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Diego Passos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Universidade Federal Fluminense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Redes de Computadores II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ARP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Roteamento:</a:t>
            </a:r>
            <a:r>
              <a:rPr/>
              <a:t> </a:t>
            </a:r>
            <a:r>
              <a:rPr/>
              <a:t>Enviando</a:t>
            </a:r>
            <a:r>
              <a:rPr/>
              <a:t> </a:t>
            </a:r>
            <a:r>
              <a:rPr/>
              <a:t>Pacote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Outra</a:t>
            </a:r>
            <a:r>
              <a:rPr/>
              <a:t> </a:t>
            </a:r>
            <a:r>
              <a:rPr/>
              <a:t>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Passo a passo: envio de pacote de </a:t>
            </a:r>
            <a:r>
              <a:rPr b="1"/>
              <a:t>A</a:t>
            </a:r>
            <a:r>
              <a:rPr/>
              <a:t> para </a:t>
            </a:r>
            <a:r>
              <a:rPr b="1"/>
              <a:t>B</a:t>
            </a:r>
            <a:r>
              <a:rPr/>
              <a:t> usando </a:t>
            </a:r>
            <a:r>
              <a:rPr b="1"/>
              <a:t>R</a:t>
            </a:r>
            <a:r>
              <a:rPr/>
              <a:t>.</a:t>
            </a:r>
          </a:p>
          <a:p>
            <a:pPr lvl="2"/>
            <a:r>
              <a:rPr/>
              <a:t>Foco no endereçamento — nas camadas de rede (datagrama) e enlace (quadro).</a:t>
            </a:r>
          </a:p>
          <a:p>
            <a:pPr lvl="2"/>
            <a:r>
              <a:rPr/>
              <a:t>Assumindo que:</a:t>
            </a:r>
          </a:p>
          <a:p>
            <a:pPr lvl="3"/>
            <a:r>
              <a:rPr b="1"/>
              <a:t>A</a:t>
            </a:r>
            <a:r>
              <a:rPr/>
              <a:t> sabe IP de </a:t>
            </a:r>
            <a:r>
              <a:rPr b="1"/>
              <a:t>B</a:t>
            </a:r>
            <a:r>
              <a:rPr/>
              <a:t>.</a:t>
            </a:r>
          </a:p>
          <a:p>
            <a:pPr lvl="3"/>
            <a:r>
              <a:rPr b="1"/>
              <a:t>A</a:t>
            </a:r>
            <a:r>
              <a:rPr/>
              <a:t> sabe IP do roteador de primeiro salto </a:t>
            </a:r>
            <a:r>
              <a:rPr b="1"/>
              <a:t>R</a:t>
            </a:r>
            <a:r>
              <a:rPr/>
              <a:t> (como?).</a:t>
            </a:r>
          </a:p>
          <a:p>
            <a:pPr lvl="3"/>
            <a:r>
              <a:rPr b="1"/>
              <a:t>A</a:t>
            </a:r>
            <a:r>
              <a:rPr/>
              <a:t> sabe o MAC de </a:t>
            </a:r>
            <a:r>
              <a:rPr b="1"/>
              <a:t>R</a:t>
            </a:r>
            <a:r>
              <a:rPr/>
              <a:t> (como?).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RPMultihop1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92400"/>
            <a:ext cx="82296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ARP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Roteamento:</a:t>
            </a:r>
            <a:r>
              <a:rPr/>
              <a:t> </a:t>
            </a:r>
            <a:r>
              <a:rPr/>
              <a:t>Enviando</a:t>
            </a:r>
            <a:r>
              <a:rPr/>
              <a:t> </a:t>
            </a:r>
            <a:r>
              <a:rPr/>
              <a:t>Pacote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Outra</a:t>
            </a:r>
            <a:r>
              <a:rPr/>
              <a:t> </a:t>
            </a:r>
            <a:r>
              <a:rPr/>
              <a:t>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A</a:t>
            </a:r>
            <a:r>
              <a:rPr/>
              <a:t> cria datagrama IP com origem </a:t>
            </a:r>
            <a:r>
              <a:rPr b="1"/>
              <a:t>A</a:t>
            </a:r>
            <a:r>
              <a:rPr/>
              <a:t>, destino </a:t>
            </a:r>
            <a:r>
              <a:rPr b="1"/>
              <a:t>B</a:t>
            </a:r>
            <a:r>
              <a:rPr/>
              <a:t>.</a:t>
            </a:r>
          </a:p>
          <a:p>
            <a:pPr lvl="1"/>
            <a:r>
              <a:rPr b="1"/>
              <a:t>A</a:t>
            </a:r>
            <a:r>
              <a:rPr/>
              <a:t> encapsula datagrama em quadro com MAC de </a:t>
            </a:r>
            <a:r>
              <a:rPr b="1"/>
              <a:t>R</a:t>
            </a:r>
            <a:r>
              <a:rPr/>
              <a:t> como destino, e de </a:t>
            </a:r>
            <a:r>
              <a:rPr b="1"/>
              <a:t>A</a:t>
            </a:r>
            <a:r>
              <a:rPr/>
              <a:t> como origem.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RPMultihop2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ARP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Roteamento:</a:t>
            </a:r>
            <a:r>
              <a:rPr/>
              <a:t> </a:t>
            </a:r>
            <a:r>
              <a:rPr/>
              <a:t>Enviando</a:t>
            </a:r>
            <a:r>
              <a:rPr/>
              <a:t> </a:t>
            </a:r>
            <a:r>
              <a:rPr/>
              <a:t>Pacote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Outra</a:t>
            </a:r>
            <a:r>
              <a:rPr/>
              <a:t> </a:t>
            </a:r>
            <a:r>
              <a:rPr/>
              <a:t>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Quadro é enviado de </a:t>
            </a:r>
            <a:r>
              <a:rPr b="1"/>
              <a:t>A</a:t>
            </a:r>
            <a:r>
              <a:rPr/>
              <a:t> para </a:t>
            </a:r>
            <a:r>
              <a:rPr b="1"/>
              <a:t>R</a:t>
            </a:r>
            <a:r>
              <a:rPr/>
              <a:t> através do enlace.</a:t>
            </a:r>
          </a:p>
          <a:p>
            <a:pPr lvl="1"/>
            <a:r>
              <a:rPr b="1"/>
              <a:t>R</a:t>
            </a:r>
            <a:r>
              <a:rPr/>
              <a:t> recebe quadro, extrai datagrama, e o repassa para o IP.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RPMultihop3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ARP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Roteamento:</a:t>
            </a:r>
            <a:r>
              <a:rPr/>
              <a:t> </a:t>
            </a:r>
            <a:r>
              <a:rPr/>
              <a:t>Enviando</a:t>
            </a:r>
            <a:r>
              <a:rPr/>
              <a:t> </a:t>
            </a:r>
            <a:r>
              <a:rPr/>
              <a:t>Pacote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Outra</a:t>
            </a:r>
            <a:r>
              <a:rPr/>
              <a:t> </a:t>
            </a:r>
            <a:r>
              <a:rPr/>
              <a:t>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R</a:t>
            </a:r>
            <a:r>
              <a:rPr/>
              <a:t> encaminha datagrama com IP de origem de </a:t>
            </a:r>
            <a:r>
              <a:rPr b="1"/>
              <a:t>A</a:t>
            </a:r>
            <a:r>
              <a:rPr/>
              <a:t> e IP de destino de </a:t>
            </a:r>
            <a:r>
              <a:rPr b="1"/>
              <a:t>B</a:t>
            </a:r>
            <a:r>
              <a:rPr/>
              <a:t>.</a:t>
            </a:r>
          </a:p>
          <a:p>
            <a:pPr lvl="1"/>
            <a:r>
              <a:rPr b="1"/>
              <a:t>R</a:t>
            </a:r>
            <a:r>
              <a:rPr/>
              <a:t> encapsula datagrama em quadro com MAC de </a:t>
            </a:r>
            <a:r>
              <a:rPr b="1"/>
              <a:t>B</a:t>
            </a:r>
            <a:r>
              <a:rPr/>
              <a:t> como destino, e MAC de </a:t>
            </a:r>
            <a:r>
              <a:rPr b="1"/>
              <a:t>R</a:t>
            </a:r>
            <a:r>
              <a:rPr/>
              <a:t> como origem.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RPMultihop4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17700"/>
            <a:ext cx="8229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ARP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Roteamento:</a:t>
            </a:r>
            <a:r>
              <a:rPr/>
              <a:t> </a:t>
            </a:r>
            <a:r>
              <a:rPr/>
              <a:t>Enviando</a:t>
            </a:r>
            <a:r>
              <a:rPr/>
              <a:t> </a:t>
            </a:r>
            <a:r>
              <a:rPr/>
              <a:t>Pacote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Outra</a:t>
            </a:r>
            <a:r>
              <a:rPr/>
              <a:t> </a:t>
            </a:r>
            <a:r>
              <a:rPr/>
              <a:t>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B</a:t>
            </a:r>
            <a:r>
              <a:rPr/>
              <a:t> recebe o quadro e extrai datagrama.</a:t>
            </a:r>
          </a:p>
          <a:p>
            <a:pPr lvl="1"/>
            <a:r>
              <a:rPr/>
              <a:t>Em </a:t>
            </a:r>
            <a:r>
              <a:rPr b="1"/>
              <a:t>B</a:t>
            </a:r>
            <a:r>
              <a:rPr/>
              <a:t>, camada de rede verifica que datagrama é destinado ao próprio nó.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RPMultihop5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2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</a:t>
            </a:r>
            <a:r>
              <a:rPr/>
              <a:t> </a:t>
            </a:r>
            <a:r>
              <a:rPr/>
              <a:t>Última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Enlace ponto-a-ponto: conecta dois nós diretamente.</a:t>
            </a:r>
          </a:p>
          <a:p>
            <a:pPr lvl="2"/>
            <a:r>
              <a:rPr/>
              <a:t>Se for </a:t>
            </a:r>
            <a:r>
              <a:rPr b="1"/>
              <a:t>full-duplex</a:t>
            </a:r>
            <a:r>
              <a:rPr/>
              <a:t>, não há risco de </a:t>
            </a:r>
            <a:r>
              <a:rPr b="1"/>
              <a:t>colisões</a:t>
            </a:r>
            <a:r>
              <a:rPr/>
              <a:t>.</a:t>
            </a:r>
          </a:p>
          <a:p>
            <a:pPr lvl="1"/>
            <a:r>
              <a:rPr/>
              <a:t>Enlace compartilhado: múltiplos nós concorrem pelo uso.</a:t>
            </a:r>
          </a:p>
          <a:p>
            <a:pPr lvl="2"/>
            <a:r>
              <a:rPr/>
              <a:t>Transmissões simultâneas levam a </a:t>
            </a:r>
            <a:r>
              <a:rPr b="1"/>
              <a:t>colisões</a:t>
            </a:r>
            <a:r>
              <a:rPr/>
              <a:t>.</a:t>
            </a:r>
          </a:p>
          <a:p>
            <a:pPr lvl="2"/>
            <a:r>
              <a:rPr/>
              <a:t>Quadros são perdidos.</a:t>
            </a:r>
          </a:p>
          <a:p>
            <a:pPr lvl="1"/>
            <a:r>
              <a:rPr/>
              <a:t>Solução para uso de enlaces compartilhados: </a:t>
            </a:r>
            <a:r>
              <a:rPr b="1"/>
              <a:t>protocolos de acesso múltiplo</a:t>
            </a:r>
            <a:r>
              <a:rPr/>
              <a:t>.</a:t>
            </a:r>
          </a:p>
          <a:p>
            <a:pPr lvl="2"/>
            <a:r>
              <a:rPr b="1"/>
              <a:t>Coordenam</a:t>
            </a:r>
            <a:r>
              <a:rPr/>
              <a:t> uso do enlace pelos nós.</a:t>
            </a:r>
          </a:p>
          <a:p>
            <a:pPr lvl="2"/>
            <a:r>
              <a:rPr b="1"/>
              <a:t>Quando</a:t>
            </a:r>
            <a:r>
              <a:rPr/>
              <a:t> cada nó pode transmitir?</a:t>
            </a:r>
          </a:p>
          <a:p>
            <a:pPr lvl="1"/>
            <a:r>
              <a:rPr/>
              <a:t>Três tipos básicos:</a:t>
            </a:r>
          </a:p>
          <a:p>
            <a:pPr lvl="2"/>
            <a:r>
              <a:rPr b="1"/>
              <a:t>Particionamento de canal</a:t>
            </a:r>
            <a:r>
              <a:rPr/>
              <a:t>: canal é “quebrado” em “pedaços” isolados.</a:t>
            </a:r>
          </a:p>
          <a:p>
            <a:pPr lvl="3"/>
            <a:r>
              <a:rPr/>
              <a:t>Podem ser usados simultaneamente sem colisão.</a:t>
            </a:r>
          </a:p>
          <a:p>
            <a:pPr lvl="2"/>
            <a:r>
              <a:rPr b="1"/>
              <a:t>Acesso alternado</a:t>
            </a:r>
            <a:r>
              <a:rPr/>
              <a:t>: nós recebem a chance de usar o meio exclusivamente.</a:t>
            </a:r>
          </a:p>
          <a:p>
            <a:pPr lvl="3"/>
            <a:r>
              <a:rPr/>
              <a:t>Coordenação necessária.</a:t>
            </a:r>
          </a:p>
          <a:p>
            <a:pPr lvl="3"/>
            <a:r>
              <a:rPr/>
              <a:t>Dar oportunidade a nós que não querem transmitir reduz eficiência.</a:t>
            </a:r>
          </a:p>
          <a:p>
            <a:pPr lvl="2"/>
            <a:r>
              <a:rPr b="1"/>
              <a:t>Acesso aleatório</a:t>
            </a:r>
            <a:r>
              <a:rPr/>
              <a:t>: nós decidem localmente quando usar o meio.</a:t>
            </a:r>
          </a:p>
          <a:p>
            <a:pPr lvl="3"/>
            <a:r>
              <a:rPr b="1"/>
              <a:t>Colisões podem ocorrer, devem ser tratadas.</a:t>
            </a:r>
          </a:p>
          <a:p>
            <a:pPr lvl="3"/>
            <a:r>
              <a:rPr/>
              <a:t>Quando há colisões, eficiência cai.</a:t>
            </a:r>
          </a:p>
          <a:p>
            <a:pPr lvl="3"/>
            <a:r>
              <a:rPr/>
              <a:t>Quanto mais nós, mais provável é a ocorrência de colisões.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Redes Locais (LANs): Ethernet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Tecnologia “dominante” para LANs cabeadas.</a:t>
            </a:r>
          </a:p>
          <a:p>
            <a:pPr lvl="2"/>
            <a:r>
              <a:rPr/>
              <a:t>Barata: interface Gigabit Ethernet por R$ 30,00.</a:t>
            </a:r>
          </a:p>
          <a:p>
            <a:pPr lvl="2"/>
            <a:r>
              <a:rPr/>
              <a:t>Primeira tecnologia para LANs amplamente utilizada.</a:t>
            </a:r>
          </a:p>
          <a:p>
            <a:pPr lvl="2"/>
            <a:r>
              <a:rPr/>
              <a:t>Mais simples e barata que alternativas: </a:t>
            </a:r>
            <a:r>
              <a:rPr i="1"/>
              <a:t>e.g.</a:t>
            </a:r>
            <a:r>
              <a:rPr/>
              <a:t>, Token LANs, ATM.</a:t>
            </a:r>
          </a:p>
          <a:p>
            <a:pPr lvl="2"/>
            <a:r>
              <a:rPr/>
              <a:t>Acompanhou evolução das taxas de transmissão: 10 Mb/s — 10 Gb/s.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metcalf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Esboço do Ethernet feito por Metcalfe.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Ethernet:</a:t>
            </a:r>
            <a:r>
              <a:rPr/>
              <a:t> </a:t>
            </a:r>
            <a:r>
              <a:rPr/>
              <a:t>Topologia</a:t>
            </a:r>
            <a:r>
              <a:rPr/>
              <a:t> </a:t>
            </a:r>
            <a:r>
              <a:rPr/>
              <a:t>Física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Barramento: popular até meados dos anos 90.</a:t>
            </a:r>
          </a:p>
          <a:p>
            <a:pPr lvl="2"/>
            <a:r>
              <a:rPr/>
              <a:t>Todos os nós no mesmo </a:t>
            </a:r>
            <a:r>
              <a:rPr b="1"/>
              <a:t>domínio de colisão</a:t>
            </a:r>
            <a:r>
              <a:rPr/>
              <a:t>.</a:t>
            </a:r>
          </a:p>
          <a:p>
            <a:pPr lvl="3"/>
            <a:r>
              <a:rPr/>
              <a:t>Transmissões podem colidir umas com as outras.</a:t>
            </a:r>
          </a:p>
          <a:p>
            <a:pPr lvl="1"/>
            <a:r>
              <a:rPr/>
              <a:t>Estrela: prevalecente hoje.</a:t>
            </a:r>
          </a:p>
          <a:p>
            <a:pPr lvl="2"/>
            <a:r>
              <a:rPr/>
              <a:t>Elemento ativo no centro: </a:t>
            </a:r>
            <a:r>
              <a:rPr b="1" i="1"/>
              <a:t>switch</a:t>
            </a:r>
            <a:r>
              <a:rPr/>
              <a:t>.</a:t>
            </a:r>
          </a:p>
          <a:p>
            <a:pPr lvl="2"/>
            <a:r>
              <a:rPr/>
              <a:t>Cada cabo conectando o </a:t>
            </a:r>
            <a:r>
              <a:rPr i="1"/>
              <a:t>switch</a:t>
            </a:r>
            <a:r>
              <a:rPr/>
              <a:t> a um nó roda um protocolo Ethernet (separado).</a:t>
            </a:r>
          </a:p>
          <a:p>
            <a:pPr lvl="3"/>
            <a:r>
              <a:rPr/>
              <a:t>Colisões são impossíveis.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Ethernet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Ethernet:</a:t>
            </a:r>
            <a:r>
              <a:rPr/>
              <a:t> </a:t>
            </a:r>
            <a:r>
              <a:rPr/>
              <a:t>Hubs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Comum no final da década de 90.</a:t>
            </a:r>
          </a:p>
          <a:p>
            <a:pPr lvl="1"/>
            <a:r>
              <a:rPr/>
              <a:t>Topologia estrela, mas hub era o intermediário.</a:t>
            </a:r>
          </a:p>
          <a:p>
            <a:pPr lvl="2"/>
            <a:r>
              <a:rPr/>
              <a:t>Ao invés de um </a:t>
            </a:r>
            <a:r>
              <a:rPr i="1"/>
              <a:t>switch</a:t>
            </a:r>
            <a:r>
              <a:rPr/>
              <a:t>.</a:t>
            </a:r>
          </a:p>
          <a:p>
            <a:pPr lvl="1"/>
            <a:r>
              <a:rPr/>
              <a:t>Sinal recebido em uma porta era </a:t>
            </a:r>
            <a:r>
              <a:rPr b="1"/>
              <a:t>regenerado</a:t>
            </a:r>
            <a:r>
              <a:rPr/>
              <a:t> e replicado para as demais.</a:t>
            </a:r>
          </a:p>
          <a:p>
            <a:pPr lvl="1"/>
            <a:r>
              <a:rPr/>
              <a:t>Domínio de colisão </a:t>
            </a:r>
            <a:r>
              <a:rPr b="1"/>
              <a:t>único</a:t>
            </a:r>
            <a:r>
              <a:rPr/>
              <a:t>.</a:t>
            </a:r>
          </a:p>
          <a:p>
            <a:pPr lvl="1"/>
            <a:r>
              <a:rPr/>
              <a:t>Assim como nos barramentos, </a:t>
            </a:r>
            <a:r>
              <a:rPr b="1"/>
              <a:t>colisões eram possíveis!</a:t>
            </a:r>
          </a:p>
          <a:p>
            <a:pPr lvl="2"/>
            <a:r>
              <a:rPr/>
              <a:t>Hub + cabos = meio de difusão.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Estrutura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Quadro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Interface encapsula datagrama IP (ou qualquer outro protocolo de rede) em quadro Ethernet.</a:t>
            </a:r>
          </a:p>
          <a:p>
            <a:pPr lvl="2"/>
            <a:r>
              <a:rPr/>
              <a:t>De 46 a 1500 bytes.</a:t>
            </a:r>
          </a:p>
          <a:p>
            <a:pPr lvl="2"/>
            <a:r>
              <a:rPr/>
              <a:t>Por que tamanhos máximo e mínimo?</a:t>
            </a:r>
          </a:p>
          <a:p>
            <a:pPr lvl="2"/>
            <a:r>
              <a:rPr/>
              <a:t>O que ocorre se o datagrama é maior ou menor?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QuadroEthernet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Preâmbulo:</a:t>
            </a:r>
          </a:p>
          <a:p>
            <a:pPr lvl="2"/>
            <a:r>
              <a:rPr/>
              <a:t>7 bytes com o padrão </a:t>
            </a:r>
            <a:r>
              <a:rPr>
                <a:latin typeface="Courier"/>
              </a:rPr>
              <a:t>10101010</a:t>
            </a:r>
            <a:r>
              <a:rPr/>
              <a:t> seguidos de 1 byte com o padrão </a:t>
            </a:r>
            <a:r>
              <a:rPr>
                <a:latin typeface="Courier"/>
              </a:rPr>
              <a:t>10101011</a:t>
            </a:r>
            <a:r>
              <a:rPr/>
              <a:t>.</a:t>
            </a:r>
          </a:p>
          <a:p>
            <a:pPr lvl="2"/>
            <a:r>
              <a:rPr/>
              <a:t>Usado para sincronizar transmissor e receptor.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Endereços</a:t>
            </a:r>
            <a:r>
              <a:rPr/>
              <a:t> </a:t>
            </a:r>
            <a:r>
              <a:rPr/>
              <a:t>MAC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Endereços IP.</a:t>
            </a:r>
          </a:p>
          <a:p>
            <a:pPr lvl="2"/>
            <a:r>
              <a:rPr/>
              <a:t>Endereço da camada de rede.</a:t>
            </a:r>
          </a:p>
          <a:p>
            <a:pPr lvl="2"/>
            <a:r>
              <a:rPr/>
              <a:t>Atribuído a uma interface.</a:t>
            </a:r>
          </a:p>
          <a:p>
            <a:pPr lvl="2"/>
            <a:r>
              <a:rPr/>
              <a:t>Usado para encaminhamento na camada 3.</a:t>
            </a:r>
          </a:p>
          <a:p>
            <a:pPr lvl="1"/>
            <a:r>
              <a:rPr b="1"/>
              <a:t>Endereço MAC (ou físico).</a:t>
            </a:r>
          </a:p>
          <a:p>
            <a:pPr lvl="2"/>
            <a:r>
              <a:rPr/>
              <a:t>Usado </a:t>
            </a:r>
            <a:r>
              <a:rPr b="1"/>
              <a:t>localmente</a:t>
            </a:r>
            <a:r>
              <a:rPr/>
              <a:t> na comunicação de quadros entre interfaces conectadas fisicamente.</a:t>
            </a:r>
          </a:p>
          <a:p>
            <a:pPr lvl="3"/>
            <a:r>
              <a:rPr/>
              <a:t>Na mesma “sub-rede”, no contexto do IP.</a:t>
            </a:r>
          </a:p>
          <a:p>
            <a:pPr lvl="2"/>
            <a:r>
              <a:rPr/>
              <a:t>Na maioria das LANs, possui 48 bits.</a:t>
            </a:r>
          </a:p>
          <a:p>
            <a:pPr lvl="2"/>
            <a:r>
              <a:rPr i="1"/>
              <a:t>Hardcoded</a:t>
            </a:r>
            <a:r>
              <a:rPr/>
              <a:t> em ROM ou configurável via </a:t>
            </a:r>
            <a:r>
              <a:rPr i="1"/>
              <a:t>software</a:t>
            </a:r>
            <a:r>
              <a:rPr/>
              <a:t>.</a:t>
            </a:r>
          </a:p>
          <a:p>
            <a:pPr lvl="2"/>
            <a:r>
              <a:rPr/>
              <a:t>Exemplo:</a:t>
            </a:r>
          </a:p>
          <a:p>
            <a:pPr lvl="3"/>
            <a:r>
              <a:rPr/>
              <a:t>1A-2F-BB-76-09-AD (outra notação comum: 1A:2F:BB:76:09:AD)</a:t>
            </a:r>
          </a:p>
          <a:p>
            <a:pPr lvl="3"/>
            <a:r>
              <a:rPr/>
              <a:t>Pares de algarismos hexadecimais, cada um é um octeto.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Estrutura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Quadro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Endereços: origem e destino, 6 bytes cada.</a:t>
            </a:r>
          </a:p>
          <a:p>
            <a:pPr lvl="2"/>
            <a:r>
              <a:rPr/>
              <a:t>Interface filtra quadros recebidos pelo endereço de destino.</a:t>
            </a:r>
          </a:p>
          <a:p>
            <a:pPr lvl="2"/>
            <a:r>
              <a:rPr/>
              <a:t>Se endereço é o MAC da interface, ou de </a:t>
            </a:r>
            <a:r>
              <a:rPr i="1"/>
              <a:t>broadcast</a:t>
            </a:r>
            <a:r>
              <a:rPr/>
              <a:t>, pacote é desencapsulado e passado para cima.</a:t>
            </a:r>
          </a:p>
          <a:p>
            <a:pPr lvl="2"/>
            <a:r>
              <a:rPr/>
              <a:t>Caso contrário, quadro é descartado.</a:t>
            </a:r>
          </a:p>
          <a:p>
            <a:pPr lvl="1"/>
            <a:r>
              <a:rPr/>
              <a:t>Tipo: indica protocolo da camada superior (tipicamente IP, mas também pode ser IPX, AppleTalk, ...).</a:t>
            </a:r>
          </a:p>
          <a:p>
            <a:pPr lvl="1"/>
            <a:r>
              <a:rPr/>
              <a:t>CRC: verificação de integridade.</a:t>
            </a:r>
          </a:p>
          <a:p>
            <a:pPr lvl="2"/>
            <a:r>
              <a:rPr/>
              <a:t>Erros detectados: quadro é descartado.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QuadroEthernet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Ethernet:</a:t>
            </a:r>
            <a:r>
              <a:rPr/>
              <a:t> </a:t>
            </a:r>
            <a:r>
              <a:rPr/>
              <a:t>Não</a:t>
            </a:r>
            <a:r>
              <a:rPr/>
              <a:t> </a:t>
            </a:r>
            <a:r>
              <a:rPr/>
              <a:t>Confiável,</a:t>
            </a:r>
            <a:r>
              <a:rPr/>
              <a:t> </a:t>
            </a:r>
            <a:r>
              <a:rPr/>
              <a:t>Sem</a:t>
            </a:r>
            <a:r>
              <a:rPr/>
              <a:t> </a:t>
            </a:r>
            <a:r>
              <a:rPr/>
              <a:t>Conexão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Sem Conexão: não há </a:t>
            </a:r>
            <a:r>
              <a:rPr i="1"/>
              <a:t>handshake</a:t>
            </a:r>
            <a:r>
              <a:rPr/>
              <a:t> entre estações transmissora e receptora.</a:t>
            </a:r>
          </a:p>
          <a:p>
            <a:pPr lvl="2"/>
            <a:r>
              <a:rPr/>
              <a:t>Transmissor simplesmente transmite quadro.</a:t>
            </a:r>
          </a:p>
          <a:p>
            <a:pPr lvl="1"/>
            <a:r>
              <a:rPr/>
              <a:t>Não confiável: receptor não envia </a:t>
            </a:r>
            <a:r>
              <a:rPr i="1"/>
              <a:t>acks</a:t>
            </a:r>
            <a:r>
              <a:rPr/>
              <a:t> ou </a:t>
            </a:r>
            <a:r>
              <a:rPr i="1"/>
              <a:t>nacks</a:t>
            </a:r>
            <a:r>
              <a:rPr/>
              <a:t> ao transmissor.</a:t>
            </a:r>
          </a:p>
          <a:p>
            <a:pPr lvl="2"/>
            <a:r>
              <a:rPr/>
              <a:t>Dados encapsulados em quadros perdidos só recuperados por camada superior.</a:t>
            </a:r>
          </a:p>
          <a:p>
            <a:pPr lvl="3"/>
            <a:r>
              <a:rPr i="1"/>
              <a:t>e.g.</a:t>
            </a:r>
            <a:r>
              <a:rPr/>
              <a:t>, via retransmissões do TCP.</a:t>
            </a:r>
          </a:p>
          <a:p>
            <a:pPr lvl="1"/>
            <a:r>
              <a:rPr/>
              <a:t>Protoloco de acesso ao meio: CSMA/CD com backoff binário exponencial (unslotted).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Padrões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802.3:</a:t>
            </a:r>
            <a:r>
              <a:rPr/>
              <a:t> </a:t>
            </a:r>
            <a:r>
              <a:rPr/>
              <a:t>Camadas</a:t>
            </a:r>
            <a:r>
              <a:rPr/>
              <a:t> </a:t>
            </a:r>
            <a:r>
              <a:rPr/>
              <a:t>Física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Vários padrões Ethernet diferentes:</a:t>
            </a:r>
          </a:p>
          <a:p>
            <a:pPr lvl="2"/>
            <a:r>
              <a:rPr/>
              <a:t>Em comum, protocolo de acesso ao meio e formato de quadro.</a:t>
            </a:r>
          </a:p>
          <a:p>
            <a:pPr lvl="2"/>
            <a:r>
              <a:rPr/>
              <a:t>Mas taxas de transmissão diferentes: 2 Mb/s, 10 Mb/s, 100 Mb/s, 1 Gb/s, 10 Gb/s.</a:t>
            </a:r>
          </a:p>
          <a:p>
            <a:pPr lvl="2"/>
            <a:r>
              <a:rPr/>
              <a:t>Meios de transmissão também diferentes: fibra óptica, cabos de cobre.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adroesEthernet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Padrões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802.3:</a:t>
            </a:r>
            <a:r>
              <a:rPr/>
              <a:t> </a:t>
            </a:r>
            <a:r>
              <a:rPr/>
              <a:t>Camadas</a:t>
            </a:r>
            <a:r>
              <a:rPr/>
              <a:t> </a:t>
            </a:r>
            <a:r>
              <a:rPr/>
              <a:t>Física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  <a:r>
              <a:rPr/>
              <a:t> </a:t>
            </a:r>
            <a:r>
              <a:rPr/>
              <a:t>(II)</a:t>
            </a:r>
          </a:p>
        </p:txBody>
      </p:sp>
      <p:pic>
        <p:nvPicPr>
          <p:cNvPr descr="imagens/EthernetParTrancad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600200"/>
            <a:ext cx="5613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r>
              <a:rPr/>
              <a:t>Cabo de par trançado, conector RJ45.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EthernetCoaxi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600200"/>
            <a:ext cx="7226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r>
              <a:rPr/>
              <a:t>Cabo coaxial, conector BNC.</a:t>
            </a:r>
            <a:br/>
            <a:br/>
            <a:br/>
            <a:r>
              <a:rPr/>
              <a:t>Conector tipo T, BNC.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Padrões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802.3:</a:t>
            </a:r>
            <a:r>
              <a:rPr/>
              <a:t> </a:t>
            </a:r>
            <a:r>
              <a:rPr/>
              <a:t>Camadas</a:t>
            </a:r>
            <a:r>
              <a:rPr/>
              <a:t> </a:t>
            </a:r>
            <a:r>
              <a:rPr/>
              <a:t>Física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  <a:r>
              <a:rPr/>
              <a:t> </a:t>
            </a:r>
            <a:r>
              <a:rPr/>
              <a:t>(III)</a:t>
            </a:r>
          </a:p>
        </p:txBody>
      </p:sp>
      <p:pic>
        <p:nvPicPr>
          <p:cNvPr descr="imagens/EthernetFibraLC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Endereços</a:t>
            </a:r>
            <a:r>
              <a:rPr/>
              <a:t> </a:t>
            </a:r>
            <a:r>
              <a:rPr/>
              <a:t>MAC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Cada adaptador em uma LAN tem um endereço MAC único.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r>
              <a:rPr/>
              <a:t>Fibra óptica, conector LC.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Padrões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802.3:</a:t>
            </a:r>
            <a:r>
              <a:rPr/>
              <a:t> </a:t>
            </a:r>
            <a:r>
              <a:rPr/>
              <a:t>Comprimento</a:t>
            </a:r>
            <a:r>
              <a:rPr/>
              <a:t> </a:t>
            </a:r>
            <a:r>
              <a:rPr/>
              <a:t>Máximo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Comprimento dos </a:t>
            </a:r>
            <a:r>
              <a:rPr b="1"/>
              <a:t>segmentos</a:t>
            </a:r>
            <a:r>
              <a:rPr/>
              <a:t> do Ethernet é limitado pelos padrões.</a:t>
            </a:r>
          </a:p>
          <a:p>
            <a:pPr lvl="2"/>
            <a:r>
              <a:rPr/>
              <a:t>Por que?</a:t>
            </a:r>
          </a:p>
          <a:p>
            <a:pPr lvl="2"/>
            <a:r>
              <a:rPr/>
              <a:t>Segmentos </a:t>
            </a:r>
            <a:r>
              <a:rPr i="1"/>
              <a:t>vs.</a:t>
            </a:r>
            <a:r>
              <a:rPr/>
              <a:t> cabo?</a:t>
            </a:r>
          </a:p>
          <a:p>
            <a:pPr lvl="1"/>
            <a:r>
              <a:rPr/>
              <a:t>Exemplos:</a:t>
            </a:r>
          </a:p>
          <a:p>
            <a:pPr lvl="2"/>
            <a:r>
              <a:rPr/>
              <a:t>10Base2 (Ethernet 10 Mb/s, cabo coaxial fino), máximo de 185 metros.</a:t>
            </a:r>
          </a:p>
          <a:p>
            <a:pPr lvl="2"/>
            <a:r>
              <a:rPr/>
              <a:t>10Base5 (Ethernet 10 Mb/s, cabo coaxial mais grosso), máximo de 500 metros.</a:t>
            </a:r>
          </a:p>
          <a:p>
            <a:pPr lvl="2"/>
            <a:r>
              <a:rPr/>
              <a:t>100BaseT (Fast Ethernet [100 Mb/s], par trançado), máximo de 100 metros.</a:t>
            </a:r>
          </a:p>
          <a:p>
            <a:pPr lvl="2"/>
            <a:r>
              <a:rPr/>
              <a:t>1000BaseLX10 (Gigabit Ethernet [1000 Mb/s], fibra óptica), máximo de 10 quilômetros.</a:t>
            </a:r>
          </a:p>
          <a:p>
            <a:pPr lvl="1"/>
            <a:r>
              <a:rPr/>
              <a:t>Repetidores podem ser usados para interconectar segmentos.</a:t>
            </a:r>
          </a:p>
          <a:p>
            <a:pPr lvl="2"/>
            <a:r>
              <a:rPr/>
              <a:t>Pouco comum hoje, geralmente substituídos por </a:t>
            </a:r>
            <a:r>
              <a:rPr i="1"/>
              <a:t>switches</a:t>
            </a:r>
            <a:r>
              <a:rPr/>
              <a:t>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Endereçamento e ARP:</a:t>
            </a:r>
          </a:p>
          <a:p>
            <a:pPr lvl="2"/>
            <a:r>
              <a:rPr/>
              <a:t>Endereço MAC, </a:t>
            </a:r>
            <a:r>
              <a:rPr b="1"/>
              <a:t>diferente</a:t>
            </a:r>
            <a:r>
              <a:rPr/>
              <a:t> do IP:</a:t>
            </a:r>
          </a:p>
          <a:p>
            <a:pPr lvl="3"/>
            <a:r>
              <a:rPr b="1"/>
              <a:t>Único</a:t>
            </a:r>
            <a:r>
              <a:rPr/>
              <a:t> para cada interface produzida.</a:t>
            </a:r>
          </a:p>
          <a:p>
            <a:pPr lvl="3"/>
            <a:r>
              <a:rPr b="1"/>
              <a:t>Plano</a:t>
            </a:r>
            <a:r>
              <a:rPr/>
              <a:t>: </a:t>
            </a:r>
            <a:r>
              <a:rPr i="1"/>
              <a:t>i.e.</a:t>
            </a:r>
            <a:r>
              <a:rPr/>
              <a:t>, não hierárquico.</a:t>
            </a:r>
          </a:p>
          <a:p>
            <a:pPr lvl="3"/>
            <a:r>
              <a:rPr b="1"/>
              <a:t>Garante portabilidade</a:t>
            </a:r>
            <a:r>
              <a:rPr/>
              <a:t>: </a:t>
            </a:r>
            <a:r>
              <a:rPr i="1"/>
              <a:t>i.e.</a:t>
            </a:r>
            <a:r>
              <a:rPr/>
              <a:t>, pode-se conectar interface a qualquer rede.</a:t>
            </a:r>
          </a:p>
          <a:p>
            <a:pPr lvl="3"/>
            <a:r>
              <a:rPr/>
              <a:t>Usado na comunicação entre dois dispositivos </a:t>
            </a:r>
            <a:r>
              <a:rPr b="1"/>
              <a:t>diretamente conectados</a:t>
            </a:r>
            <a:r>
              <a:rPr/>
              <a:t>.</a:t>
            </a:r>
          </a:p>
          <a:p>
            <a:pPr lvl="2"/>
            <a:r>
              <a:rPr/>
              <a:t>Há </a:t>
            </a:r>
            <a:r>
              <a:rPr b="1"/>
              <a:t>mapeamento</a:t>
            </a:r>
            <a:r>
              <a:rPr/>
              <a:t> entre endereços MAC e IP.</a:t>
            </a:r>
          </a:p>
          <a:p>
            <a:pPr lvl="3"/>
            <a:r>
              <a:rPr/>
              <a:t>Uma interface possui um IP e um certo MAC.</a:t>
            </a:r>
          </a:p>
          <a:p>
            <a:pPr lvl="3"/>
            <a:r>
              <a:rPr/>
              <a:t>Camada de enlace precisa </a:t>
            </a:r>
            <a:r>
              <a:rPr b="1"/>
              <a:t>traduzir</a:t>
            </a:r>
            <a:r>
              <a:rPr/>
              <a:t> um IP para um MAC.</a:t>
            </a:r>
          </a:p>
          <a:p>
            <a:pPr lvl="3"/>
            <a:r>
              <a:rPr/>
              <a:t>Função do protocolo ARP.</a:t>
            </a:r>
          </a:p>
          <a:p>
            <a:pPr lvl="1"/>
            <a:r>
              <a:rPr/>
              <a:t>Ethernet: tecnologia padrão para LANs cabeadas.</a:t>
            </a:r>
          </a:p>
          <a:p>
            <a:pPr lvl="2"/>
            <a:r>
              <a:rPr b="1"/>
              <a:t>Simples, barato</a:t>
            </a:r>
            <a:r>
              <a:rPr/>
              <a:t>.</a:t>
            </a:r>
          </a:p>
          <a:p>
            <a:pPr lvl="2"/>
            <a:r>
              <a:rPr/>
              <a:t>Amplamente </a:t>
            </a:r>
            <a:r>
              <a:rPr b="1"/>
              <a:t>difundido</a:t>
            </a:r>
            <a:r>
              <a:rPr/>
              <a:t>.</a:t>
            </a:r>
          </a:p>
          <a:p>
            <a:pPr lvl="2"/>
            <a:r>
              <a:rPr b="1"/>
              <a:t>Acompanhou evolução</a:t>
            </a:r>
            <a:r>
              <a:rPr/>
              <a:t> das taxas de transmissão.</a:t>
            </a:r>
          </a:p>
          <a:p>
            <a:pPr lvl="1"/>
            <a:r>
              <a:rPr/>
              <a:t>Ethernet original utilizava topologia em </a:t>
            </a:r>
            <a:r>
              <a:rPr b="1"/>
              <a:t>barramento</a:t>
            </a:r>
            <a:r>
              <a:rPr/>
              <a:t>.</a:t>
            </a:r>
          </a:p>
          <a:p>
            <a:pPr lvl="1"/>
            <a:r>
              <a:rPr/>
              <a:t>Atualmente, o mais comum é a topologia </a:t>
            </a:r>
            <a:r>
              <a:rPr b="1"/>
              <a:t>estrela</a:t>
            </a:r>
            <a:r>
              <a:rPr/>
              <a:t>.</a:t>
            </a:r>
          </a:p>
          <a:p>
            <a:pPr lvl="2"/>
            <a:r>
              <a:rPr/>
              <a:t>Elemento ativo no centro: </a:t>
            </a:r>
            <a:r>
              <a:rPr b="1"/>
              <a:t>switch</a:t>
            </a:r>
            <a:r>
              <a:rPr/>
              <a:t>.</a:t>
            </a:r>
          </a:p>
          <a:p>
            <a:pPr lvl="2"/>
            <a:r>
              <a:rPr/>
              <a:t>Colisões são </a:t>
            </a:r>
            <a:r>
              <a:rPr b="1"/>
              <a:t>impossíveis</a:t>
            </a:r>
            <a:r>
              <a:rPr/>
              <a:t>.</a:t>
            </a:r>
          </a:p>
          <a:p>
            <a:pPr lvl="1"/>
            <a:r>
              <a:rPr/>
              <a:t>Quadro Ethernet possui:</a:t>
            </a:r>
          </a:p>
          <a:p>
            <a:pPr lvl="2"/>
            <a:r>
              <a:rPr b="1"/>
              <a:t>Preâmbulo.</a:t>
            </a:r>
          </a:p>
          <a:p>
            <a:pPr lvl="2"/>
            <a:r>
              <a:rPr b="1"/>
              <a:t>Endereços de 6 bytes.</a:t>
            </a:r>
          </a:p>
          <a:p>
            <a:pPr lvl="2"/>
            <a:r>
              <a:rPr b="1"/>
              <a:t>CRC.</a:t>
            </a:r>
          </a:p>
          <a:p>
            <a:pPr lvl="1"/>
            <a:r>
              <a:rPr/>
              <a:t>Serviço </a:t>
            </a:r>
            <a:r>
              <a:rPr b="1"/>
              <a:t>sem conexão, não confiável.</a:t>
            </a:r>
          </a:p>
          <a:p>
            <a:pPr lvl="1"/>
            <a:r>
              <a:rPr/>
              <a:t>Emprega o </a:t>
            </a:r>
            <a:r>
              <a:rPr b="1"/>
              <a:t>CSMA/CD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Leitura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Exercícios</a:t>
            </a:r>
            <a:r>
              <a:rPr/>
              <a:t> </a:t>
            </a:r>
            <a:r>
              <a:rPr/>
              <a:t>Sugeridos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Endereçamento e ARP:</a:t>
            </a:r>
          </a:p>
          <a:p>
            <a:pPr lvl="2"/>
            <a:r>
              <a:rPr/>
              <a:t>Páginas 338 a 343 do Kurose (Seção 5.4).</a:t>
            </a:r>
          </a:p>
          <a:p>
            <a:pPr lvl="2"/>
            <a:r>
              <a:rPr/>
              <a:t>Exercícios de fixação 8, 9 e 10 do capítulo 5 do Kurose.</a:t>
            </a:r>
          </a:p>
          <a:p>
            <a:pPr lvl="2"/>
            <a:r>
              <a:rPr/>
              <a:t>Problemas 14, 15 e 16 do capítulo 5 do Kurose.</a:t>
            </a:r>
          </a:p>
          <a:p>
            <a:pPr lvl="1"/>
            <a:r>
              <a:rPr/>
              <a:t>Ethernet:</a:t>
            </a:r>
          </a:p>
          <a:p>
            <a:pPr lvl="2"/>
            <a:r>
              <a:rPr/>
              <a:t>Páginas 343 a 350 do Kurose (Seção 5.5, exceto Subseção 5.5.2, já coberta na aula anterior).</a:t>
            </a:r>
          </a:p>
          <a:p>
            <a:pPr lvl="2"/>
            <a:r>
              <a:rPr/>
              <a:t>Problema 23 do capítulo 5 do Kurose.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Próxima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Tópico muito importante nas redes Ethernet:</a:t>
            </a:r>
          </a:p>
          <a:p>
            <a:pPr lvl="2"/>
            <a:r>
              <a:rPr/>
              <a:t>Switches.</a:t>
            </a:r>
          </a:p>
          <a:p>
            <a:pPr lvl="3"/>
            <a:r>
              <a:rPr/>
              <a:t>O que são?</a:t>
            </a:r>
          </a:p>
          <a:p>
            <a:pPr lvl="3"/>
            <a:r>
              <a:rPr/>
              <a:t>Como funcionam?</a:t>
            </a:r>
          </a:p>
          <a:p>
            <a:pPr lvl="3"/>
            <a:r>
              <a:rPr/>
              <a:t>Interconexão entre múltiplos switches.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LAN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20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Alocação de endereços MAC feita pelo IEEE.</a:t>
            </a:r>
          </a:p>
          <a:p>
            <a:pPr lvl="1"/>
            <a:r>
              <a:rPr/>
              <a:t>Fabricantes compram porções do espaço de endereçamento.</a:t>
            </a:r>
          </a:p>
          <a:p>
            <a:pPr lvl="2"/>
            <a:r>
              <a:rPr/>
              <a:t>Garante unicidade.</a:t>
            </a:r>
          </a:p>
          <a:p>
            <a:pPr lvl="2"/>
            <a:r>
              <a:rPr/>
              <a:t>Geralmente, prefixo determina fabricante.</a:t>
            </a:r>
          </a:p>
          <a:p>
            <a:pPr lvl="1"/>
            <a:r>
              <a:rPr/>
              <a:t>MAC </a:t>
            </a:r>
            <a:r>
              <a:rPr i="1"/>
              <a:t>vs.</a:t>
            </a:r>
            <a:r>
              <a:rPr/>
              <a:t> IP: portabilidade.</a:t>
            </a:r>
          </a:p>
          <a:p>
            <a:pPr lvl="2"/>
            <a:r>
              <a:rPr/>
              <a:t>MAC é plano: interface pode ser movida entre LANs.</a:t>
            </a:r>
          </a:p>
          <a:p>
            <a:pPr lvl="2"/>
            <a:r>
              <a:rPr/>
              <a:t>IP é hierárquico: depende da sub-rede específica.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ARP:</a:t>
            </a:r>
            <a:r>
              <a:rPr/>
              <a:t> </a:t>
            </a:r>
            <a:r>
              <a:rPr/>
              <a:t>Resolução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Endereços</a:t>
            </a:r>
          </a:p>
        </p:txBody>
      </p:sp>
      <p:pic>
        <p:nvPicPr>
          <p:cNvPr descr="imagens/LAN2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600200"/>
            <a:ext cx="6413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Pergunta: Como determinar o MAC da interface sabendo o IP?</a:t>
            </a:r>
          </a:p>
          <a:p>
            <a:pPr lvl="0" marL="0" indent="0">
              <a:buNone/>
            </a:pPr>
            <a:br/>
          </a:p>
          <a:p>
            <a:pPr lvl="1"/>
            <a:r>
              <a:rPr/>
              <a:t>Tabela ARP: cada nó IP (roteador, host) em uma LAN possui uma.</a:t>
            </a:r>
          </a:p>
          <a:p>
            <a:pPr lvl="2"/>
            <a:r>
              <a:rPr/>
              <a:t>Mapeamento IP ⇔ MAC:</a:t>
            </a:r>
          </a:p>
          <a:p>
            <a:pPr lvl="2"/>
            <a:r>
              <a:rPr/>
              <a:t>TTL (</a:t>
            </a:r>
            <a:r>
              <a:rPr i="1"/>
              <a:t>Time To Live</a:t>
            </a:r>
            <a:r>
              <a:rPr/>
              <a:t>): validade da entrada (</a:t>
            </a:r>
            <a:r>
              <a:rPr i="1"/>
              <a:t>e.g.</a:t>
            </a:r>
            <a:r>
              <a:rPr/>
              <a:t>, esquecida após 20 min).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Protocolo</a:t>
            </a:r>
            <a:r>
              <a:rPr/>
              <a:t> </a:t>
            </a:r>
            <a:r>
              <a:rPr/>
              <a:t>ARP:</a:t>
            </a:r>
            <a:r>
              <a:rPr/>
              <a:t> </a:t>
            </a:r>
            <a:r>
              <a:rPr/>
              <a:t>Dentro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uma</a:t>
            </a:r>
            <a:r>
              <a:rPr/>
              <a:t> </a:t>
            </a:r>
            <a:r>
              <a:rPr/>
              <a:t>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A</a:t>
            </a:r>
            <a:r>
              <a:rPr/>
              <a:t> deseja enviar datagrama para </a:t>
            </a:r>
            <a:r>
              <a:rPr b="1"/>
              <a:t>B</a:t>
            </a:r>
            <a:r>
              <a:rPr/>
              <a:t>.</a:t>
            </a:r>
          </a:p>
          <a:p>
            <a:pPr lvl="2"/>
            <a:r>
              <a:rPr/>
              <a:t>Mas MAC de </a:t>
            </a:r>
            <a:r>
              <a:rPr b="1"/>
              <a:t>B</a:t>
            </a:r>
            <a:r>
              <a:rPr/>
              <a:t> não está na tabela ARP de </a:t>
            </a:r>
            <a:r>
              <a:rPr b="1"/>
              <a:t>A</a:t>
            </a:r>
            <a:r>
              <a:rPr/>
              <a:t>.</a:t>
            </a:r>
          </a:p>
          <a:p>
            <a:pPr lvl="1"/>
            <a:r>
              <a:rPr b="1"/>
              <a:t>A</a:t>
            </a:r>
            <a:r>
              <a:rPr/>
              <a:t> gera um </a:t>
            </a:r>
            <a:r>
              <a:rPr i="1"/>
              <a:t>ARP Query</a:t>
            </a:r>
            <a:r>
              <a:rPr/>
              <a:t> contendo o IP de </a:t>
            </a:r>
            <a:r>
              <a:rPr b="1"/>
              <a:t>B</a:t>
            </a:r>
            <a:r>
              <a:rPr/>
              <a:t>.</a:t>
            </a:r>
          </a:p>
          <a:p>
            <a:pPr lvl="2"/>
            <a:r>
              <a:rPr/>
              <a:t>Endereço MAC de destino: </a:t>
            </a:r>
            <a:r>
              <a:rPr>
                <a:latin typeface="Courier"/>
              </a:rPr>
              <a:t>FF:FF:FF:FF:FF:FF</a:t>
            </a:r>
            <a:r>
              <a:rPr/>
              <a:t> (</a:t>
            </a:r>
            <a:r>
              <a:rPr b="1" i="1"/>
              <a:t>broadcast</a:t>
            </a:r>
            <a:r>
              <a:rPr/>
              <a:t>).</a:t>
            </a:r>
          </a:p>
          <a:p>
            <a:pPr lvl="2"/>
            <a:r>
              <a:rPr/>
              <a:t>Todos os nós da LAN recebem o ARP Query.</a:t>
            </a:r>
          </a:p>
          <a:p>
            <a:pPr lvl="3"/>
            <a:r>
              <a:rPr/>
              <a:t>Em particular, </a:t>
            </a:r>
            <a:r>
              <a:rPr b="1"/>
              <a:t>B</a:t>
            </a:r>
            <a:r>
              <a:rPr/>
              <a:t>.</a:t>
            </a:r>
          </a:p>
          <a:p>
            <a:pPr lvl="1"/>
            <a:r>
              <a:rPr b="1"/>
              <a:t>B</a:t>
            </a:r>
            <a:r>
              <a:rPr/>
              <a:t> gera um </a:t>
            </a:r>
            <a:r>
              <a:rPr i="1"/>
              <a:t>ARP Reply</a:t>
            </a:r>
            <a:r>
              <a:rPr/>
              <a:t>.</a:t>
            </a:r>
          </a:p>
          <a:p>
            <a:pPr lvl="2"/>
            <a:r>
              <a:rPr/>
              <a:t>Quadro </a:t>
            </a:r>
            <a:r>
              <a:rPr b="1" i="1"/>
              <a:t>unicast</a:t>
            </a:r>
            <a:r>
              <a:rPr/>
              <a:t>.</a:t>
            </a:r>
          </a:p>
          <a:p>
            <a:pPr lvl="2"/>
            <a:r>
              <a:rPr/>
              <a:t>MAC de origem: de </a:t>
            </a:r>
            <a:r>
              <a:rPr b="1"/>
              <a:t>B</a:t>
            </a:r>
            <a:r>
              <a:rPr/>
              <a:t>.</a:t>
            </a:r>
          </a:p>
          <a:p>
            <a:pPr lvl="2"/>
            <a:r>
              <a:rPr/>
              <a:t>MAC de destino: de </a:t>
            </a:r>
            <a:r>
              <a:rPr b="1"/>
              <a:t>A</a:t>
            </a:r>
            <a:r>
              <a:rPr/>
              <a:t>.</a:t>
            </a:r>
          </a:p>
          <a:p>
            <a:pPr lvl="1"/>
            <a:r>
              <a:rPr/>
              <a:t>Tabela ARP é uma </a:t>
            </a:r>
            <a:r>
              <a:rPr i="1"/>
              <a:t>cache</a:t>
            </a:r>
            <a:r>
              <a:rPr/>
              <a:t>: mapeamentos são guardados até ficarem antigos.</a:t>
            </a:r>
          </a:p>
          <a:p>
            <a:pPr lvl="2"/>
            <a:r>
              <a:rPr i="1"/>
              <a:t>Soft State</a:t>
            </a:r>
            <a:r>
              <a:rPr/>
              <a:t>: informação expira se não é renovada.</a:t>
            </a:r>
          </a:p>
          <a:p>
            <a:pPr lvl="1"/>
            <a:r>
              <a:rPr/>
              <a:t>O ARP é um protocolo “plug—and—play”.</a:t>
            </a:r>
          </a:p>
          <a:p>
            <a:pPr lvl="2"/>
            <a:r>
              <a:rPr/>
              <a:t>Tabela é criada automaticamente.</a:t>
            </a:r>
          </a:p>
          <a:p>
            <a:pPr lvl="2"/>
            <a:r>
              <a:rPr/>
              <a:t>Sem intervenção ou configuração do administrador.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2020-07-21T21:49:35Z</dcterms:created>
  <dcterms:modified xsi:type="dcterms:W3CDTF">2020-07-21T21:49:35Z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