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2B342-9207-42D5-A1F4-1225DF16992C}" v="4" dt="2023-07-20T15:11:35.921"/>
    <p1510:client id="{ABCD39CE-1F9A-BB67-A97C-35AF62E9D4D4}" v="23" dt="2023-08-08T18:06:1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Solari" userId="ebb1e0e5-e0b1-4bc3-a891-7802edbfdcc0" providerId="ADAL" clId="{2312B342-9207-42D5-A1F4-1225DF16992C}"/>
    <pc:docChg chg="modSld modMainMaster">
      <pc:chgData name="Martín Solari" userId="ebb1e0e5-e0b1-4bc3-a891-7802edbfdcc0" providerId="ADAL" clId="{2312B342-9207-42D5-A1F4-1225DF16992C}" dt="2023-07-20T15:12:12.660" v="6" actId="20577"/>
      <pc:docMkLst>
        <pc:docMk/>
      </pc:docMkLst>
      <pc:sldChg chg="modSp mod modNotes">
        <pc:chgData name="Martín Solari" userId="ebb1e0e5-e0b1-4bc3-a891-7802edbfdcc0" providerId="ADAL" clId="{2312B342-9207-42D5-A1F4-1225DF16992C}" dt="2023-07-20T15:12:12.660" v="6" actId="20577"/>
        <pc:sldMkLst>
          <pc:docMk/>
          <pc:sldMk cId="0" sldId="256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56"/>
            <ac:spMk id="54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2:12.660" v="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57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57"/>
            <ac:spMk id="60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57"/>
            <ac:spMk id="61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58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58"/>
            <ac:spMk id="66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58"/>
            <ac:spMk id="67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59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59"/>
            <ac:spMk id="72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45.251" v="0"/>
          <ac:spMkLst>
            <pc:docMk/>
            <pc:sldMk cId="0" sldId="259"/>
            <ac:spMk id="74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0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0"/>
            <ac:spMk id="79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1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1"/>
            <ac:spMk id="86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2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2"/>
            <ac:spMk id="91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3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3"/>
            <ac:spMk id="99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3"/>
            <ac:spMk id="100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4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4"/>
            <ac:spMk id="105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4"/>
            <ac:spMk id="106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5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5"/>
            <ac:spMk id="111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5"/>
            <ac:spMk id="112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6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6"/>
            <ac:spMk id="117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6"/>
            <ac:spMk id="118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7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7"/>
            <ac:spMk id="123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7"/>
            <ac:spMk id="124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8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8"/>
            <ac:spMk id="129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8"/>
            <ac:spMk id="130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69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69"/>
            <ac:spMk id="135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70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0"/>
            <ac:spMk id="141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0"/>
            <ac:spMk id="142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71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1"/>
            <ac:spMk id="147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1"/>
            <ac:spMk id="148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72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2"/>
            <ac:spMk id="153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2"/>
            <ac:spMk id="154" creationId="{00000000-0000-0000-0000-000000000000}"/>
          </ac:spMkLst>
        </pc:spChg>
      </pc:sldChg>
      <pc:sldChg chg="modSp modNotes">
        <pc:chgData name="Martín Solari" userId="ebb1e0e5-e0b1-4bc3-a891-7802edbfdcc0" providerId="ADAL" clId="{2312B342-9207-42D5-A1F4-1225DF16992C}" dt="2023-07-20T15:10:54.548" v="2"/>
        <pc:sldMkLst>
          <pc:docMk/>
          <pc:sldMk cId="0" sldId="273"/>
        </pc:sldMkLst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0:54.548" v="2"/>
          <ac:spMkLst>
            <pc:docMk/>
            <pc:sldMk cId="0" sldId="273"/>
            <ac:spMk id="160" creationId="{00000000-0000-0000-0000-000000000000}"/>
          </ac:spMkLst>
        </pc:spChg>
      </pc:sldChg>
      <pc:sldMasterChg chg="modSp">
        <pc:chgData name="Martín Solari" userId="ebb1e0e5-e0b1-4bc3-a891-7802edbfdcc0" providerId="ADAL" clId="{2312B342-9207-42D5-A1F4-1225DF16992C}" dt="2023-07-20T15:11:35.921" v="3" actId="2711"/>
        <pc:sldMasterMkLst>
          <pc:docMk/>
          <pc:sldMasterMk cId="3538178828" sldId="2147483686"/>
        </pc:sldMasterMkLst>
        <pc:spChg chg="mod">
          <ac:chgData name="Martín Solari" userId="ebb1e0e5-e0b1-4bc3-a891-7802edbfdcc0" providerId="ADAL" clId="{2312B342-9207-42D5-A1F4-1225DF16992C}" dt="2023-07-20T15:11:35.921" v="3" actId="2711"/>
          <ac:spMkLst>
            <pc:docMk/>
            <pc:sldMasterMk cId="3538178828" sldId="2147483686"/>
            <ac:spMk id="2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1:35.921" v="3" actId="2711"/>
          <ac:spMkLst>
            <pc:docMk/>
            <pc:sldMasterMk cId="3538178828" sldId="2147483686"/>
            <ac:spMk id="3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1:35.921" v="3" actId="2711"/>
          <ac:spMkLst>
            <pc:docMk/>
            <pc:sldMasterMk cId="3538178828" sldId="2147483686"/>
            <ac:spMk id="4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1:35.921" v="3" actId="2711"/>
          <ac:spMkLst>
            <pc:docMk/>
            <pc:sldMasterMk cId="3538178828" sldId="2147483686"/>
            <ac:spMk id="5" creationId="{00000000-0000-0000-0000-000000000000}"/>
          </ac:spMkLst>
        </pc:spChg>
        <pc:spChg chg="mod">
          <ac:chgData name="Martín Solari" userId="ebb1e0e5-e0b1-4bc3-a891-7802edbfdcc0" providerId="ADAL" clId="{2312B342-9207-42D5-A1F4-1225DF16992C}" dt="2023-07-20T15:11:35.921" v="3" actId="2711"/>
          <ac:spMkLst>
            <pc:docMk/>
            <pc:sldMasterMk cId="3538178828" sldId="2147483686"/>
            <ac:spMk id="6" creationId="{00000000-0000-0000-0000-000000000000}"/>
          </ac:spMkLst>
        </pc:spChg>
      </pc:sldMasterChg>
    </pc:docChg>
  </pc:docChgLst>
  <pc:docChgLst>
    <pc:chgData name="Patricia De Leon" userId="S::deleon@fi365.ort.edu.uy::7705ffa1-f47c-46cc-b1b6-a990b7f797c3" providerId="AD" clId="Web-{ABCD39CE-1F9A-BB67-A97C-35AF62E9D4D4}"/>
    <pc:docChg chg="modSld">
      <pc:chgData name="Patricia De Leon" userId="S::deleon@fi365.ort.edu.uy::7705ffa1-f47c-46cc-b1b6-a990b7f797c3" providerId="AD" clId="Web-{ABCD39CE-1F9A-BB67-A97C-35AF62E9D4D4}" dt="2023-08-08T18:06:11.794" v="20" actId="20577"/>
      <pc:docMkLst>
        <pc:docMk/>
      </pc:docMkLst>
      <pc:sldChg chg="modSp">
        <pc:chgData name="Patricia De Leon" userId="S::deleon@fi365.ort.edu.uy::7705ffa1-f47c-46cc-b1b6-a990b7f797c3" providerId="AD" clId="Web-{ABCD39CE-1F9A-BB67-A97C-35AF62E9D4D4}" dt="2023-08-08T17:58:27.949" v="3" actId="20577"/>
        <pc:sldMkLst>
          <pc:docMk/>
          <pc:sldMk cId="0" sldId="260"/>
        </pc:sldMkLst>
        <pc:spChg chg="mod">
          <ac:chgData name="Patricia De Leon" userId="S::deleon@fi365.ort.edu.uy::7705ffa1-f47c-46cc-b1b6-a990b7f797c3" providerId="AD" clId="Web-{ABCD39CE-1F9A-BB67-A97C-35AF62E9D4D4}" dt="2023-08-08T17:58:27.949" v="3" actId="20577"/>
          <ac:spMkLst>
            <pc:docMk/>
            <pc:sldMk cId="0" sldId="260"/>
            <ac:spMk id="80" creationId="{00000000-0000-0000-0000-000000000000}"/>
          </ac:spMkLst>
        </pc:spChg>
      </pc:sldChg>
      <pc:sldChg chg="modSp">
        <pc:chgData name="Patricia De Leon" userId="S::deleon@fi365.ort.edu.uy::7705ffa1-f47c-46cc-b1b6-a990b7f797c3" providerId="AD" clId="Web-{ABCD39CE-1F9A-BB67-A97C-35AF62E9D4D4}" dt="2023-08-08T18:02:59.146" v="14" actId="20577"/>
        <pc:sldMkLst>
          <pc:docMk/>
          <pc:sldMk cId="0" sldId="262"/>
        </pc:sldMkLst>
        <pc:spChg chg="mod">
          <ac:chgData name="Patricia De Leon" userId="S::deleon@fi365.ort.edu.uy::7705ffa1-f47c-46cc-b1b6-a990b7f797c3" providerId="AD" clId="Web-{ABCD39CE-1F9A-BB67-A97C-35AF62E9D4D4}" dt="2023-08-08T18:02:46.412" v="13" actId="14100"/>
          <ac:spMkLst>
            <pc:docMk/>
            <pc:sldMk cId="0" sldId="262"/>
            <ac:spMk id="92" creationId="{00000000-0000-0000-0000-000000000000}"/>
          </ac:spMkLst>
        </pc:spChg>
        <pc:spChg chg="mod">
          <ac:chgData name="Patricia De Leon" userId="S::deleon@fi365.ort.edu.uy::7705ffa1-f47c-46cc-b1b6-a990b7f797c3" providerId="AD" clId="Web-{ABCD39CE-1F9A-BB67-A97C-35AF62E9D4D4}" dt="2023-08-08T18:01:24.518" v="5" actId="1076"/>
          <ac:spMkLst>
            <pc:docMk/>
            <pc:sldMk cId="0" sldId="262"/>
            <ac:spMk id="93" creationId="{00000000-0000-0000-0000-000000000000}"/>
          </ac:spMkLst>
        </pc:spChg>
        <pc:spChg chg="mod">
          <ac:chgData name="Patricia De Leon" userId="S::deleon@fi365.ort.edu.uy::7705ffa1-f47c-46cc-b1b6-a990b7f797c3" providerId="AD" clId="Web-{ABCD39CE-1F9A-BB67-A97C-35AF62E9D4D4}" dt="2023-08-08T18:02:59.146" v="14" actId="20577"/>
          <ac:spMkLst>
            <pc:docMk/>
            <pc:sldMk cId="0" sldId="262"/>
            <ac:spMk id="94" creationId="{00000000-0000-0000-0000-000000000000}"/>
          </ac:spMkLst>
        </pc:spChg>
      </pc:sldChg>
      <pc:sldChg chg="modSp">
        <pc:chgData name="Patricia De Leon" userId="S::deleon@fi365.ort.edu.uy::7705ffa1-f47c-46cc-b1b6-a990b7f797c3" providerId="AD" clId="Web-{ABCD39CE-1F9A-BB67-A97C-35AF62E9D4D4}" dt="2023-08-08T18:04:13.540" v="16" actId="20577"/>
        <pc:sldMkLst>
          <pc:docMk/>
          <pc:sldMk cId="0" sldId="268"/>
        </pc:sldMkLst>
        <pc:spChg chg="mod">
          <ac:chgData name="Patricia De Leon" userId="S::deleon@fi365.ort.edu.uy::7705ffa1-f47c-46cc-b1b6-a990b7f797c3" providerId="AD" clId="Web-{ABCD39CE-1F9A-BB67-A97C-35AF62E9D4D4}" dt="2023-08-08T18:04:13.540" v="16" actId="20577"/>
          <ac:spMkLst>
            <pc:docMk/>
            <pc:sldMk cId="0" sldId="268"/>
            <ac:spMk id="130" creationId="{00000000-0000-0000-0000-000000000000}"/>
          </ac:spMkLst>
        </pc:spChg>
      </pc:sldChg>
      <pc:sldChg chg="modSp">
        <pc:chgData name="Patricia De Leon" userId="S::deleon@fi365.ort.edu.uy::7705ffa1-f47c-46cc-b1b6-a990b7f797c3" providerId="AD" clId="Web-{ABCD39CE-1F9A-BB67-A97C-35AF62E9D4D4}" dt="2023-08-08T18:05:53.637" v="18" actId="20577"/>
        <pc:sldMkLst>
          <pc:docMk/>
          <pc:sldMk cId="0" sldId="271"/>
        </pc:sldMkLst>
        <pc:spChg chg="mod">
          <ac:chgData name="Patricia De Leon" userId="S::deleon@fi365.ort.edu.uy::7705ffa1-f47c-46cc-b1b6-a990b7f797c3" providerId="AD" clId="Web-{ABCD39CE-1F9A-BB67-A97C-35AF62E9D4D4}" dt="2023-08-08T18:05:53.637" v="18" actId="20577"/>
          <ac:spMkLst>
            <pc:docMk/>
            <pc:sldMk cId="0" sldId="271"/>
            <ac:spMk id="148" creationId="{00000000-0000-0000-0000-000000000000}"/>
          </ac:spMkLst>
        </pc:spChg>
      </pc:sldChg>
      <pc:sldChg chg="modSp">
        <pc:chgData name="Patricia De Leon" userId="S::deleon@fi365.ort.edu.uy::7705ffa1-f47c-46cc-b1b6-a990b7f797c3" providerId="AD" clId="Web-{ABCD39CE-1F9A-BB67-A97C-35AF62E9D4D4}" dt="2023-08-08T18:06:11.794" v="20" actId="20577"/>
        <pc:sldMkLst>
          <pc:docMk/>
          <pc:sldMk cId="0" sldId="272"/>
        </pc:sldMkLst>
        <pc:spChg chg="mod">
          <ac:chgData name="Patricia De Leon" userId="S::deleon@fi365.ort.edu.uy::7705ffa1-f47c-46cc-b1b6-a990b7f797c3" providerId="AD" clId="Web-{ABCD39CE-1F9A-BB67-A97C-35AF62E9D4D4}" dt="2023-08-08T18:06:11.794" v="20" actId="20577"/>
          <ac:spMkLst>
            <pc:docMk/>
            <pc:sldMk cId="0" sldId="272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27abf85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27abf85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27abf853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27abf853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7abf85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7abf853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7abf853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7abf853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27abf853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27abf853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7abf853b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27abf853b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27abf853b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27abf853b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27abf853b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27abf853b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7abf85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7abf85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7abf85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7abf85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7abf85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7abf85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7abf85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7abf85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27abf85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27abf85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27abf853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27abf853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27abf853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27abf853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abf853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abf853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7abf85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7abf85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15073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08558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2283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18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28667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1872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0214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06194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4494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7249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72030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0FEF-33DD-4BD7-85FE-B866B8C0905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26068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A80FEF-33DD-4BD7-85FE-B866B8C0905C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8178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ingeniería de software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 software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(1) La aplicación de un enfoque </a:t>
            </a:r>
            <a:r>
              <a:rPr lang="es" b="1"/>
              <a:t>sistemático</a:t>
            </a:r>
            <a:r>
              <a:rPr lang="es"/>
              <a:t>, </a:t>
            </a:r>
            <a:r>
              <a:rPr lang="es" b="1"/>
              <a:t>disciplinado </a:t>
            </a:r>
            <a:r>
              <a:rPr lang="es"/>
              <a:t>y </a:t>
            </a:r>
            <a:r>
              <a:rPr lang="es" b="1"/>
              <a:t>cuantificable </a:t>
            </a:r>
            <a:r>
              <a:rPr lang="es"/>
              <a:t>al desarrollo, operación y mantenimiento de software;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decir, la aplicación de ingeniería al software.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(2) El estudio de los enfoques como en (1)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[estándar IEEE 610.12]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 software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Disciplina </a:t>
            </a:r>
            <a:r>
              <a:rPr lang="es" b="1"/>
              <a:t>tecnológica </a:t>
            </a:r>
            <a:r>
              <a:rPr lang="es"/>
              <a:t>y </a:t>
            </a:r>
            <a:r>
              <a:rPr lang="es" b="1"/>
              <a:t>gerencial </a:t>
            </a:r>
            <a:r>
              <a:rPr lang="es"/>
              <a:t>abocada a la producción y mantenimiento </a:t>
            </a:r>
            <a:r>
              <a:rPr lang="es" b="1"/>
              <a:t>sistemático </a:t>
            </a:r>
            <a:r>
              <a:rPr lang="es"/>
              <a:t>de productos de software que son desarrollados y modificados en tiempo y bajo estimaciones de costos [Fairley]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Aplicación </a:t>
            </a:r>
            <a:r>
              <a:rPr lang="es" b="1"/>
              <a:t>disciplinada </a:t>
            </a:r>
            <a:r>
              <a:rPr lang="es"/>
              <a:t>de principios de ingeniería, ciencia y matemática, métodos y herramientas a la </a:t>
            </a:r>
            <a:r>
              <a:rPr lang="es" b="1"/>
              <a:t>producción económica</a:t>
            </a:r>
            <a:r>
              <a:rPr lang="es"/>
              <a:t> de software [Humphrey]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software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serie de pasos que involucran actividades, restricciones y recursos con el fin de producir un resultado esperado de algún tipo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Proceso de software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Define las </a:t>
            </a:r>
            <a:r>
              <a:rPr lang="es" b="1"/>
              <a:t>actividades</a:t>
            </a:r>
            <a:r>
              <a:rPr lang="es"/>
              <a:t>, </a:t>
            </a:r>
            <a:r>
              <a:rPr lang="es" b="1"/>
              <a:t>prácticas</a:t>
            </a:r>
            <a:r>
              <a:rPr lang="es"/>
              <a:t>, </a:t>
            </a:r>
            <a:r>
              <a:rPr lang="es" b="1"/>
              <a:t>técnicas</a:t>
            </a:r>
            <a:r>
              <a:rPr lang="es"/>
              <a:t>, </a:t>
            </a:r>
            <a:r>
              <a:rPr lang="es" b="1"/>
              <a:t>roles</a:t>
            </a:r>
            <a:r>
              <a:rPr lang="es"/>
              <a:t>, </a:t>
            </a:r>
            <a:r>
              <a:rPr lang="es" b="1"/>
              <a:t>herramientas</a:t>
            </a:r>
            <a:r>
              <a:rPr lang="es"/>
              <a:t> necesarias para transformar los requerimientos del usuario en un producto de software [Jacobson]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Procesos de ingeniería y de apoyo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" dirty="0">
                <a:latin typeface="Arial"/>
                <a:cs typeface="Arial"/>
              </a:rPr>
              <a:t>En general las actividades del proceso de software se dividen en dos grandes grupos: 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000"/>
              </a:spcAft>
              <a:buSzPts val="1800"/>
              <a:buChar char="●"/>
            </a:pPr>
            <a:r>
              <a:rPr lang="es" b="1" dirty="0"/>
              <a:t>Procesos de ingeniería:</a:t>
            </a:r>
            <a:r>
              <a:rPr lang="es" dirty="0"/>
              <a:t> comprenden actividades inherentes a la construcción del producto</a:t>
            </a:r>
            <a:endParaRPr dirty="0"/>
          </a:p>
          <a:p>
            <a:r>
              <a:rPr lang="es" b="1" dirty="0">
                <a:latin typeface="Arial"/>
                <a:cs typeface="Arial"/>
              </a:rPr>
              <a:t>Procesos de apoyo: </a:t>
            </a:r>
            <a:r>
              <a:rPr lang="es" dirty="0">
                <a:latin typeface="Arial"/>
                <a:cs typeface="Arial"/>
              </a:rPr>
              <a:t>comprenden actividades inherentes a la gestión de los procesos de construcción del producto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software genérico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075" y="1142550"/>
            <a:ext cx="7122799" cy="3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software genérico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Ingeniería de Requerimientos </a:t>
            </a:r>
            <a:r>
              <a:rPr lang="es" sz="1600"/>
              <a:t>→ Definir el Problema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Diseño</a:t>
            </a:r>
            <a:r>
              <a:rPr lang="es" sz="1600"/>
              <a:t> → Diseñar la solución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Construcción</a:t>
            </a:r>
            <a:r>
              <a:rPr lang="es" sz="1600"/>
              <a:t> → Construir la solución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Pruebas</a:t>
            </a:r>
            <a:r>
              <a:rPr lang="es" sz="1600"/>
              <a:t> → Evaluar el comportamiento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Gestión de proyectos</a:t>
            </a:r>
            <a:r>
              <a:rPr lang="es" sz="1600"/>
              <a:t> → Gestionar y controlar el proyecto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Aseguramiento de la calidad (SQA)</a:t>
            </a:r>
            <a:r>
              <a:rPr lang="es" sz="1600"/>
              <a:t> → Asegurar la calidad del producto y del proceso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Gestión de la configuración (SCM)</a:t>
            </a:r>
            <a:r>
              <a:rPr lang="es" sz="1600"/>
              <a:t> → Identificar y controlar los productos del desarrollo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Mantenimiento</a:t>
            </a:r>
            <a:r>
              <a:rPr lang="es" sz="1600"/>
              <a:t> → Mantenimiento de la solución hasta su obsolescencia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de un proceso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proceso debe definir QUÉ hacer, QUIÉN debe hacerlo, CUÁNDO y CÓMO hacerlo para alcanzar una meta. </a:t>
            </a:r>
            <a:endParaRPr lang="es-ES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Marco común de trabajo, una filosofía de calidad.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s" dirty="0">
                <a:latin typeface="Arial"/>
                <a:cs typeface="Arial"/>
              </a:rPr>
              <a:t>Tareas (análisis, diseño, prueba, etc.) y actividades de apoyo (mediciones, revisiones, versionado, etc.) </a:t>
            </a:r>
            <a:endParaRPr lang="es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Roles y responsabilidades </a:t>
            </a:r>
            <a:endParaRPr/>
          </a:p>
          <a:p>
            <a:pPr>
              <a:lnSpc>
                <a:spcPct val="150000"/>
              </a:lnSpc>
            </a:pPr>
            <a:r>
              <a:rPr lang="es" dirty="0">
                <a:latin typeface="Arial"/>
                <a:cs typeface="Arial"/>
              </a:rPr>
              <a:t>Métodos técnicos </a:t>
            </a:r>
            <a:endParaRPr/>
          </a:p>
          <a:p>
            <a:pPr>
              <a:lnSpc>
                <a:spcPct val="150000"/>
              </a:lnSpc>
            </a:pPr>
            <a:r>
              <a:rPr lang="es" dirty="0">
                <a:latin typeface="Arial"/>
                <a:cs typeface="Arial"/>
              </a:rPr>
              <a:t>Ciclo de vida del desarrollo 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ciclo de vida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modelo de referencia de alto nivel de las actividades necesarias para el desarrollo de software  </a:t>
            </a:r>
            <a:endParaRPr lang="es-ES"/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s" dirty="0">
                <a:latin typeface="Arial"/>
                <a:cs typeface="Arial"/>
              </a:rPr>
              <a:t>Describe las principales fases y actividades del desarrollo </a:t>
            </a:r>
            <a:endParaRPr/>
          </a:p>
          <a:p>
            <a:pPr>
              <a:lnSpc>
                <a:spcPct val="150000"/>
              </a:lnSpc>
            </a:pPr>
            <a:r>
              <a:rPr lang="es" dirty="0">
                <a:latin typeface="Arial"/>
                <a:cs typeface="Arial"/>
              </a:rPr>
              <a:t>Define el orden de las fases 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Sirve para “saber donde estamos” durante un proyecto</a:t>
            </a:r>
            <a:endParaRPr dirty="0">
              <a:latin typeface="Arial"/>
              <a:cs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Sommerville, Ian. (2013).Software Engineering (9th ed.)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Pressman, Roger S. (2009). Software Engineering: A Practitioner’s Approach (7th ed.)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Información de la materia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Problemática del desarrollo de software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Calidad e ingeniería de software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Proceso y ciclo de vida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Áreas de la ingeniería de software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curso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Brindar los </a:t>
            </a:r>
            <a:r>
              <a:rPr lang="es" b="1"/>
              <a:t>conceptos teóricos y prácticos</a:t>
            </a:r>
            <a:r>
              <a:rPr lang="es"/>
              <a:t> fundamentales de la ingeniería de software, estudiar las prácticas de sus principales áreas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Hacer énfasis en la comprensión y aplicación de métodos de ingeniería de </a:t>
            </a:r>
            <a:r>
              <a:rPr lang="es" b="1"/>
              <a:t>requerimientos, usabilidad, control de cambios y pruebas del software</a:t>
            </a:r>
            <a:r>
              <a:rPr lang="es"/>
              <a:t> e introducir los conceptos que se profundizarán en los demás cursos del área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Introducir las principales </a:t>
            </a:r>
            <a:r>
              <a:rPr lang="es" b="1"/>
              <a:t>tecnologías de apoyo </a:t>
            </a:r>
            <a:r>
              <a:rPr lang="es"/>
              <a:t>a las actividades del </a:t>
            </a:r>
            <a:r>
              <a:rPr lang="es" b="1"/>
              <a:t>proceso </a:t>
            </a:r>
            <a:r>
              <a:rPr lang="es"/>
              <a:t>de desarrollo estudiadas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Temas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Introducción a la ingeniería de software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Proceso y ciclo de vida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Gestión de la configuración (SCM)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Ingeniería de requerimientos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294967295"/>
          </p:nvPr>
        </p:nvSpPr>
        <p:spPr>
          <a:xfrm>
            <a:off x="5170488" y="1152525"/>
            <a:ext cx="3973512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Interfaces de usuario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/>
              <a:t>Buenas prácticas de codificación</a:t>
            </a:r>
            <a:r>
              <a:rPr lang="es" sz="1600"/>
              <a:t>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Prueba unitaria (Jest)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b="1"/>
              <a:t>Pruebas funcionales y exploratorias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software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s" dirty="0">
                <a:latin typeface="Arial"/>
                <a:cs typeface="Arial"/>
              </a:rPr>
              <a:t>Instrucciones (programas de computadoras) que cuando se ejecutan proporcionan la función y rendimiento deseados </a:t>
            </a:r>
            <a:endParaRPr lang="es-ES"/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Estructura de datos que permiten a los programas manipular adecuadamente la información</a:t>
            </a:r>
            <a:endParaRPr/>
          </a:p>
          <a:p>
            <a:pPr>
              <a:spcAft>
                <a:spcPts val="1000"/>
              </a:spcAft>
            </a:pPr>
            <a:r>
              <a:rPr lang="es" dirty="0">
                <a:latin typeface="Arial"/>
                <a:cs typeface="Arial"/>
              </a:rPr>
              <a:t>Documentos que describen la operación y uso de los programas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Naturaleza del desarrollo de software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hardware se fabrica, ensamblando componentes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hardware típicamente tiene fallos al principio de su vida, luego tiende a estabilizarse que la probabilidad de fallos se incrementa nuevamente.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¿Cómo es </a:t>
            </a:r>
            <a:r>
              <a:rPr lang="es" b="1" i="1"/>
              <a:t>distinto</a:t>
            </a:r>
            <a:r>
              <a:rPr lang="es"/>
              <a:t> el desarrollo de software?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Desarrollo de software en la actualidad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7637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s"/>
              <a:t>Costos inversos de hardware vs. software</a:t>
            </a:r>
            <a:endParaRPr lang="es-ES"/>
          </a:p>
          <a:p>
            <a:pPr marL="457200" lvl="0" indent="-342900" algn="l" rtl="0">
              <a:spcBef>
                <a:spcPts val="0"/>
              </a:spcBef>
              <a:buSzPts val="1800"/>
              <a:buChar char="●"/>
            </a:pPr>
            <a:r>
              <a:rPr lang="es"/>
              <a:t>Aumento en la complejidad del software </a:t>
            </a:r>
            <a:endParaRPr/>
          </a:p>
          <a:p>
            <a:pPr marL="914400" lvl="1" indent="-317500" algn="l" rtl="0">
              <a:spcBef>
                <a:spcPts val="0"/>
              </a:spcBef>
              <a:buSzPts val="1400"/>
              <a:buChar char="○"/>
            </a:pPr>
            <a:r>
              <a:rPr lang="es"/>
              <a:t>Mayor tamaño, costo y tiempos de desarrollo</a:t>
            </a:r>
            <a:endParaRPr/>
          </a:p>
          <a:p>
            <a:pPr marL="457200" lvl="0" indent="-342900" algn="l" rtl="0">
              <a:spcBef>
                <a:spcPts val="1000"/>
              </a:spcBef>
              <a:buSzPts val="1800"/>
              <a:buChar char="●"/>
            </a:pPr>
            <a:r>
              <a:rPr lang="es"/>
              <a:t>Procesos inmaduros </a:t>
            </a:r>
            <a:endParaRPr/>
          </a:p>
          <a:p>
            <a:pPr marL="914400" lvl="1" indent="-317500" algn="l" rtl="0">
              <a:spcBef>
                <a:spcPts val="0"/>
              </a:spcBef>
              <a:buSzPts val="1400"/>
              <a:buChar char="○"/>
            </a:pPr>
            <a:r>
              <a:rPr lang="es"/>
              <a:t>Pobres técnicas de desarrollo y gestión </a:t>
            </a:r>
            <a:endParaRPr/>
          </a:p>
          <a:p>
            <a:pPr marL="914400" lvl="1" indent="-317500" algn="l" rtl="0">
              <a:spcBef>
                <a:spcPts val="0"/>
              </a:spcBef>
              <a:buSzPts val="1400"/>
              <a:buChar char="○"/>
            </a:pPr>
            <a:r>
              <a:rPr lang="es"/>
              <a:t>Falta de capacitación </a:t>
            </a:r>
            <a:endParaRPr/>
          </a:p>
          <a:p>
            <a:pPr marL="457200" lvl="0" indent="-342900" algn="l" rtl="0">
              <a:spcBef>
                <a:spcPts val="1000"/>
              </a:spcBef>
              <a:buSzPts val="1800"/>
              <a:buChar char="●"/>
            </a:pPr>
            <a:r>
              <a:rPr lang="es"/>
              <a:t>Sociedad dependiente de IT </a:t>
            </a:r>
            <a:endParaRPr/>
          </a:p>
          <a:p>
            <a:pPr marL="914400" lvl="1" indent="-317500" algn="l" rtl="0">
              <a:spcBef>
                <a:spcPts val="0"/>
              </a:spcBef>
              <a:buSzPts val="1400"/>
              <a:buChar char="○"/>
            </a:pPr>
            <a:r>
              <a:rPr lang="es"/>
              <a:t>Software elemento estratégico </a:t>
            </a:r>
            <a:endParaRPr/>
          </a:p>
          <a:p>
            <a:pPr marL="914400" lvl="1" indent="-317500" algn="l" rtl="0">
              <a:spcBef>
                <a:spcPts val="0"/>
              </a:spcBef>
              <a:buSzPts val="1400"/>
              <a:buChar char="○"/>
            </a:pPr>
            <a:r>
              <a:rPr lang="es"/>
              <a:t>Contextos de negocios cambiantes </a:t>
            </a:r>
            <a:endParaRPr/>
          </a:p>
          <a:p>
            <a:pPr marL="914400" lvl="1" indent="-317500" algn="l" rtl="0">
              <a:spcBef>
                <a:spcPts val="0"/>
              </a:spcBef>
              <a:buSzPts val="1400"/>
              <a:buChar char="○"/>
            </a:pPr>
            <a:r>
              <a:rPr lang="es" dirty="0"/>
              <a:t>Demanda creciente de clientes y usuarios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5453860" y="2545850"/>
            <a:ext cx="828900" cy="64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6338690" y="2449650"/>
            <a:ext cx="25800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Problema complejo y cambiante</a:t>
            </a:r>
            <a:endParaRPr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Nuevos enfoques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Profesionalizar el desarrollo de software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Transformar el desarrollo de arte a ingeniería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Sistematizar actividades posibilitando espacio para la creatividad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b="1"/>
              <a:t>Aplicar principios de ingeniería al desarrollo de software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ingeniería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soluciones </a:t>
            </a:r>
            <a:r>
              <a:rPr lang="es" b="1"/>
              <a:t>eficientes </a:t>
            </a:r>
            <a:r>
              <a:rPr lang="es"/>
              <a:t>(económicas) y </a:t>
            </a:r>
            <a:r>
              <a:rPr lang="es" b="1"/>
              <a:t>eficaces </a:t>
            </a:r>
            <a:r>
              <a:rPr lang="es"/>
              <a:t>(satisfactorias para consumo)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</a:t>
            </a:r>
            <a:r>
              <a:rPr lang="es" b="1"/>
              <a:t>problemas </a:t>
            </a:r>
            <a:r>
              <a:rPr lang="es"/>
              <a:t>prácticos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Aplicando conocimiento </a:t>
            </a:r>
            <a:r>
              <a:rPr lang="es" b="1"/>
              <a:t>científico</a:t>
            </a:r>
            <a:r>
              <a:rPr lang="es"/>
              <a:t> y </a:t>
            </a:r>
            <a:r>
              <a:rPr lang="es" b="1"/>
              <a:t>tecnológico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construir artefactos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servicio de la humanidad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8AEBEE-2E0D-4F6C-93B0-18198AEC2141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customXml/itemProps2.xml><?xml version="1.0" encoding="utf-8"?>
<ds:datastoreItem xmlns:ds="http://schemas.openxmlformats.org/officeDocument/2006/customXml" ds:itemID="{1F444ACB-A347-472F-849E-C3E233BBF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F37F8A-D2B5-4684-A000-18ADD10EF2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788</Words>
  <Application>Microsoft Office PowerPoint</Application>
  <PresentationFormat>Presentación en pantalla (16:9)</PresentationFormat>
  <Paragraphs>96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Introducción a la ingeniería de software</vt:lpstr>
      <vt:lpstr>Puntos</vt:lpstr>
      <vt:lpstr>Objetivos del curso</vt:lpstr>
      <vt:lpstr>Temas</vt:lpstr>
      <vt:lpstr>Definición de software</vt:lpstr>
      <vt:lpstr>Naturaleza del desarrollo de software</vt:lpstr>
      <vt:lpstr>Desarrollo de software en la actualidad</vt:lpstr>
      <vt:lpstr>Nuevos enfoques</vt:lpstr>
      <vt:lpstr>Definición de ingeniería</vt:lpstr>
      <vt:lpstr>Ingeniería de software</vt:lpstr>
      <vt:lpstr>Ingeniería de software</vt:lpstr>
      <vt:lpstr>Proceso de software</vt:lpstr>
      <vt:lpstr>Procesos de ingeniería y de apoyo</vt:lpstr>
      <vt:lpstr>Proceso de software genérico</vt:lpstr>
      <vt:lpstr>Proceso de software genérico</vt:lpstr>
      <vt:lpstr>Componentes de un proceso</vt:lpstr>
      <vt:lpstr>Modelo de ciclo de vida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ingeniería de software</dc:title>
  <cp:lastModifiedBy>Martín Solari</cp:lastModifiedBy>
  <cp:revision>22</cp:revision>
  <dcterms:modified xsi:type="dcterms:W3CDTF">2023-08-08T18:06:12Z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</Properties>
</file>