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85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63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2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6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2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9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1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3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2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72BF751-654A-2D2D-6A45-C14181E5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7297" y="943233"/>
            <a:ext cx="6883742" cy="2973082"/>
          </a:xfrm>
        </p:spPr>
        <p:txBody>
          <a:bodyPr>
            <a:normAutofit/>
          </a:bodyPr>
          <a:lstStyle/>
          <a:p>
            <a:r>
              <a:rPr lang="es-MX" sz="4800" dirty="0"/>
              <a:t>Arquitectura Hexagonal y API REST</a:t>
            </a:r>
            <a:endParaRPr lang="es-CO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CE97BD-5813-BC66-FA59-265FBEAC3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s-MX" dirty="0"/>
              <a:t>Juan Diego Herrera Castañeda</a:t>
            </a:r>
          </a:p>
        </p:txBody>
      </p:sp>
      <p:pic>
        <p:nvPicPr>
          <p:cNvPr id="23" name="Picture 3" descr="Canica con tonos marrones y aguamarina">
            <a:extLst>
              <a:ext uri="{FF2B5EF4-FFF2-40B4-BE49-F238E27FC236}">
                <a16:creationId xmlns:a16="http://schemas.microsoft.com/office/drawing/2014/main" id="{C94AB284-E073-E5F9-7567-2678E677E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3" r="3095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2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A3B724-EF8C-3D3A-EB48-F8E3F553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/>
              <a:t>Arquitectura Hexagonal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617910-4473-5ADC-F951-4FFF322C2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846604" cy="3601212"/>
          </a:xfrm>
        </p:spPr>
        <p:txBody>
          <a:bodyPr>
            <a:normAutofit/>
          </a:bodyPr>
          <a:lstStyle/>
          <a:p>
            <a:r>
              <a:rPr lang="es-MX" dirty="0"/>
              <a:t>También conocida como la arquitectura de puertos y adaptadores, es un patrón de diseño de software que busca desacoplar los componentes internos de un sistema de sus entornos externos.</a:t>
            </a:r>
            <a:endParaRPr lang="es-CO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19BE667-F8EE-A341-BBA2-C435B2F36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6547" y="971877"/>
            <a:ext cx="5396452" cy="478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47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8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9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0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3A281-2DA7-0388-68BA-FD66D61D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10164"/>
            <a:ext cx="7974843" cy="596516"/>
          </a:xfrm>
        </p:spPr>
        <p:txBody>
          <a:bodyPr>
            <a:normAutofit fontScale="90000"/>
          </a:bodyPr>
          <a:lstStyle/>
          <a:p>
            <a:r>
              <a:rPr lang="es-CO" dirty="0"/>
              <a:t>Beneficios de utilizar esta 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2A32B-A5D5-9CE4-4514-081CF391E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5107"/>
            <a:ext cx="10416039" cy="4492454"/>
          </a:xfrm>
        </p:spPr>
        <p:txBody>
          <a:bodyPr>
            <a:normAutofit/>
          </a:bodyPr>
          <a:lstStyle/>
          <a:p>
            <a:r>
              <a:rPr lang="es-MX" sz="1600" b="1" dirty="0"/>
              <a:t>Desacoplamiento: </a:t>
            </a:r>
            <a:r>
              <a:rPr lang="es-MX" sz="1600" dirty="0"/>
              <a:t>Al separar las interfaces del núcleo, se logra un bajo acoplamiento entre los componentes del sistema, lo que facilita la modificación y evolución del software.</a:t>
            </a:r>
          </a:p>
          <a:p>
            <a:pPr marL="0" indent="0">
              <a:buNone/>
            </a:pPr>
            <a:endParaRPr lang="es-MX" sz="1600" dirty="0"/>
          </a:p>
          <a:p>
            <a:r>
              <a:rPr lang="es-MX" sz="1600" b="1" dirty="0"/>
              <a:t>Testeabilidad: </a:t>
            </a:r>
            <a:r>
              <a:rPr lang="es-MX" sz="1600" dirty="0"/>
              <a:t>La separación de las interfaces facilita la prueba del núcleo sin necesidad de involucrar el entorno externo. Se pueden realizar pruebas unitarias más fácilmente.</a:t>
            </a:r>
          </a:p>
          <a:p>
            <a:pPr marL="0" indent="0">
              <a:buNone/>
            </a:pPr>
            <a:endParaRPr lang="es-MX" sz="1600" dirty="0"/>
          </a:p>
          <a:p>
            <a:r>
              <a:rPr lang="es-MX" sz="1600" b="1" dirty="0"/>
              <a:t>Flexibilidad: </a:t>
            </a:r>
            <a:r>
              <a:rPr lang="es-MX" sz="1600" dirty="0"/>
              <a:t>Permite cambiar los adaptadores sin afectar el núcleo. Esto es útil cuando se necesita cambiar la interfaz con el exterior, por ejemplo, al cambiar la fuente de datos.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50385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FE824C-3BBD-E926-B093-2129C58C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48" y="625976"/>
            <a:ext cx="728189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800" dirty="0"/>
              <a:t>Ejemplo de Arquitectura Hexagonal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BD52D-B7B1-3F9A-BF8E-FBB69833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62" y="2232291"/>
            <a:ext cx="5401718" cy="3764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0" i="0" dirty="0">
                <a:effectLst/>
              </a:rPr>
              <a:t>Supongamos que tenemos una tienda en línea, la cual ofrece una funcionalidad para gestionar clientes. En una arquitectura hexagonal, podríamos representarlo de la siguiente manera: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436E91-D0EA-0665-F724-98E8328D4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3043" y="1555661"/>
            <a:ext cx="5981737" cy="399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8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087" name="Straight Connector 308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12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195A96-5B48-DD0E-A5D5-18C2652E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5788996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¿Qué es API REST?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5C3EA-9D46-002C-7871-D26F0E71C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5145184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000" dirty="0"/>
              <a:t>Es un estilo arquitectónico para diseñar servicios web que utiliza el protocolo HTTP para la comunicación. Las API </a:t>
            </a:r>
            <a:r>
              <a:rPr lang="es-MX" sz="2000" dirty="0" err="1"/>
              <a:t>RESTful</a:t>
            </a:r>
            <a:r>
              <a:rPr lang="es-MX" sz="2000" dirty="0"/>
              <a:t> son ampliamente utilizadas en el desarrollo web para permitir la comunicación y la interoperabilidad entre sistemas.</a:t>
            </a:r>
            <a:endParaRPr lang="es-CO" sz="2000" dirty="0"/>
          </a:p>
        </p:txBody>
      </p:sp>
      <p:pic>
        <p:nvPicPr>
          <p:cNvPr id="4" name="Picture 2" descr="Una introducción completa a las API REST: arquitectura, uso y beneficios -  Sutil Web">
            <a:extLst>
              <a:ext uri="{FF2B5EF4-FFF2-40B4-BE49-F238E27FC236}">
                <a16:creationId xmlns:a16="http://schemas.microsoft.com/office/drawing/2014/main" id="{621BF7E3-B0C7-9350-EDCC-B719E6878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4793" y="1857543"/>
            <a:ext cx="5327207" cy="282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071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2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3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4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76" name="Straight Connector 2075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1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12B69-7EDB-FF2E-A21A-4A79F2E6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HTTP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D37ED-1507-6CC1-E2AF-921DF31C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/>
              <a:t>REST se basa en la idea de que cada recurso (por ejemplo, datos o servicios) debe ser accesible a través de una URL única y manipulable mediante los métodos estándar de HTTP (GET, POST, PUT, DELETE).</a:t>
            </a:r>
          </a:p>
          <a:p>
            <a:r>
              <a:rPr lang="es-MX" sz="1600" dirty="0"/>
              <a:t>GET: Utilizado para recuperar información o recursos de la API, como obtener datos.</a:t>
            </a:r>
          </a:p>
          <a:p>
            <a:r>
              <a:rPr lang="es-MX" sz="1600" dirty="0"/>
              <a:t>POST: Usado para enviar datos nuevos a la API, como enviar formularios o crear registros.</a:t>
            </a:r>
          </a:p>
          <a:p>
            <a:r>
              <a:rPr lang="es-MX" sz="1600" dirty="0"/>
              <a:t>PUT: Se emplea para actualizar datos existentes en la API.</a:t>
            </a:r>
          </a:p>
          <a:p>
            <a:r>
              <a:rPr lang="es-MX" sz="1600" dirty="0"/>
              <a:t>DELETE: Elimina datos o recursos de la API.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82628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87B6A-1FBE-E417-B6D6-CB520ECB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¿Cómo se define el URL de una API REST?</a:t>
            </a:r>
            <a:br>
              <a:rPr lang="es-MX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039BF3-08AE-FD65-DB11-DC8FD405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9451305" cy="38129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1600" dirty="0"/>
              <a:t>Un ejemplo de una URL de una API es la siguiente:</a:t>
            </a:r>
          </a:p>
          <a:p>
            <a:pPr marL="0" indent="0">
              <a:buNone/>
            </a:pPr>
            <a:endParaRPr lang="es-MX" sz="1600" dirty="0"/>
          </a:p>
          <a:p>
            <a:pPr marL="0" indent="0" algn="ctr">
              <a:buNone/>
            </a:pPr>
            <a:r>
              <a:rPr lang="es-MX" sz="1600" dirty="0">
                <a:solidFill>
                  <a:srgbClr val="FF0000"/>
                </a:solidFill>
              </a:rPr>
              <a:t>https://api.ejemplo.com/v1/productos/123</a:t>
            </a:r>
          </a:p>
          <a:p>
            <a:pPr marL="0" indent="0" algn="ctr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En este ejemplo:</a:t>
            </a:r>
          </a:p>
          <a:p>
            <a:endParaRPr lang="es-MX" sz="1600" dirty="0"/>
          </a:p>
          <a:p>
            <a:r>
              <a:rPr lang="es-MX" sz="1600" dirty="0"/>
              <a:t>“</a:t>
            </a:r>
            <a:r>
              <a:rPr lang="es-MX" sz="1600" dirty="0">
                <a:solidFill>
                  <a:srgbClr val="FF0000"/>
                </a:solidFill>
              </a:rPr>
              <a:t>https://</a:t>
            </a:r>
            <a:r>
              <a:rPr lang="es-MX" sz="1600" dirty="0"/>
              <a:t>” indica que se está utilizando el protocolo HTTPS para una conexión segura.</a:t>
            </a:r>
          </a:p>
          <a:p>
            <a:r>
              <a:rPr lang="es-MX" sz="1600" dirty="0"/>
              <a:t>“</a:t>
            </a:r>
            <a:r>
              <a:rPr lang="es-MX" sz="1600" dirty="0">
                <a:solidFill>
                  <a:srgbClr val="FF0000"/>
                </a:solidFill>
              </a:rPr>
              <a:t>api.ejemplo.com</a:t>
            </a:r>
            <a:r>
              <a:rPr lang="es-MX" sz="1600" dirty="0"/>
              <a:t>” es el dominio donde se aloja la API.</a:t>
            </a:r>
          </a:p>
          <a:p>
            <a:r>
              <a:rPr lang="es-MX" sz="1600" dirty="0"/>
              <a:t>“</a:t>
            </a:r>
            <a:r>
              <a:rPr lang="es-MX" sz="1600" dirty="0">
                <a:solidFill>
                  <a:srgbClr val="FF0000"/>
                </a:solidFill>
              </a:rPr>
              <a:t>/v1/</a:t>
            </a:r>
            <a:r>
              <a:rPr lang="es-MX" sz="1600" dirty="0"/>
              <a:t>” representa la versión 1 de la API.</a:t>
            </a:r>
          </a:p>
          <a:p>
            <a:r>
              <a:rPr lang="es-MX" sz="1600" dirty="0"/>
              <a:t>“</a:t>
            </a:r>
            <a:r>
              <a:rPr lang="es-MX" sz="1600" dirty="0">
                <a:solidFill>
                  <a:srgbClr val="FF0000"/>
                </a:solidFill>
              </a:rPr>
              <a:t>/productos/</a:t>
            </a:r>
            <a:r>
              <a:rPr lang="es-MX" sz="1600" dirty="0"/>
              <a:t>”</a:t>
            </a:r>
            <a:r>
              <a:rPr lang="es-MX" sz="1600" dirty="0">
                <a:solidFill>
                  <a:srgbClr val="FF0000"/>
                </a:solidFill>
              </a:rPr>
              <a:t> </a:t>
            </a:r>
            <a:r>
              <a:rPr lang="es-MX" sz="1600" dirty="0"/>
              <a:t>es el </a:t>
            </a:r>
            <a:r>
              <a:rPr lang="es-MX" sz="1600" dirty="0" err="1"/>
              <a:t>endpoint</a:t>
            </a:r>
            <a:r>
              <a:rPr lang="es-MX" sz="1600" dirty="0"/>
              <a:t> que se está accediendo, que probablemente obtenga información sobre productos.</a:t>
            </a:r>
          </a:p>
          <a:p>
            <a:r>
              <a:rPr lang="es-MX" sz="1600" dirty="0"/>
              <a:t>“</a:t>
            </a:r>
            <a:r>
              <a:rPr lang="es-MX" sz="1600" dirty="0">
                <a:solidFill>
                  <a:srgbClr val="FF0000"/>
                </a:solidFill>
              </a:rPr>
              <a:t>123</a:t>
            </a:r>
            <a:r>
              <a:rPr lang="es-MX" sz="1600" dirty="0"/>
              <a:t>” es un parámetro en la URL, posiblemente el ID de un producto específico que se está solicitando.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47074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1C225-3F1B-D6B9-F81D-8AAAC031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Facilitan la comunicación entre sistemas</a:t>
            </a:r>
            <a:endParaRPr lang="es-C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B193E-C07C-FB0C-1C78-FEE57D012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9241580" cy="4265951"/>
          </a:xfrm>
        </p:spPr>
        <p:txBody>
          <a:bodyPr>
            <a:normAutofit/>
          </a:bodyPr>
          <a:lstStyle/>
          <a:p>
            <a:r>
              <a:rPr lang="es-MX" sz="1800" dirty="0"/>
              <a:t>Las rutas API, junto con los métodos HTTP, proporcionan una forma estandarizada y estructurada de comunicarse con el servidor de la API. Cuando se hace una solicitud a una ruta específica utilizando un método HTTP determinado, el servidor de la API sabe qué acción realizar y cómo responder. Esto facilita la interacción entre sistemas, ya que ambas partes (cliente y servidor) comprenden cómo deben comunicarse.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368852897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520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PunchcardVTI</vt:lpstr>
      <vt:lpstr>Arquitectura Hexagonal y API REST</vt:lpstr>
      <vt:lpstr>Arquitectura Hexagonal</vt:lpstr>
      <vt:lpstr>Beneficios de utilizar esta arquitectura</vt:lpstr>
      <vt:lpstr>Ejemplo de Arquitectura Hexagonal</vt:lpstr>
      <vt:lpstr>¿Qué es API REST?</vt:lpstr>
      <vt:lpstr>Protocolo HTTP</vt:lpstr>
      <vt:lpstr>¿Cómo se define el URL de una API REST? </vt:lpstr>
      <vt:lpstr>Facilitan la comunicación entre sistemas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1 Conceptos</dc:title>
  <dc:creator>Juan Diego Herrera</dc:creator>
  <cp:lastModifiedBy>Juan Diego Herrera Castañeda</cp:lastModifiedBy>
  <cp:revision>17</cp:revision>
  <dcterms:created xsi:type="dcterms:W3CDTF">2023-09-02T22:00:38Z</dcterms:created>
  <dcterms:modified xsi:type="dcterms:W3CDTF">2024-01-20T12:17:40Z</dcterms:modified>
</cp:coreProperties>
</file>