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6" r:id="rId7"/>
    <p:sldId id="279" r:id="rId8"/>
    <p:sldId id="259" r:id="rId9"/>
    <p:sldId id="263" r:id="rId10"/>
    <p:sldId id="262" r:id="rId11"/>
    <p:sldId id="265" r:id="rId12"/>
    <p:sldId id="273" r:id="rId13"/>
    <p:sldId id="275" r:id="rId14"/>
    <p:sldId id="274" r:id="rId15"/>
    <p:sldId id="278" r:id="rId16"/>
    <p:sldId id="277" r:id="rId17"/>
    <p:sldId id="264" r:id="rId18"/>
    <p:sldId id="268" r:id="rId19"/>
    <p:sldId id="270" r:id="rId20"/>
    <p:sldId id="271" r:id="rId21"/>
    <p:sldId id="27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7E4628C-78D3-4D3B-BF4D-3973FE45DD97}">
          <p14:sldIdLst>
            <p14:sldId id="256"/>
          </p14:sldIdLst>
        </p14:section>
        <p14:section name="Sección sin título" id="{B1082A22-43DD-499E-8E35-FD189172EA08}">
          <p14:sldIdLst>
            <p14:sldId id="257"/>
            <p14:sldId id="260"/>
            <p14:sldId id="261"/>
            <p14:sldId id="258"/>
            <p14:sldId id="266"/>
            <p14:sldId id="279"/>
            <p14:sldId id="259"/>
            <p14:sldId id="263"/>
            <p14:sldId id="262"/>
            <p14:sldId id="265"/>
            <p14:sldId id="273"/>
            <p14:sldId id="275"/>
            <p14:sldId id="274"/>
            <p14:sldId id="278"/>
            <p14:sldId id="277"/>
            <p14:sldId id="264"/>
            <p14:sldId id="268"/>
            <p14:sldId id="270"/>
            <p14:sldId id="271"/>
            <p14:sldId id="27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victor" initials="Jv" lastIdx="1" clrIdx="0">
    <p:extLst>
      <p:ext uri="{19B8F6BF-5375-455C-9EA6-DF929625EA0E}">
        <p15:presenceInfo xmlns:p15="http://schemas.microsoft.com/office/powerpoint/2012/main" userId="7d9730f9bb1c0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3402" autoAdjust="0"/>
  </p:normalViewPr>
  <p:slideViewPr>
    <p:cSldViewPr snapToGrid="0">
      <p:cViewPr varScale="1">
        <p:scale>
          <a:sx n="70" d="100"/>
          <a:sy n="70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s%20documentos\UNLa\8612%20Introducci&#243;n%20a%20los%20Sistemas%20Operativos\Simuladores\AN&#193;LISIS%20del%20simulad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Hoja1!$C$36:$C$43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8B30-4D3C-ACEE-E6E1187314F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Hoja1!$D$36:$D$43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8B30-4D3C-ACEE-E6E1187314F4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Hoja1!$E$36:$E$43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8B30-4D3C-ACEE-E6E1187314F4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Hoja1!$F$36:$F$43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3-8B30-4D3C-ACEE-E6E1187314F4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Hoja1!$G$36:$G$43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4-8B30-4D3C-ACEE-E6E1187314F4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Hoja1!$H$36:$H$43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5-8B30-4D3C-ACEE-E6E1187314F4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Hoja1!$I$36:$I$43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6-8B30-4D3C-ACEE-E6E1187314F4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Hoja1!$J$36:$J$43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2.2999999999999998</c:v>
                </c:pt>
                <c:pt idx="4">
                  <c:v>4.2</c:v>
                </c:pt>
                <c:pt idx="5">
                  <c:v>3.3</c:v>
                </c:pt>
                <c:pt idx="6">
                  <c:v>3</c:v>
                </c:pt>
                <c:pt idx="7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B30-4D3C-ACEE-E6E118731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1857968"/>
        <c:axId val="831861296"/>
      </c:barChart>
      <c:catAx>
        <c:axId val="83185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861296"/>
        <c:crosses val="autoZero"/>
        <c:auto val="1"/>
        <c:lblAlgn val="ctr"/>
        <c:lblOffset val="100"/>
        <c:noMultiLvlLbl val="0"/>
      </c:catAx>
      <c:valAx>
        <c:axId val="83186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85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6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8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68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5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F08D6A-4C3A-4360-BB98-221748DBDA2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Planificador</a:t>
            </a:r>
            <a:r>
              <a:rPr lang="en-US" sz="3200" b="1" dirty="0" smtClean="0"/>
              <a:t> De </a:t>
            </a:r>
            <a:r>
              <a:rPr lang="es-AR" sz="3200" b="1" dirty="0" smtClean="0"/>
              <a:t>Procesos</a:t>
            </a:r>
            <a:endParaRPr lang="es-AR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Gestión de Procesos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99533"/>
            <a:ext cx="1378764" cy="1523518"/>
          </a:xfrm>
          <a:prstGeom prst="rect">
            <a:avLst/>
          </a:prstGeom>
        </p:spPr>
      </p:pic>
      <p:sp>
        <p:nvSpPr>
          <p:cNvPr id="6" name="Marcador de texto 9"/>
          <p:cNvSpPr txBox="1">
            <a:spLocks/>
          </p:cNvSpPr>
          <p:nvPr/>
        </p:nvSpPr>
        <p:spPr>
          <a:xfrm>
            <a:off x="684211" y="4766732"/>
            <a:ext cx="8534401" cy="1227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i="1" dirty="0" smtClean="0">
                <a:solidFill>
                  <a:schemeClr val="tx1"/>
                </a:solidFill>
              </a:rPr>
              <a:t>LICENCIATURA EN SISTEMAS</a:t>
            </a:r>
            <a:r>
              <a:rPr lang="es-AR" b="1" dirty="0" smtClean="0">
                <a:solidFill>
                  <a:schemeClr val="tx1"/>
                </a:solidFill>
              </a:rPr>
              <a:t/>
            </a:r>
            <a:br>
              <a:rPr lang="es-AR" b="1" dirty="0" smtClean="0">
                <a:solidFill>
                  <a:schemeClr val="tx1"/>
                </a:solidFill>
              </a:rPr>
            </a:br>
            <a:r>
              <a:rPr lang="es-AR" dirty="0" smtClean="0">
                <a:solidFill>
                  <a:schemeClr val="tx1"/>
                </a:solidFill>
              </a:rPr>
              <a:t>Departamento de Desarrollo Productivo y Tecnológico</a:t>
            </a:r>
            <a:br>
              <a:rPr lang="es-AR" dirty="0" smtClean="0">
                <a:solidFill>
                  <a:schemeClr val="tx1"/>
                </a:solidFill>
              </a:rPr>
            </a:br>
            <a:r>
              <a:rPr lang="es-AR" dirty="0" smtClean="0">
                <a:solidFill>
                  <a:schemeClr val="tx1"/>
                </a:solidFill>
              </a:rPr>
              <a:t>Catedra: Introducción a los Sistemas Operativos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803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406921"/>
              </p:ext>
            </p:extLst>
          </p:nvPr>
        </p:nvGraphicFramePr>
        <p:xfrm>
          <a:off x="536448" y="675512"/>
          <a:ext cx="10290048" cy="576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ángulo 3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9" y="633046"/>
            <a:ext cx="10537642" cy="559190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992918" y="135987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núcleo del planificador FIFO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918" y="19497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puede ver el uso de métodos para resolver el algoritmo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92918" y="28972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 comentarios indican que hace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92918" y="348720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Agregando un método como indica el comentario </a:t>
            </a:r>
            <a:r>
              <a:rPr lang="es-AR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Ordena</a:t>
            </a:r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 logra lo siguiente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15397" y="3952875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0" name="Rectángulo 9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182"/>
            <a:ext cx="10515600" cy="558563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992918" y="135987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núcleo del planificador FIFO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92918" y="19497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puede ver el uso de métodos para resolver el algoritmo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92918" y="28972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 comentarios indican que hace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92918" y="348720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Agregando un método como indica el comentario </a:t>
            </a:r>
            <a:r>
              <a:rPr lang="es-AR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Ordena</a:t>
            </a:r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 logra lo siguiente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992918" y="4921185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obtiene el algoritmo Prioridades no </a:t>
            </a:r>
            <a:r>
              <a:rPr lang="es-A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apropiativos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115397" y="3952875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2" name="Rectángulo 11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182"/>
            <a:ext cx="10515600" cy="558563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no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45318" y="151227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planificador </a:t>
            </a:r>
            <a:r>
              <a:rPr lang="es-A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Prioridades no </a:t>
            </a:r>
            <a:r>
              <a:rPr lang="es-A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apropiativos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9" y="638175"/>
            <a:ext cx="10577062" cy="558165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no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145318" y="151227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planificador </a:t>
            </a:r>
            <a:r>
              <a:rPr lang="es-A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Prioridades no </a:t>
            </a:r>
            <a:r>
              <a:rPr lang="es-A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apropiativos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084666" y="2536412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5" name="Rectángulo 14"/>
          <p:cNvSpPr/>
          <p:nvPr/>
        </p:nvSpPr>
        <p:spPr>
          <a:xfrm>
            <a:off x="2267797" y="4936944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6" name="Rectángulo 15"/>
          <p:cNvSpPr/>
          <p:nvPr/>
        </p:nvSpPr>
        <p:spPr>
          <a:xfrm>
            <a:off x="2084665" y="5331368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7" name="CuadroTexto 16"/>
          <p:cNvSpPr txBox="1"/>
          <p:nvPr/>
        </p:nvSpPr>
        <p:spPr>
          <a:xfrm>
            <a:off x="6145318" y="32443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P</a:t>
            </a:r>
            <a:r>
              <a:rPr lang="es-AR" dirty="0" smtClean="0">
                <a:solidFill>
                  <a:schemeClr val="bg1"/>
                </a:solidFill>
              </a:rPr>
              <a:t>lanificador Prioridades </a:t>
            </a:r>
            <a:r>
              <a:rPr lang="es-AR" dirty="0" err="1" smtClean="0">
                <a:solidFill>
                  <a:schemeClr val="bg1"/>
                </a:solidFill>
              </a:rPr>
              <a:t>Apropiativos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627274" y="1771463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1" name="Rectángulo 10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9" y="638175"/>
            <a:ext cx="10577062" cy="558165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145318" y="151227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</a:t>
            </a:r>
            <a:r>
              <a:rPr lang="es-AR" dirty="0">
                <a:solidFill>
                  <a:schemeClr val="bg1"/>
                </a:solidFill>
              </a:rPr>
              <a:t>planificador Prioridades </a:t>
            </a:r>
            <a:r>
              <a:rPr lang="es-AR" dirty="0" err="1">
                <a:solidFill>
                  <a:schemeClr val="bg1"/>
                </a:solidFill>
              </a:rPr>
              <a:t>Apropiativos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</a:t>
            </a:r>
            <a:r>
              <a:rPr lang="es-AR" dirty="0">
                <a:solidFill>
                  <a:schemeClr val="bg1"/>
                </a:solidFill>
              </a:rPr>
              <a:t>Prioridades </a:t>
            </a:r>
            <a:r>
              <a:rPr lang="es-AR" dirty="0" err="1">
                <a:solidFill>
                  <a:schemeClr val="bg1"/>
                </a:solidFill>
              </a:rPr>
              <a:t>Apropiativos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a sin orden y con un parámetro a </a:t>
            </a:r>
            <a:r>
              <a:rPr lang="es-AR" dirty="0" err="1" smtClean="0">
                <a:solidFill>
                  <a:schemeClr val="bg1"/>
                </a:solidFill>
              </a:rPr>
              <a:t>timeOut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5553"/>
            <a:ext cx="10820400" cy="580689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145318" y="151227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planificador Prioridades </a:t>
            </a:r>
            <a:r>
              <a:rPr lang="es-AR" dirty="0" err="1" smtClean="0">
                <a:solidFill>
                  <a:schemeClr val="bg1"/>
                </a:solidFill>
              </a:rPr>
              <a:t>Apropiativos</a:t>
            </a:r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325774" y="704663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2" name="Rectángulo 21"/>
          <p:cNvSpPr/>
          <p:nvPr/>
        </p:nvSpPr>
        <p:spPr>
          <a:xfrm>
            <a:off x="2084474" y="3898682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3" name="CuadroTexto 22"/>
          <p:cNvSpPr txBox="1"/>
          <p:nvPr/>
        </p:nvSpPr>
        <p:spPr>
          <a:xfrm>
            <a:off x="6145318" y="32443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Planificador Round </a:t>
            </a:r>
            <a:r>
              <a:rPr lang="es-AR" dirty="0" err="1" smtClean="0">
                <a:solidFill>
                  <a:schemeClr val="bg1"/>
                </a:solidFill>
              </a:rPr>
              <a:t>Robin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</a:t>
            </a:r>
            <a:r>
              <a:rPr lang="es-AR" dirty="0">
                <a:solidFill>
                  <a:schemeClr val="bg1"/>
                </a:solidFill>
              </a:rPr>
              <a:t>Prioridades </a:t>
            </a:r>
            <a:r>
              <a:rPr lang="es-AR" dirty="0" err="1">
                <a:solidFill>
                  <a:schemeClr val="bg1"/>
                </a:solidFill>
              </a:rPr>
              <a:t>Apropiativos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a sin orden y con un parámetro a </a:t>
            </a:r>
            <a:r>
              <a:rPr lang="es-AR" dirty="0" err="1" smtClean="0">
                <a:solidFill>
                  <a:schemeClr val="bg1"/>
                </a:solidFill>
              </a:rPr>
              <a:t>timeOut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137660" y="2453640"/>
            <a:ext cx="1401213" cy="32258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6" name="Rectángulo 25"/>
          <p:cNvSpPr/>
          <p:nvPr/>
        </p:nvSpPr>
        <p:spPr>
          <a:xfrm>
            <a:off x="2148840" y="1674148"/>
            <a:ext cx="1401213" cy="32258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7" name="Rectángulo 26"/>
          <p:cNvSpPr/>
          <p:nvPr/>
        </p:nvSpPr>
        <p:spPr>
          <a:xfrm>
            <a:off x="2325774" y="4945568"/>
            <a:ext cx="1401213" cy="32258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2" name="Rectángulo 11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2" grpId="0" animBg="1"/>
      <p:bldP spid="23" grpId="0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sp>
        <p:nvSpPr>
          <p:cNvPr id="9" name="Rectángulo 8"/>
          <p:cNvSpPr/>
          <p:nvPr/>
        </p:nvSpPr>
        <p:spPr>
          <a:xfrm>
            <a:off x="3035808" y="4105501"/>
            <a:ext cx="6400799" cy="95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 siguiente información realiza análisis de respuesta de los algoritmos de planificación de  procesos y sus ventajas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3830822"/>
            <a:ext cx="5105402" cy="16065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480" y="2508568"/>
            <a:ext cx="8534400" cy="1507067"/>
          </a:xfrm>
        </p:spPr>
        <p:txBody>
          <a:bodyPr/>
          <a:lstStyle/>
          <a:p>
            <a:r>
              <a:rPr lang="es-AR" sz="2800" cap="none" dirty="0" smtClean="0"/>
              <a:t>Se puede ver un análisis que determina el promedio de la ejecución de los procesos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AR" sz="2800" cap="none" dirty="0" smtClean="0"/>
              <a:t>En Promedio un proceso dura dentro del sistema  </a:t>
            </a:r>
            <a:r>
              <a:rPr lang="es-AR" sz="2800" cap="none" dirty="0"/>
              <a:t>20.1 unidades de tiempo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3552092" y="5720862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923159" y="311155"/>
            <a:ext cx="8534400" cy="1507067"/>
          </a:xfrm>
        </p:spPr>
        <p:txBody>
          <a:bodyPr/>
          <a:lstStyle/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0" y="1818223"/>
            <a:ext cx="4845128" cy="4210502"/>
          </a:xfr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09" y="4429412"/>
            <a:ext cx="4933950" cy="1599312"/>
          </a:xfrm>
        </p:spPr>
      </p:pic>
      <p:sp>
        <p:nvSpPr>
          <p:cNvPr id="12" name="Rectángulo 11"/>
          <p:cNvSpPr/>
          <p:nvPr/>
        </p:nvSpPr>
        <p:spPr>
          <a:xfrm>
            <a:off x="5523609" y="1818222"/>
            <a:ext cx="493395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presenta la arquitectura del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planificador de corto alcance.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Proceso puede pasar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los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cincos estados;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Nuevo, Listo, Ejecutando, Bloqueado, Saliente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AR" sz="2800" cap="none" dirty="0" smtClean="0"/>
              <a:t>En Promedio un proceso desperdicia 12.3 unidades de tiempo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4888522" y="5709139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7952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s-AR" sz="2800" cap="none" dirty="0" smtClean="0"/>
              <a:t>Promedio </a:t>
            </a:r>
            <a:br>
              <a:rPr lang="es-AR" sz="2800" cap="none" dirty="0" smtClean="0"/>
            </a:br>
            <a:r>
              <a:rPr lang="es-AR" sz="2800" cap="none" dirty="0" smtClean="0"/>
              <a:t>general es 3.2 siendo que un proceso dura 3 veces su tiempo dentro del sistema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6303263" y="5709139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684211" y="956733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/>
              <a:t>Planificador</a:t>
            </a:r>
            <a:r>
              <a:rPr lang="en-US" sz="3200" b="1" dirty="0"/>
              <a:t> De </a:t>
            </a:r>
            <a:r>
              <a:rPr lang="es-AR" sz="3200" b="1" dirty="0"/>
              <a:t>Procesos</a:t>
            </a:r>
            <a:endParaRPr lang="en-US" sz="3200" b="1" dirty="0" smtClean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i="1" dirty="0">
                <a:solidFill>
                  <a:schemeClr val="tx1"/>
                </a:solidFill>
              </a:rPr>
              <a:t>LICENCIATURA EN </a:t>
            </a:r>
            <a:r>
              <a:rPr lang="es-AR" b="1" i="1" dirty="0" smtClean="0">
                <a:solidFill>
                  <a:schemeClr val="tx1"/>
                </a:solidFill>
              </a:rPr>
              <a:t>SISTEMAS</a:t>
            </a:r>
            <a:r>
              <a:rPr lang="es-AR" b="1" dirty="0">
                <a:solidFill>
                  <a:schemeClr val="tx1"/>
                </a:solidFill>
              </a:rPr>
              <a:t/>
            </a:r>
            <a:br>
              <a:rPr lang="es-AR" b="1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Departamento de Desarrollo Productivo y Tecnológico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Catedra: Introducción a los </a:t>
            </a:r>
            <a:r>
              <a:rPr lang="es-AR">
                <a:solidFill>
                  <a:schemeClr val="tx1"/>
                </a:solidFill>
              </a:rPr>
              <a:t>Sistemas </a:t>
            </a:r>
            <a:r>
              <a:rPr lang="es-AR" smtClean="0">
                <a:solidFill>
                  <a:schemeClr val="tx1"/>
                </a:solidFill>
              </a:rPr>
              <a:t>Operativos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99533"/>
            <a:ext cx="1378764" cy="15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0" y="1818222"/>
            <a:ext cx="6240828" cy="4662048"/>
          </a:xfrm>
        </p:spPr>
      </p:pic>
      <p:sp>
        <p:nvSpPr>
          <p:cNvPr id="9" name="Título 9"/>
          <p:cNvSpPr txBox="1">
            <a:spLocks/>
          </p:cNvSpPr>
          <p:nvPr/>
        </p:nvSpPr>
        <p:spPr>
          <a:xfrm>
            <a:off x="1923159" y="3111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023225" y="1818222"/>
            <a:ext cx="39983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/>
              <a:t>Se muestran todos los </a:t>
            </a:r>
            <a:r>
              <a:rPr lang="es-AR" sz="2000" dirty="0" err="1" smtClean="0"/>
              <a:t>mé</a:t>
            </a:r>
            <a:r>
              <a:rPr lang="es-AR" sz="2000" dirty="0" smtClean="0"/>
              <a:t>- todos </a:t>
            </a:r>
            <a:r>
              <a:rPr lang="es-AR" sz="2000" dirty="0"/>
              <a:t>del proyecto, cada una resuelve una parte de los </a:t>
            </a:r>
            <a:r>
              <a:rPr lang="es-AR" sz="2000" dirty="0" err="1" smtClean="0"/>
              <a:t>mó</a:t>
            </a:r>
            <a:r>
              <a:rPr lang="es-AR" sz="2000" dirty="0" smtClean="0"/>
              <a:t>- </a:t>
            </a:r>
            <a:r>
              <a:rPr lang="es-AR" sz="2000" dirty="0" err="1" smtClean="0"/>
              <a:t>dulos</a:t>
            </a:r>
            <a:r>
              <a:rPr lang="es-AR" sz="2000" dirty="0" smtClean="0"/>
              <a:t> </a:t>
            </a:r>
            <a:r>
              <a:rPr lang="es-AR" sz="2000" dirty="0"/>
              <a:t>útiles para el </a:t>
            </a:r>
            <a:r>
              <a:rPr lang="es-AR" sz="2000" dirty="0" smtClean="0"/>
              <a:t>planifica- </a:t>
            </a:r>
            <a:r>
              <a:rPr lang="es-AR" sz="2000" dirty="0" err="1" smtClean="0"/>
              <a:t>dor</a:t>
            </a:r>
            <a:r>
              <a:rPr lang="es-AR" sz="2000" dirty="0" smtClean="0"/>
              <a:t> </a:t>
            </a:r>
            <a:r>
              <a:rPr lang="es-AR" sz="2000" dirty="0"/>
              <a:t>de corto </a:t>
            </a:r>
            <a:r>
              <a:rPr lang="es-AR" sz="2000" dirty="0" smtClean="0"/>
              <a:t>alcance.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489325" y="3841750"/>
            <a:ext cx="2006600" cy="61277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" y="1644975"/>
            <a:ext cx="8357733" cy="2393103"/>
          </a:xfrm>
        </p:spPr>
      </p:pic>
      <p:sp>
        <p:nvSpPr>
          <p:cNvPr id="5" name="Título 9"/>
          <p:cNvSpPr txBox="1">
            <a:spLocks/>
          </p:cNvSpPr>
          <p:nvPr/>
        </p:nvSpPr>
        <p:spPr>
          <a:xfrm>
            <a:off x="1923159" y="3111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853440" y="4281287"/>
            <a:ext cx="8461247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útiles a considerar para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resultados y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experimentos con los Algoritmos de Planificador De Corto Alcance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4212" y="685802"/>
            <a:ext cx="10578520" cy="841916"/>
          </a:xfrm>
        </p:spPr>
        <p:txBody>
          <a:bodyPr>
            <a:normAutofit/>
          </a:bodyPr>
          <a:lstStyle/>
          <a:p>
            <a:r>
              <a:rPr lang="es-AR" sz="2400" dirty="0"/>
              <a:t>Resultados de Simulación del Planificador de </a:t>
            </a:r>
            <a:r>
              <a:rPr lang="es-AR" sz="2400" dirty="0" smtClean="0"/>
              <a:t>Procesos</a:t>
            </a:r>
            <a:endParaRPr lang="en-US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450917"/>
            <a:ext cx="10173833" cy="3280810"/>
          </a:xfrm>
        </p:spPr>
      </p:pic>
      <p:sp>
        <p:nvSpPr>
          <p:cNvPr id="9" name="Rectángulo 8"/>
          <p:cNvSpPr/>
          <p:nvPr/>
        </p:nvSpPr>
        <p:spPr>
          <a:xfrm>
            <a:off x="684212" y="1619985"/>
            <a:ext cx="834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Se </a:t>
            </a:r>
            <a:r>
              <a:rPr lang="es-AR" dirty="0" smtClean="0"/>
              <a:t>presenta </a:t>
            </a:r>
            <a:r>
              <a:rPr lang="es-AR" dirty="0"/>
              <a:t>un modelo de test del algoritmo FIFO usando el planificador 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684212" y="4226312"/>
            <a:ext cx="4768734" cy="814039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5452946" y="4226312"/>
            <a:ext cx="2676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Lista Procesos</a:t>
            </a:r>
            <a:endParaRPr lang="en-US" sz="16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smtClean="0"/>
              <a:t>Resultados de Simulación del Planificador de Procesos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7202197" y="1593514"/>
            <a:ext cx="40605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Al pasar los parámetros a </a:t>
            </a:r>
            <a:r>
              <a:rPr lang="es-AR" sz="2000" dirty="0"/>
              <a:t>la Clase </a:t>
            </a:r>
            <a:r>
              <a:rPr lang="es-AR" sz="2000" b="1" dirty="0"/>
              <a:t>admP1</a:t>
            </a:r>
            <a:r>
              <a:rPr lang="es-AR" sz="2000" dirty="0"/>
              <a:t> con el </a:t>
            </a:r>
            <a:r>
              <a:rPr lang="es-AR" sz="2000" dirty="0" smtClean="0"/>
              <a:t>método </a:t>
            </a:r>
            <a:r>
              <a:rPr lang="es-AR" sz="2000" b="1" dirty="0" err="1" smtClean="0"/>
              <a:t>agregarProceso</a:t>
            </a:r>
            <a:r>
              <a:rPr lang="es-AR" sz="2000" b="1" dirty="0" smtClean="0"/>
              <a:t>(</a:t>
            </a:r>
            <a:r>
              <a:rPr lang="en-US" sz="2000" b="1" dirty="0" err="1"/>
              <a:t>nombreProceso</a:t>
            </a:r>
            <a:r>
              <a:rPr lang="es-AR" sz="2000" b="1" dirty="0" smtClean="0"/>
              <a:t>, </a:t>
            </a:r>
            <a:r>
              <a:rPr lang="es-AR" sz="2000" b="1" dirty="0" err="1"/>
              <a:t>comienzaTiempo</a:t>
            </a:r>
            <a:r>
              <a:rPr lang="es-AR" sz="2000" b="1" dirty="0"/>
              <a:t>, </a:t>
            </a:r>
            <a:r>
              <a:rPr lang="es-AR" sz="2000" b="1" dirty="0" err="1" smtClean="0"/>
              <a:t>iCPU</a:t>
            </a:r>
            <a:r>
              <a:rPr lang="es-AR" sz="2000" b="1" dirty="0"/>
              <a:t>, </a:t>
            </a:r>
            <a:r>
              <a:rPr lang="es-AR" sz="2000" b="1" dirty="0" err="1"/>
              <a:t>eyS</a:t>
            </a:r>
            <a:r>
              <a:rPr lang="es-AR" sz="2000" b="1" dirty="0"/>
              <a:t>, </a:t>
            </a:r>
            <a:r>
              <a:rPr lang="es-AR" sz="2000" b="1" dirty="0" err="1"/>
              <a:t>fCPU</a:t>
            </a:r>
            <a:r>
              <a:rPr lang="es-AR" sz="2000" b="1" dirty="0"/>
              <a:t>, prioridad</a:t>
            </a:r>
            <a:r>
              <a:rPr lang="es-AR" sz="2000" b="1" dirty="0" smtClean="0"/>
              <a:t>) </a:t>
            </a:r>
            <a:r>
              <a:rPr lang="es-AR" sz="2000" dirty="0" smtClean="0"/>
              <a:t>será útil para el Método </a:t>
            </a:r>
            <a:r>
              <a:rPr lang="es-AR" sz="2000" b="1" dirty="0" err="1" smtClean="0"/>
              <a:t>mostrarPlanificador</a:t>
            </a:r>
            <a:r>
              <a:rPr lang="es-AR" sz="2000" dirty="0" smtClean="0"/>
              <a:t> que </a:t>
            </a:r>
            <a:r>
              <a:rPr lang="es-AR" sz="2000" dirty="0"/>
              <a:t>resuelve la complejidad del ejercicio </a:t>
            </a:r>
            <a:r>
              <a:rPr lang="es-AR" sz="2000" dirty="0" smtClean="0"/>
              <a:t>así el planificador </a:t>
            </a:r>
            <a:r>
              <a:rPr lang="es-AR" sz="2000" dirty="0"/>
              <a:t>de corto </a:t>
            </a:r>
            <a:r>
              <a:rPr lang="es-AR" sz="2000" dirty="0" smtClean="0"/>
              <a:t>alcance </a:t>
            </a:r>
            <a:r>
              <a:rPr lang="es-AR" sz="2000" dirty="0"/>
              <a:t>(en este caso FIFO</a:t>
            </a:r>
            <a:r>
              <a:rPr lang="es-AR" sz="2000" dirty="0" smtClean="0"/>
              <a:t>) será ejecutado dentro del mismo.</a:t>
            </a:r>
            <a:endParaRPr lang="en-US" sz="2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4"/>
            <a:ext cx="6517985" cy="4905443"/>
          </a:xfrm>
        </p:spPr>
      </p:pic>
      <p:sp>
        <p:nvSpPr>
          <p:cNvPr id="2" name="Rectángulo 1"/>
          <p:cNvSpPr/>
          <p:nvPr/>
        </p:nvSpPr>
        <p:spPr>
          <a:xfrm>
            <a:off x="1339695" y="5270500"/>
            <a:ext cx="3816505" cy="158440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smtClean="0"/>
              <a:t>Resultados de Simulación del Planificador de Procesos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7202197" y="1593514"/>
            <a:ext cx="406053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Los métodos a usar son:</a:t>
            </a:r>
          </a:p>
          <a:p>
            <a:pPr algn="just"/>
            <a:r>
              <a:rPr lang="en-US" dirty="0" err="1"/>
              <a:t>planificarFIFO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 smtClean="0"/>
              <a:t>planificarPrioridad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/>
              <a:t>planificarSPN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 smtClean="0"/>
              <a:t>planificarRoundRobin</a:t>
            </a:r>
            <a:r>
              <a:rPr lang="en-US" dirty="0" smtClean="0"/>
              <a:t>(n)</a:t>
            </a:r>
          </a:p>
          <a:p>
            <a:pPr algn="just"/>
            <a:r>
              <a:rPr lang="en-US" dirty="0" err="1"/>
              <a:t>planificarPrioridadesApropiativos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/>
              <a:t>planificarSRT</a:t>
            </a:r>
            <a:r>
              <a:rPr lang="en-US" dirty="0" smtClean="0"/>
              <a:t>()</a:t>
            </a:r>
            <a:endParaRPr lang="es-AR" dirty="0"/>
          </a:p>
          <a:p>
            <a:pPr algn="just"/>
            <a:r>
              <a:rPr lang="en-US" dirty="0" err="1"/>
              <a:t>planificarFeedback</a:t>
            </a:r>
            <a:r>
              <a:rPr lang="en-US" dirty="0"/>
              <a:t>()</a:t>
            </a:r>
            <a:endParaRPr lang="es-AR" dirty="0" smtClean="0"/>
          </a:p>
          <a:p>
            <a:pPr algn="just"/>
            <a:r>
              <a:rPr lang="en-US" dirty="0" err="1"/>
              <a:t>planificarHRRN</a:t>
            </a:r>
            <a:r>
              <a:rPr lang="en-US" dirty="0"/>
              <a:t>()</a:t>
            </a:r>
            <a:endParaRPr lang="en-US" dirty="0" smtClean="0"/>
          </a:p>
          <a:p>
            <a:pPr algn="just"/>
            <a:endParaRPr lang="es-AR" sz="2000" dirty="0" smtClean="0"/>
          </a:p>
          <a:p>
            <a:pPr algn="just"/>
            <a:r>
              <a:rPr lang="es-AR" sz="1100" dirty="0" smtClean="0"/>
              <a:t>n=número natural</a:t>
            </a:r>
            <a:endParaRPr lang="en-US" sz="11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4"/>
            <a:ext cx="6517985" cy="4905443"/>
          </a:xfrm>
        </p:spPr>
      </p:pic>
      <p:sp>
        <p:nvSpPr>
          <p:cNvPr id="2" name="Rectángulo 1"/>
          <p:cNvSpPr/>
          <p:nvPr/>
        </p:nvSpPr>
        <p:spPr>
          <a:xfrm>
            <a:off x="1339695" y="5270500"/>
            <a:ext cx="3816505" cy="158440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dirty="0" smtClean="0"/>
              <a:t>Los parámetros de la 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7202196" y="1593514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1: Se agrega el nombre del proceso.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7202196" y="2412737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2: Es el tiempo que </a:t>
            </a:r>
            <a:r>
              <a:rPr lang="es-AR" dirty="0"/>
              <a:t>el proceso </a:t>
            </a:r>
            <a:r>
              <a:rPr lang="es-AR" dirty="0" smtClean="0"/>
              <a:t>comienza.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7202196" y="3231960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3: Tiempo inicial de uso de procesador. 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202196" y="3974854"/>
            <a:ext cx="4305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4: Tiempo de bloqueo.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7202196" y="4447552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5: Tiempo final del proceso.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7202196" y="5093883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6: Es la prioridad del proceso, siendo Baja, Media o alta.</a:t>
            </a:r>
            <a:endParaRPr lang="en-US" dirty="0"/>
          </a:p>
        </p:txBody>
      </p:sp>
      <p:sp>
        <p:nvSpPr>
          <p:cNvPr id="7" name="Flecha izquierda 6"/>
          <p:cNvSpPr/>
          <p:nvPr/>
        </p:nvSpPr>
        <p:spPr>
          <a:xfrm>
            <a:off x="2876550" y="3721100"/>
            <a:ext cx="533400" cy="253754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0" name="Flecha izquierda 19"/>
          <p:cNvSpPr/>
          <p:nvPr/>
        </p:nvSpPr>
        <p:spPr>
          <a:xfrm>
            <a:off x="2876550" y="3435350"/>
            <a:ext cx="819150" cy="596900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1" name="Flecha izquierda 20"/>
          <p:cNvSpPr/>
          <p:nvPr/>
        </p:nvSpPr>
        <p:spPr>
          <a:xfrm>
            <a:off x="3790950" y="2412737"/>
            <a:ext cx="615950" cy="476513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3" name="Flecha izquierda 22"/>
          <p:cNvSpPr/>
          <p:nvPr/>
        </p:nvSpPr>
        <p:spPr>
          <a:xfrm>
            <a:off x="10638971" y="5740214"/>
            <a:ext cx="623761" cy="615980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4"/>
            <a:ext cx="6517985" cy="4905443"/>
          </a:xfr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58" y="4286754"/>
            <a:ext cx="3119017" cy="699877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3000" fill="hold" nodeType="withEffect" p14:presetBounceEnd="31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31000">
                                          <p:cBhvr>
                                            <p:cTn id="6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6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6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1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00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6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6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1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00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9"/>
          <p:cNvSpPr txBox="1">
            <a:spLocks/>
          </p:cNvSpPr>
          <p:nvPr/>
        </p:nvSpPr>
        <p:spPr>
          <a:xfrm>
            <a:off x="1969007" y="227808"/>
            <a:ext cx="8534400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200" dirty="0"/>
              <a:t>Informe del uso del Procesador por los algoritmos de corto alcance </a:t>
            </a:r>
            <a:endParaRPr lang="en-US" sz="3200" dirty="0"/>
          </a:p>
        </p:txBody>
      </p:sp>
      <p:sp>
        <p:nvSpPr>
          <p:cNvPr id="6" name="Rectángulo 5"/>
          <p:cNvSpPr/>
          <p:nvPr/>
        </p:nvSpPr>
        <p:spPr>
          <a:xfrm>
            <a:off x="4864608" y="2545151"/>
            <a:ext cx="2048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s-AR" dirty="0" smtClean="0">
                <a:solidFill>
                  <a:schemeClr val="tx1">
                    <a:lumMod val="95000"/>
                  </a:schemeClr>
                </a:solidFill>
              </a:rPr>
              <a:t>Uso de procesador </a:t>
            </a:r>
            <a:endParaRPr lang="es-A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35808" y="4105501"/>
            <a:ext cx="6400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 smtClean="0"/>
              <a:t>La siguiente información muestra un análisis del uso del procesador por los algoritmos que resuelve el problema y la complejidad de la gestión de procesos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b="1" dirty="0" err="1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305</TotalTime>
  <Words>636</Words>
  <Application>Microsoft Office PowerPoint</Application>
  <PresentationFormat>Panorámica</PresentationFormat>
  <Paragraphs>92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Times New Roman</vt:lpstr>
      <vt:lpstr>Wingdings 3</vt:lpstr>
      <vt:lpstr>Sector</vt:lpstr>
      <vt:lpstr>Planificador De Procesos</vt:lpstr>
      <vt:lpstr>Arquitectura del planificador</vt:lpstr>
      <vt:lpstr>Presentación de PowerPoint</vt:lpstr>
      <vt:lpstr>Presentación de PowerPoint</vt:lpstr>
      <vt:lpstr>Resultados de Simulación del Planificador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 puede ver un análisis que determina el promedio de la ejecución de los procesos</vt:lpstr>
      <vt:lpstr>En Promedio un proceso dura dentro del sistema  20.1 unidades de tiempo</vt:lpstr>
      <vt:lpstr>En Promedio un proceso desperdicia 12.3 unidades de tiempo</vt:lpstr>
      <vt:lpstr>Promedio  general es 3.2 siendo que un proceso dura 3 veces su tiempo dentro del sistema</vt:lpstr>
      <vt:lpstr>Presentación de PowerPoint</vt:lpstr>
    </vt:vector>
  </TitlesOfParts>
  <Company>STVic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Planificador De Corto Alcance</dc:title>
  <dc:creator>José victor</dc:creator>
  <cp:lastModifiedBy>Matias</cp:lastModifiedBy>
  <cp:revision>74</cp:revision>
  <dcterms:created xsi:type="dcterms:W3CDTF">2017-12-12T00:22:09Z</dcterms:created>
  <dcterms:modified xsi:type="dcterms:W3CDTF">2020-10-13T02:34:09Z</dcterms:modified>
</cp:coreProperties>
</file>