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  <p:sldId id="291" r:id="rId9"/>
    <p:sldId id="294" r:id="rId10"/>
    <p:sldId id="292" r:id="rId11"/>
    <p:sldId id="306" r:id="rId12"/>
    <p:sldId id="307" r:id="rId13"/>
    <p:sldId id="293" r:id="rId14"/>
    <p:sldId id="258" r:id="rId15"/>
    <p:sldId id="296" r:id="rId16"/>
    <p:sldId id="297" r:id="rId17"/>
    <p:sldId id="295" r:id="rId18"/>
    <p:sldId id="259" r:id="rId19"/>
    <p:sldId id="298" r:id="rId20"/>
    <p:sldId id="260" r:id="rId21"/>
    <p:sldId id="270" r:id="rId22"/>
    <p:sldId id="271" r:id="rId23"/>
    <p:sldId id="276" r:id="rId24"/>
    <p:sldId id="275" r:id="rId25"/>
    <p:sldId id="274" r:id="rId26"/>
    <p:sldId id="273" r:id="rId27"/>
    <p:sldId id="281" r:id="rId28"/>
    <p:sldId id="280" r:id="rId29"/>
    <p:sldId id="279" r:id="rId30"/>
    <p:sldId id="278" r:id="rId31"/>
    <p:sldId id="282" r:id="rId32"/>
    <p:sldId id="277" r:id="rId33"/>
    <p:sldId id="284" r:id="rId34"/>
    <p:sldId id="285" r:id="rId35"/>
    <p:sldId id="283" r:id="rId36"/>
    <p:sldId id="286" r:id="rId37"/>
    <p:sldId id="299" r:id="rId38"/>
    <p:sldId id="301" r:id="rId39"/>
    <p:sldId id="300" r:id="rId40"/>
    <p:sldId id="302" r:id="rId41"/>
    <p:sldId id="303" r:id="rId42"/>
    <p:sldId id="304" r:id="rId43"/>
    <p:sldId id="305" r:id="rId44"/>
    <p:sldId id="268" r:id="rId45"/>
    <p:sldId id="289" r:id="rId46"/>
    <p:sldId id="290" r:id="rId47"/>
    <p:sldId id="269" r:id="rId48"/>
    <p:sldId id="288" r:id="rId4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>
      <p:cViewPr>
        <p:scale>
          <a:sx n="50" d="100"/>
          <a:sy n="50" d="100"/>
        </p:scale>
        <p:origin x="-1686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Propuesta de algoritmos</a:t>
            </a:r>
            <a:endParaRPr lang="es-PE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3200" b="1" dirty="0" err="1" smtClean="0"/>
              <a:t>Antiplagium</a:t>
            </a:r>
            <a:endParaRPr lang="es-P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358246" cy="5214974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s-ES" sz="2200" dirty="0" smtClean="0"/>
              <a:t>Se necesita </a:t>
            </a:r>
            <a:r>
              <a:rPr lang="es-ES" sz="2200" dirty="0" smtClean="0">
                <a:solidFill>
                  <a:schemeClr val="accent1">
                    <a:lumMod val="75000"/>
                  </a:schemeClr>
                </a:solidFill>
              </a:rPr>
              <a:t>pre-procesamiento</a:t>
            </a:r>
            <a:r>
              <a:rPr lang="es-ES" sz="2200" dirty="0" smtClean="0"/>
              <a:t> del documento.</a:t>
            </a:r>
          </a:p>
          <a:p>
            <a:pPr marL="493776" indent="-457200">
              <a:buFont typeface="+mj-lt"/>
              <a:buAutoNum type="arabicPeriod"/>
            </a:pPr>
            <a:endParaRPr lang="es-ES" sz="2200" dirty="0" smtClean="0"/>
          </a:p>
          <a:p>
            <a:pPr marL="493776" indent="-457200">
              <a:buFont typeface="+mj-lt"/>
              <a:buAutoNum type="arabicPeriod"/>
            </a:pPr>
            <a:r>
              <a:rPr lang="es-ES" sz="2200" dirty="0" smtClean="0"/>
              <a:t>Registrar el documento               insertarlo en la tabla Hash</a:t>
            </a:r>
          </a:p>
          <a:p>
            <a:pPr marL="1078992" lvl="2" indent="-457200">
              <a:buNone/>
            </a:pPr>
            <a:r>
              <a:rPr lang="es-ES" sz="2000" dirty="0" smtClean="0"/>
              <a:t>2.1    Obtener las particiones de un documento     </a:t>
            </a:r>
            <a:r>
              <a:rPr lang="es-ES" dirty="0" smtClean="0"/>
              <a:t>&lt; t, l &gt;</a:t>
            </a:r>
            <a:endParaRPr lang="es-ES" sz="1800" dirty="0" smtClean="0"/>
          </a:p>
          <a:p>
            <a:pPr marL="1078992" lvl="2" indent="-457200">
              <a:buNone/>
            </a:pPr>
            <a:endParaRPr lang="es-ES" sz="1800" dirty="0" smtClean="0"/>
          </a:p>
          <a:p>
            <a:pPr marL="493776" indent="-457200">
              <a:buNone/>
            </a:pPr>
            <a:r>
              <a:rPr lang="es-ES" sz="2200" dirty="0" smtClean="0"/>
              <a:t>	  </a:t>
            </a:r>
            <a:r>
              <a:rPr lang="es-ES" sz="2000" dirty="0" smtClean="0"/>
              <a:t>2.2    Selección de particiones     </a:t>
            </a:r>
          </a:p>
          <a:p>
            <a:pPr marL="1078992" lvl="2" indent="-457200">
              <a:buFont typeface="Wingdings" pitchFamily="2" charset="2"/>
              <a:buChar char="ü"/>
            </a:pPr>
            <a:r>
              <a:rPr lang="es-ES" sz="2000" dirty="0" smtClean="0"/>
              <a:t>Tamaño de la partición           |L-m| &lt;= bs                  </a:t>
            </a:r>
          </a:p>
          <a:p>
            <a:pPr>
              <a:buNone/>
            </a:pPr>
            <a:endParaRPr lang="es-ES" sz="2000" dirty="0" smtClean="0"/>
          </a:p>
          <a:p>
            <a:pPr marL="493776" indent="-457200">
              <a:buNone/>
            </a:pPr>
            <a:r>
              <a:rPr lang="es-ES" sz="2000" dirty="0" smtClean="0"/>
              <a:t>         2.3    Compresión de particiones	</a:t>
            </a:r>
          </a:p>
          <a:p>
            <a:pPr marL="1078992" lvl="2" indent="-457200">
              <a:buFont typeface="Wingdings" pitchFamily="2" charset="2"/>
              <a:buChar char="ü"/>
            </a:pPr>
            <a:r>
              <a:rPr lang="es-ES" sz="2000" dirty="0" smtClean="0"/>
              <a:t> Una entrada es almacenada en la tabla hash para cada partición.</a:t>
            </a:r>
          </a:p>
          <a:p>
            <a:pPr marL="1078992" lvl="2" indent="-457200">
              <a:buNone/>
            </a:pPr>
            <a:endParaRPr lang="es-ES" sz="2000" dirty="0" smtClean="0"/>
          </a:p>
          <a:p>
            <a:pPr marL="493776" indent="-457200">
              <a:buNone/>
            </a:pPr>
            <a:r>
              <a:rPr lang="es-ES" sz="2200" dirty="0" smtClean="0"/>
              <a:t>3.    Operación de evaluación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857752" y="3857628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6643702" y="2714620"/>
            <a:ext cx="107157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Algoritmo </a:t>
            </a:r>
            <a:r>
              <a:rPr lang="es-ES" b="1" dirty="0" err="1" smtClean="0"/>
              <a:t>Winnowing</a:t>
            </a:r>
            <a:endParaRPr lang="es-ES" b="1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143372" y="242886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1538" y="1571612"/>
            <a:ext cx="4857784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500042"/>
            <a:ext cx="7467600" cy="774720"/>
          </a:xfrm>
        </p:spPr>
        <p:txBody>
          <a:bodyPr>
            <a:normAutofit/>
          </a:bodyPr>
          <a:lstStyle/>
          <a:p>
            <a:r>
              <a:rPr lang="es-PE" sz="4000" dirty="0" smtClean="0"/>
              <a:t>Registro de un nuevo documento</a:t>
            </a:r>
            <a:endParaRPr lang="es-PE" sz="4000" dirty="0"/>
          </a:p>
        </p:txBody>
      </p:sp>
      <p:pic>
        <p:nvPicPr>
          <p:cNvPr id="49157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3786190"/>
            <a:ext cx="1843088" cy="181927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58204" cy="2143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sz="2000" dirty="0" smtClean="0"/>
              <a:t>	     </a:t>
            </a:r>
            <a:r>
              <a:rPr lang="es-PE" sz="2000" b="1" dirty="0" smtClean="0"/>
              <a:t>INSERTAR (r, H)</a:t>
            </a:r>
          </a:p>
          <a:p>
            <a:pPr>
              <a:buNone/>
            </a:pPr>
            <a:r>
              <a:rPr lang="es-PE" sz="2000" dirty="0" smtClean="0"/>
              <a:t> 		  C = OBTENER_PARTICIONES(r)</a:t>
            </a:r>
          </a:p>
          <a:p>
            <a:pPr>
              <a:buNone/>
            </a:pPr>
            <a:r>
              <a:rPr lang="es-PE" sz="2000" dirty="0" smtClean="0"/>
              <a:t>        	     Para cada &lt;</a:t>
            </a:r>
            <a:r>
              <a:rPr lang="es-PE" sz="2000" dirty="0" err="1" smtClean="0"/>
              <a:t>t,l</a:t>
            </a:r>
            <a:r>
              <a:rPr lang="es-PE" sz="2000" dirty="0" smtClean="0"/>
              <a:t>&gt; en C</a:t>
            </a:r>
          </a:p>
          <a:p>
            <a:pPr>
              <a:buNone/>
            </a:pPr>
            <a:r>
              <a:rPr lang="es-PE" sz="2000" dirty="0" smtClean="0"/>
              <a:t>                    h= HASH(t)</a:t>
            </a:r>
          </a:p>
          <a:p>
            <a:pPr>
              <a:buNone/>
            </a:pPr>
            <a:r>
              <a:rPr lang="es-PE" sz="2000" dirty="0" smtClean="0"/>
              <a:t>                   INSERTAR_PARTICION(&lt;</a:t>
            </a:r>
            <a:r>
              <a:rPr lang="es-PE" sz="2000" dirty="0" err="1" smtClean="0"/>
              <a:t>h,r,l</a:t>
            </a:r>
            <a:r>
              <a:rPr lang="es-PE" sz="2000" dirty="0" smtClean="0"/>
              <a:t>&gt;, H)</a:t>
            </a:r>
            <a:endParaRPr lang="es-PE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4286256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       = documento</a:t>
            </a:r>
          </a:p>
          <a:p>
            <a:endParaRPr lang="es-PE" dirty="0" smtClean="0"/>
          </a:p>
          <a:p>
            <a:r>
              <a:rPr lang="es-PE" dirty="0" smtClean="0"/>
              <a:t>&lt;</a:t>
            </a:r>
            <a:r>
              <a:rPr lang="es-PE" dirty="0" err="1" smtClean="0"/>
              <a:t>t,l</a:t>
            </a:r>
            <a:r>
              <a:rPr lang="es-PE" dirty="0" smtClean="0"/>
              <a:t>&gt; = </a:t>
            </a:r>
            <a:r>
              <a:rPr lang="es-PE" dirty="0" err="1" smtClean="0"/>
              <a:t>tupla</a:t>
            </a:r>
            <a:r>
              <a:rPr lang="es-PE" dirty="0" smtClean="0"/>
              <a:t> de particiones</a:t>
            </a:r>
          </a:p>
          <a:p>
            <a:endParaRPr lang="es-PE" dirty="0" smtClean="0"/>
          </a:p>
          <a:p>
            <a:r>
              <a:rPr lang="es-PE" dirty="0" smtClean="0"/>
              <a:t>H      = tabla Hash</a:t>
            </a: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43042" y="1428736"/>
            <a:ext cx="5857916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/>
              <a:t>Evaluar – Detectar plagio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428736"/>
            <a:ext cx="590075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sz="1800" b="1" dirty="0" smtClean="0"/>
              <a:t>EVALUAR (</a:t>
            </a:r>
            <a:r>
              <a:rPr lang="es-PE" sz="1800" b="1" dirty="0" err="1" smtClean="0"/>
              <a:t>d,H</a:t>
            </a:r>
            <a:r>
              <a:rPr lang="es-PE" sz="1800" b="1" dirty="0" smtClean="0"/>
              <a:t>)</a:t>
            </a:r>
          </a:p>
          <a:p>
            <a:pPr>
              <a:buNone/>
            </a:pPr>
            <a:r>
              <a:rPr lang="es-PE" sz="1800" dirty="0" smtClean="0"/>
              <a:t>  C = OBTENER_PARTICIONES(d)</a:t>
            </a:r>
          </a:p>
          <a:p>
            <a:pPr>
              <a:buNone/>
            </a:pPr>
            <a:r>
              <a:rPr lang="es-PE" sz="1800" dirty="0" smtClean="0"/>
              <a:t>  TAMANHO = |C|</a:t>
            </a:r>
          </a:p>
          <a:p>
            <a:pPr>
              <a:buNone/>
            </a:pPr>
            <a:r>
              <a:rPr lang="es-PE" sz="1800" dirty="0" smtClean="0"/>
              <a:t>   COINCIDENCIAS = { }</a:t>
            </a:r>
          </a:p>
          <a:p>
            <a:pPr>
              <a:buNone/>
            </a:pPr>
            <a:r>
              <a:rPr lang="es-PE" sz="1800" dirty="0" smtClean="0"/>
              <a:t>   Para cada &lt;</a:t>
            </a:r>
            <a:r>
              <a:rPr lang="es-PE" sz="1800" dirty="0" err="1" smtClean="0"/>
              <a:t>t,ld</a:t>
            </a:r>
            <a:r>
              <a:rPr lang="es-PE" sz="1800" dirty="0" smtClean="0"/>
              <a:t>&gt; en C</a:t>
            </a:r>
          </a:p>
          <a:p>
            <a:pPr>
              <a:buNone/>
            </a:pPr>
            <a:r>
              <a:rPr lang="es-PE" sz="1800" dirty="0" smtClean="0"/>
              <a:t>         h = HASH (t)</a:t>
            </a:r>
          </a:p>
          <a:p>
            <a:pPr>
              <a:buNone/>
            </a:pPr>
            <a:r>
              <a:rPr lang="es-PE" sz="1800" dirty="0" smtClean="0"/>
              <a:t>          SS = BUSCAR (</a:t>
            </a:r>
            <a:r>
              <a:rPr lang="es-PE" sz="1800" dirty="0" err="1" smtClean="0"/>
              <a:t>h,H</a:t>
            </a:r>
            <a:r>
              <a:rPr lang="es-PE" sz="1800" dirty="0" smtClean="0"/>
              <a:t>)</a:t>
            </a:r>
          </a:p>
          <a:p>
            <a:pPr>
              <a:buNone/>
            </a:pPr>
            <a:r>
              <a:rPr lang="es-PE" sz="1800" dirty="0" smtClean="0"/>
              <a:t>         //Retorna todos los &lt;</a:t>
            </a:r>
            <a:r>
              <a:rPr lang="es-PE" sz="1800" dirty="0" err="1" smtClean="0"/>
              <a:t>r,lr</a:t>
            </a:r>
            <a:r>
              <a:rPr lang="es-PE" sz="1800" dirty="0" smtClean="0"/>
              <a:t>&gt; que coinciden con h </a:t>
            </a:r>
          </a:p>
          <a:p>
            <a:pPr>
              <a:buNone/>
            </a:pPr>
            <a:r>
              <a:rPr lang="es-PE" sz="1800" dirty="0" smtClean="0"/>
              <a:t>                 Para cada &lt;r, </a:t>
            </a:r>
            <a:r>
              <a:rPr lang="es-PE" sz="1800" dirty="0" err="1" smtClean="0"/>
              <a:t>lr</a:t>
            </a:r>
            <a:r>
              <a:rPr lang="es-PE" sz="1800" dirty="0" smtClean="0"/>
              <a:t>&gt; en SS</a:t>
            </a:r>
          </a:p>
          <a:p>
            <a:pPr>
              <a:buNone/>
            </a:pPr>
            <a:r>
              <a:rPr lang="es-PE" sz="1800" dirty="0" smtClean="0"/>
              <a:t>		  COINCIDENCIAS += &lt; |t| , </a:t>
            </a:r>
            <a:r>
              <a:rPr lang="es-PE" sz="1800" dirty="0" err="1" smtClean="0"/>
              <a:t>ld</a:t>
            </a:r>
            <a:r>
              <a:rPr lang="es-PE" sz="1800" dirty="0" smtClean="0"/>
              <a:t>, r, </a:t>
            </a:r>
            <a:r>
              <a:rPr lang="es-PE" sz="1800" dirty="0" err="1" smtClean="0"/>
              <a:t>lr</a:t>
            </a:r>
            <a:r>
              <a:rPr lang="es-PE" sz="1800" dirty="0" smtClean="0"/>
              <a:t>&gt;</a:t>
            </a:r>
          </a:p>
          <a:p>
            <a:pPr>
              <a:buNone/>
            </a:pPr>
            <a:r>
              <a:rPr lang="es-PE" sz="1800" dirty="0" smtClean="0"/>
              <a:t>    Retornar DECIDIR {COINCIDENCIAS, TAMANHO}</a:t>
            </a:r>
            <a:endParaRPr lang="es-PE" sz="1800" dirty="0"/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857224" y="4000504"/>
            <a:ext cx="200026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714348" y="585789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Tuplas</a:t>
            </a:r>
            <a:r>
              <a:rPr lang="es-PE" dirty="0" smtClean="0"/>
              <a:t> repetidas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Algoritmo </a:t>
            </a:r>
            <a:r>
              <a:rPr lang="es-ES" b="1" dirty="0" err="1" smtClean="0"/>
              <a:t>Winnowing</a:t>
            </a:r>
            <a:r>
              <a:rPr lang="es-ES" b="1" dirty="0" smtClean="0"/>
              <a:t> 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Utiliza los parámetros </a:t>
            </a:r>
          </a:p>
          <a:p>
            <a:pPr>
              <a:buNone/>
            </a:pPr>
            <a:r>
              <a:rPr lang="es-ES" sz="2000" dirty="0" smtClean="0"/>
              <a:t>              K  -&gt; tamaño de la partición (k-gramas)</a:t>
            </a:r>
          </a:p>
          <a:p>
            <a:pPr>
              <a:buNone/>
            </a:pPr>
            <a:r>
              <a:rPr lang="es-ES" sz="2000" dirty="0" smtClean="0"/>
              <a:t>              W -&gt; tamaño de la ventana</a:t>
            </a:r>
          </a:p>
          <a:p>
            <a:pPr>
              <a:buNone/>
            </a:pPr>
            <a:endParaRPr lang="es-ES" sz="2000" dirty="0" smtClean="0"/>
          </a:p>
          <a:p>
            <a:r>
              <a:rPr lang="es-ES" sz="2000" dirty="0" smtClean="0"/>
              <a:t>Algoritmo:</a:t>
            </a:r>
          </a:p>
          <a:p>
            <a:pPr marL="857250" lvl="1" indent="-457200">
              <a:buNone/>
            </a:pPr>
            <a:r>
              <a:rPr lang="es-ES" sz="2000" dirty="0" smtClean="0"/>
              <a:t>Pre: Se tiene una lista de n números = L.</a:t>
            </a:r>
          </a:p>
          <a:p>
            <a:pPr marL="857250" lvl="1" indent="-457200">
              <a:buNone/>
            </a:pPr>
            <a:r>
              <a:rPr lang="es-ES" sz="2000" dirty="0" smtClean="0"/>
              <a:t>Para i:=1 hasta n – w - 1 hacer</a:t>
            </a:r>
          </a:p>
          <a:p>
            <a:pPr marL="857250" lvl="1" indent="-457200">
              <a:buNone/>
            </a:pPr>
            <a:r>
              <a:rPr lang="es-ES" sz="2000" dirty="0" smtClean="0"/>
              <a:t>	-  Tomar w números de L comenzando en la posición i</a:t>
            </a:r>
          </a:p>
          <a:p>
            <a:pPr marL="857250" lvl="1" indent="-457200">
              <a:buNone/>
            </a:pPr>
            <a:r>
              <a:rPr lang="es-ES" sz="2000" dirty="0" smtClean="0"/>
              <a:t>	-  De los w números escoger el valor mínimo</a:t>
            </a:r>
          </a:p>
          <a:p>
            <a:pPr marL="857250" lvl="1" indent="-457200">
              <a:buNone/>
            </a:pPr>
            <a:r>
              <a:rPr lang="es-ES" sz="2000" dirty="0" smtClean="0"/>
              <a:t>	-  Guardar el numero en una tabla</a:t>
            </a:r>
            <a:endParaRPr lang="es-P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Texto:</a:t>
            </a:r>
          </a:p>
          <a:p>
            <a:pPr>
              <a:buNone/>
            </a:pPr>
            <a:r>
              <a:rPr lang="es-ES" sz="2400" dirty="0" smtClean="0"/>
              <a:t>    El día de hoy se realizo la entrega de ayuda a los damnificados del poblado de Ambo.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Luego del pre procesamiento: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 smtClean="0"/>
              <a:t>     </a:t>
            </a:r>
          </a:p>
        </p:txBody>
      </p:sp>
      <p:sp>
        <p:nvSpPr>
          <p:cNvPr id="5" name="4 Redondear rectángulo de esquina diagonal"/>
          <p:cNvSpPr/>
          <p:nvPr/>
        </p:nvSpPr>
        <p:spPr>
          <a:xfrm>
            <a:off x="928662" y="4000504"/>
            <a:ext cx="6429420" cy="150019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sz="2400" dirty="0" err="1" smtClean="0">
                <a:latin typeface="Calibri" pitchFamily="34" charset="0"/>
                <a:cs typeface="Calibri" pitchFamily="34" charset="0"/>
              </a:rPr>
              <a:t>dia</a:t>
            </a:r>
            <a:r>
              <a:rPr lang="es-ES" sz="2400" dirty="0" smtClean="0">
                <a:latin typeface="Calibri" pitchFamily="34" charset="0"/>
                <a:cs typeface="Calibri" pitchFamily="34" charset="0"/>
              </a:rPr>
              <a:t>, hoy, realizo, entrega, ayuda damnificados,  poblado, ambo</a:t>
            </a:r>
            <a:endParaRPr lang="es-E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Luego con k = 1 obtenemos:</a:t>
            </a:r>
          </a:p>
          <a:p>
            <a:endParaRPr lang="es-ES" dirty="0" smtClean="0"/>
          </a:p>
        </p:txBody>
      </p:sp>
      <p:sp>
        <p:nvSpPr>
          <p:cNvPr id="5" name="4 Llamada de flecha hacia abajo"/>
          <p:cNvSpPr/>
          <p:nvPr/>
        </p:nvSpPr>
        <p:spPr>
          <a:xfrm>
            <a:off x="1285852" y="2357430"/>
            <a:ext cx="6858048" cy="164307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 smtClean="0">
                <a:latin typeface="Calibri" pitchFamily="34" charset="0"/>
                <a:cs typeface="Calibri" pitchFamily="34" charset="0"/>
              </a:rPr>
              <a:t>dia</a:t>
            </a:r>
            <a:r>
              <a:rPr lang="es-ES" sz="2400" dirty="0" smtClean="0">
                <a:latin typeface="Calibri" pitchFamily="34" charset="0"/>
                <a:cs typeface="Calibri" pitchFamily="34" charset="0"/>
              </a:rPr>
              <a:t>, hoy, realizo, entrega, ayuda damnificados,  poblado, ambo</a:t>
            </a:r>
            <a:endParaRPr lang="es-ES" sz="2400" dirty="0"/>
          </a:p>
        </p:txBody>
      </p:sp>
      <p:sp>
        <p:nvSpPr>
          <p:cNvPr id="6" name="5 Elipse"/>
          <p:cNvSpPr/>
          <p:nvPr/>
        </p:nvSpPr>
        <p:spPr>
          <a:xfrm>
            <a:off x="1571604" y="5286388"/>
            <a:ext cx="228601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dia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357290" y="3857628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ayuda</a:t>
            </a:r>
          </a:p>
        </p:txBody>
      </p:sp>
      <p:sp>
        <p:nvSpPr>
          <p:cNvPr id="11" name="10 Elipse"/>
          <p:cNvSpPr/>
          <p:nvPr/>
        </p:nvSpPr>
        <p:spPr>
          <a:xfrm>
            <a:off x="1428728" y="4572008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damnificados</a:t>
            </a:r>
          </a:p>
        </p:txBody>
      </p:sp>
      <p:sp>
        <p:nvSpPr>
          <p:cNvPr id="12" name="11 Elipse"/>
          <p:cNvSpPr/>
          <p:nvPr/>
        </p:nvSpPr>
        <p:spPr>
          <a:xfrm>
            <a:off x="1500166" y="5929330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hoy</a:t>
            </a:r>
          </a:p>
        </p:txBody>
      </p:sp>
      <p:sp>
        <p:nvSpPr>
          <p:cNvPr id="13" name="12 Elipse"/>
          <p:cNvSpPr/>
          <p:nvPr/>
        </p:nvSpPr>
        <p:spPr>
          <a:xfrm>
            <a:off x="6143636" y="5357826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entrega</a:t>
            </a:r>
          </a:p>
        </p:txBody>
      </p:sp>
      <p:sp>
        <p:nvSpPr>
          <p:cNvPr id="14" name="13 Elipse"/>
          <p:cNvSpPr/>
          <p:nvPr/>
        </p:nvSpPr>
        <p:spPr>
          <a:xfrm>
            <a:off x="6215074" y="6000768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realizo</a:t>
            </a:r>
          </a:p>
        </p:txBody>
      </p:sp>
      <p:sp>
        <p:nvSpPr>
          <p:cNvPr id="15" name="14 Elipse"/>
          <p:cNvSpPr/>
          <p:nvPr/>
        </p:nvSpPr>
        <p:spPr>
          <a:xfrm>
            <a:off x="6072198" y="4572008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poblado</a:t>
            </a:r>
          </a:p>
        </p:txBody>
      </p:sp>
      <p:sp>
        <p:nvSpPr>
          <p:cNvPr id="16" name="15 Elipse"/>
          <p:cNvSpPr/>
          <p:nvPr/>
        </p:nvSpPr>
        <p:spPr>
          <a:xfrm>
            <a:off x="6000760" y="3786190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ambo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Convertimos a valores numéricos</a:t>
            </a:r>
          </a:p>
          <a:p>
            <a:endParaRPr lang="es-ES" dirty="0"/>
          </a:p>
        </p:txBody>
      </p:sp>
      <p:sp>
        <p:nvSpPr>
          <p:cNvPr id="8" name="7 Flecha a la derecha con muesca"/>
          <p:cNvSpPr/>
          <p:nvPr/>
        </p:nvSpPr>
        <p:spPr>
          <a:xfrm>
            <a:off x="4143372" y="3571876"/>
            <a:ext cx="1643074" cy="12858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HASH</a:t>
            </a:r>
            <a:endParaRPr lang="es-ES" dirty="0"/>
          </a:p>
        </p:txBody>
      </p:sp>
      <p:sp>
        <p:nvSpPr>
          <p:cNvPr id="13" name="12 Elipse"/>
          <p:cNvSpPr/>
          <p:nvPr/>
        </p:nvSpPr>
        <p:spPr>
          <a:xfrm>
            <a:off x="928662" y="3714752"/>
            <a:ext cx="228601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dia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928662" y="2285992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ayuda</a:t>
            </a:r>
          </a:p>
        </p:txBody>
      </p:sp>
      <p:sp>
        <p:nvSpPr>
          <p:cNvPr id="15" name="14 Elipse"/>
          <p:cNvSpPr/>
          <p:nvPr/>
        </p:nvSpPr>
        <p:spPr>
          <a:xfrm>
            <a:off x="1000100" y="3000372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damnificados</a:t>
            </a:r>
          </a:p>
        </p:txBody>
      </p:sp>
      <p:sp>
        <p:nvSpPr>
          <p:cNvPr id="16" name="15 Elipse"/>
          <p:cNvSpPr/>
          <p:nvPr/>
        </p:nvSpPr>
        <p:spPr>
          <a:xfrm>
            <a:off x="1000100" y="4286256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hoy</a:t>
            </a:r>
          </a:p>
        </p:txBody>
      </p:sp>
      <p:sp>
        <p:nvSpPr>
          <p:cNvPr id="17" name="16 Elipse"/>
          <p:cNvSpPr/>
          <p:nvPr/>
        </p:nvSpPr>
        <p:spPr>
          <a:xfrm>
            <a:off x="2928926" y="6072206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entrega</a:t>
            </a:r>
          </a:p>
        </p:txBody>
      </p:sp>
      <p:sp>
        <p:nvSpPr>
          <p:cNvPr id="18" name="17 Elipse"/>
          <p:cNvSpPr/>
          <p:nvPr/>
        </p:nvSpPr>
        <p:spPr>
          <a:xfrm>
            <a:off x="3286116" y="2643182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realizo</a:t>
            </a:r>
          </a:p>
        </p:txBody>
      </p:sp>
      <p:sp>
        <p:nvSpPr>
          <p:cNvPr id="19" name="18 Elipse"/>
          <p:cNvSpPr/>
          <p:nvPr/>
        </p:nvSpPr>
        <p:spPr>
          <a:xfrm>
            <a:off x="1000100" y="5572140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poblado</a:t>
            </a:r>
          </a:p>
        </p:txBody>
      </p:sp>
      <p:sp>
        <p:nvSpPr>
          <p:cNvPr id="20" name="19 Elipse"/>
          <p:cNvSpPr/>
          <p:nvPr/>
        </p:nvSpPr>
        <p:spPr>
          <a:xfrm>
            <a:off x="1000100" y="4929198"/>
            <a:ext cx="235745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ambo</a:t>
            </a:r>
          </a:p>
        </p:txBody>
      </p:sp>
      <p:sp>
        <p:nvSpPr>
          <p:cNvPr id="21" name="20 Rectángulo redondeado"/>
          <p:cNvSpPr/>
          <p:nvPr/>
        </p:nvSpPr>
        <p:spPr>
          <a:xfrm>
            <a:off x="6643702" y="2428868"/>
            <a:ext cx="2143140" cy="31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06</a:t>
            </a:r>
          </a:p>
          <a:p>
            <a:pPr algn="ctr"/>
            <a:r>
              <a:rPr lang="es-E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36</a:t>
            </a:r>
          </a:p>
          <a:p>
            <a:pPr algn="ctr"/>
            <a:r>
              <a:rPr lang="es-E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74 </a:t>
            </a:r>
          </a:p>
          <a:p>
            <a:pPr algn="ctr"/>
            <a:r>
              <a:rPr lang="es-E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85</a:t>
            </a:r>
          </a:p>
          <a:p>
            <a:pPr algn="ctr"/>
            <a:r>
              <a:rPr lang="es-E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89</a:t>
            </a:r>
          </a:p>
          <a:p>
            <a:pPr algn="ctr"/>
            <a:r>
              <a:rPr lang="es-E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65</a:t>
            </a:r>
          </a:p>
          <a:p>
            <a:pPr algn="ctr"/>
            <a:r>
              <a:rPr lang="es-E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15 </a:t>
            </a:r>
          </a:p>
          <a:p>
            <a:pPr algn="ctr"/>
            <a:r>
              <a:rPr lang="es-E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25</a:t>
            </a:r>
            <a:endParaRPr lang="es-E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Ahora con w = 4 tenemos: </a:t>
            </a:r>
          </a:p>
          <a:p>
            <a:endParaRPr lang="es-ES" sz="2800" dirty="0" smtClean="0"/>
          </a:p>
          <a:p>
            <a:r>
              <a:rPr lang="es-ES" sz="2800" dirty="0" smtClean="0"/>
              <a:t>L = {06, 36, 74 , 85 , 89, 65 , 15, 25}</a:t>
            </a:r>
          </a:p>
          <a:p>
            <a:endParaRPr lang="es-ES" sz="2800" dirty="0" smtClean="0"/>
          </a:p>
          <a:p>
            <a:r>
              <a:rPr lang="es-ES" sz="2800" dirty="0" smtClean="0"/>
              <a:t>Para i = 1</a:t>
            </a:r>
          </a:p>
          <a:p>
            <a:pPr>
              <a:buNone/>
            </a:pPr>
            <a:r>
              <a:rPr lang="es-ES" sz="2800" dirty="0" smtClean="0">
                <a:solidFill>
                  <a:srgbClr val="FF0000"/>
                </a:solidFill>
              </a:rPr>
              <a:t>    </a:t>
            </a:r>
            <a:r>
              <a:rPr lang="es-ES" sz="2800" b="1" dirty="0" smtClean="0">
                <a:solidFill>
                  <a:srgbClr val="FF0000"/>
                </a:solidFill>
              </a:rPr>
              <a:t>06</a:t>
            </a:r>
            <a:r>
              <a:rPr lang="es-ES" sz="2800" dirty="0" smtClean="0">
                <a:solidFill>
                  <a:srgbClr val="FF0000"/>
                </a:solidFill>
              </a:rPr>
              <a:t> 36 74 85 </a:t>
            </a:r>
            <a:r>
              <a:rPr lang="es-ES" sz="2800" dirty="0" smtClean="0"/>
              <a:t>89 65 15 25</a:t>
            </a:r>
          </a:p>
          <a:p>
            <a:r>
              <a:rPr lang="es-ES" sz="2800" dirty="0" smtClean="0"/>
              <a:t>Escogemos 25 y lo guardamos en la tabla de hash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300" dirty="0" smtClean="0">
                <a:latin typeface="Calibri" pitchFamily="34" charset="0"/>
                <a:cs typeface="Calibri" pitchFamily="34" charset="0"/>
              </a:rPr>
              <a:t>Para i = 2</a:t>
            </a:r>
          </a:p>
          <a:p>
            <a:pPr>
              <a:buNone/>
            </a:pP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s-ES" sz="3300" dirty="0" smtClean="0">
                <a:latin typeface="Calibri" pitchFamily="34" charset="0"/>
                <a:cs typeface="Calibri" pitchFamily="34" charset="0"/>
              </a:rPr>
              <a:t>25</a:t>
            </a: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33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36</a:t>
            </a: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74 85 89</a:t>
            </a:r>
            <a:r>
              <a:rPr lang="es-ES" sz="3300" dirty="0" smtClean="0">
                <a:latin typeface="Calibri" pitchFamily="34" charset="0"/>
                <a:cs typeface="Calibri" pitchFamily="34" charset="0"/>
              </a:rPr>
              <a:t> 65 15 25</a:t>
            </a:r>
          </a:p>
          <a:p>
            <a:pPr>
              <a:buNone/>
            </a:pPr>
            <a:r>
              <a:rPr lang="es-ES" sz="3300" dirty="0" smtClean="0">
                <a:latin typeface="Calibri" pitchFamily="34" charset="0"/>
                <a:cs typeface="Calibri" pitchFamily="34" charset="0"/>
              </a:rPr>
              <a:t>     Escogemos 36</a:t>
            </a:r>
          </a:p>
          <a:p>
            <a:pPr>
              <a:buNone/>
            </a:pPr>
            <a:endParaRPr lang="es-ES" sz="3300" dirty="0" smtClean="0">
              <a:latin typeface="Calibri" pitchFamily="34" charset="0"/>
              <a:cs typeface="Calibri" pitchFamily="34" charset="0"/>
            </a:endParaRPr>
          </a:p>
          <a:p>
            <a:r>
              <a:rPr lang="es-ES" sz="3300" dirty="0" smtClean="0">
                <a:latin typeface="Calibri" pitchFamily="34" charset="0"/>
                <a:cs typeface="Calibri" pitchFamily="34" charset="0"/>
              </a:rPr>
              <a:t>Para i = 3</a:t>
            </a:r>
          </a:p>
          <a:p>
            <a:pPr>
              <a:buNone/>
            </a:pP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s-ES" sz="3300" dirty="0" smtClean="0">
                <a:latin typeface="Calibri" pitchFamily="34" charset="0"/>
                <a:cs typeface="Calibri" pitchFamily="34" charset="0"/>
              </a:rPr>
              <a:t>25 36</a:t>
            </a: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33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74</a:t>
            </a: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85 89 65 </a:t>
            </a:r>
            <a:r>
              <a:rPr lang="es-ES" sz="3300" dirty="0" smtClean="0">
                <a:latin typeface="Calibri" pitchFamily="34" charset="0"/>
                <a:cs typeface="Calibri" pitchFamily="34" charset="0"/>
              </a:rPr>
              <a:t>15 25</a:t>
            </a:r>
          </a:p>
          <a:p>
            <a:pPr>
              <a:buNone/>
            </a:pPr>
            <a:r>
              <a:rPr lang="es-ES" sz="3300" dirty="0" smtClean="0">
                <a:latin typeface="Calibri" pitchFamily="34" charset="0"/>
                <a:cs typeface="Calibri" pitchFamily="34" charset="0"/>
              </a:rPr>
              <a:t>     Escogemos 25</a:t>
            </a:r>
          </a:p>
          <a:p>
            <a:pPr>
              <a:buNone/>
            </a:pPr>
            <a:endParaRPr lang="es-ES" sz="3300" dirty="0" smtClean="0">
              <a:latin typeface="Calibri" pitchFamily="34" charset="0"/>
              <a:cs typeface="Calibri" pitchFamily="34" charset="0"/>
            </a:endParaRPr>
          </a:p>
          <a:p>
            <a:r>
              <a:rPr lang="es-ES" sz="3300" dirty="0" smtClean="0">
                <a:latin typeface="Calibri" pitchFamily="34" charset="0"/>
                <a:cs typeface="Calibri" pitchFamily="34" charset="0"/>
              </a:rPr>
              <a:t>Para i = 4</a:t>
            </a:r>
          </a:p>
          <a:p>
            <a:pPr>
              <a:buNone/>
            </a:pP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s-ES" sz="3300" dirty="0" smtClean="0">
                <a:latin typeface="Calibri" pitchFamily="34" charset="0"/>
                <a:cs typeface="Calibri" pitchFamily="34" charset="0"/>
              </a:rPr>
              <a:t>25 36 74 </a:t>
            </a: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85 89 65 </a:t>
            </a:r>
            <a:r>
              <a:rPr lang="es-ES" sz="33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es-ES" sz="33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3300" dirty="0" smtClean="0">
                <a:latin typeface="Calibri" pitchFamily="34" charset="0"/>
                <a:cs typeface="Calibri" pitchFamily="34" charset="0"/>
              </a:rPr>
              <a:t>25</a:t>
            </a:r>
          </a:p>
          <a:p>
            <a:pPr>
              <a:buNone/>
            </a:pPr>
            <a:r>
              <a:rPr lang="es-ES" sz="3300" dirty="0" smtClean="0">
                <a:latin typeface="Calibri" pitchFamily="34" charset="0"/>
                <a:cs typeface="Calibri" pitchFamily="34" charset="0"/>
              </a:rPr>
              <a:t>     Escogemos 15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 smtClean="0">
                <a:latin typeface="Calibri" pitchFamily="34" charset="0"/>
                <a:cs typeface="Calibri" pitchFamily="34" charset="0"/>
              </a:rPr>
              <a:t>Para i = 5</a:t>
            </a:r>
          </a:p>
          <a:p>
            <a:pPr>
              <a:buNone/>
            </a:pPr>
            <a:r>
              <a:rPr lang="es-ES" sz="2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s-ES" sz="2600" dirty="0" smtClean="0">
                <a:latin typeface="Calibri" pitchFamily="34" charset="0"/>
                <a:cs typeface="Calibri" pitchFamily="34" charset="0"/>
              </a:rPr>
              <a:t>25 36 74 </a:t>
            </a:r>
            <a:r>
              <a:rPr lang="es-ES" sz="2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85 89 65 </a:t>
            </a:r>
            <a:r>
              <a:rPr lang="es-E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es-ES" sz="2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2600" dirty="0" smtClean="0">
                <a:latin typeface="Calibri" pitchFamily="34" charset="0"/>
                <a:cs typeface="Calibri" pitchFamily="34" charset="0"/>
              </a:rPr>
              <a:t>25</a:t>
            </a:r>
          </a:p>
          <a:p>
            <a:pPr>
              <a:buNone/>
            </a:pPr>
            <a:r>
              <a:rPr lang="es-ES" sz="2600" dirty="0" smtClean="0">
                <a:latin typeface="Calibri" pitchFamily="34" charset="0"/>
                <a:cs typeface="Calibri" pitchFamily="34" charset="0"/>
              </a:rPr>
              <a:t>     Escogemos 15, pero como fue el escogido en el paso anterior. No se guarda en la tabla</a:t>
            </a:r>
          </a:p>
          <a:p>
            <a:pPr>
              <a:buNone/>
            </a:pPr>
            <a:endParaRPr lang="es-ES" sz="2600" dirty="0" smtClean="0">
              <a:latin typeface="Calibri" pitchFamily="34" charset="0"/>
              <a:cs typeface="Calibri" pitchFamily="34" charset="0"/>
            </a:endParaRPr>
          </a:p>
          <a:p>
            <a:r>
              <a:rPr lang="es-ES" sz="2600" dirty="0" smtClean="0">
                <a:latin typeface="Calibri" pitchFamily="34" charset="0"/>
                <a:cs typeface="Calibri" pitchFamily="34" charset="0"/>
              </a:rPr>
              <a:t>Para i = 6</a:t>
            </a:r>
          </a:p>
          <a:p>
            <a:pPr>
              <a:buNone/>
            </a:pPr>
            <a:r>
              <a:rPr lang="es-ES" sz="2600" dirty="0" smtClean="0">
                <a:latin typeface="Calibri" pitchFamily="34" charset="0"/>
                <a:cs typeface="Calibri" pitchFamily="34" charset="0"/>
              </a:rPr>
              <a:t>    	25 36 74 85 </a:t>
            </a:r>
            <a:r>
              <a:rPr lang="es-ES" sz="2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89 65 15 </a:t>
            </a:r>
            <a:r>
              <a:rPr lang="es-E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25</a:t>
            </a:r>
            <a:endParaRPr lang="es-ES" sz="2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s-ES" sz="2600" dirty="0" smtClean="0">
                <a:latin typeface="Calibri" pitchFamily="34" charset="0"/>
                <a:cs typeface="Calibri" pitchFamily="34" charset="0"/>
              </a:rPr>
              <a:t>	Escogemos 25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285728"/>
            <a:ext cx="5400684" cy="1143000"/>
          </a:xfrm>
        </p:spPr>
        <p:txBody>
          <a:bodyPr/>
          <a:lstStyle/>
          <a:p>
            <a:r>
              <a:rPr lang="es-PE" dirty="0" smtClean="0"/>
              <a:t>Integrantes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Patricia Natividad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Kim Alvarado</a:t>
            </a:r>
          </a:p>
        </p:txBody>
      </p:sp>
      <p:pic>
        <p:nvPicPr>
          <p:cNvPr id="20482" name="Picture 2" descr="http://www.eseune.edu/executivemba/perso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857364"/>
            <a:ext cx="3192470" cy="3192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Finalmente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			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1071538" y="2143116"/>
            <a:ext cx="6500858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atin typeface="Calibri" pitchFamily="34" charset="0"/>
                <a:cs typeface="Calibri" pitchFamily="34" charset="0"/>
              </a:rPr>
              <a:t>El día de hoy se realizo la entrega de ayuda a los damnificados del poblado de Ambo.</a:t>
            </a:r>
            <a:endParaRPr lang="es-E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Flecha abajo"/>
          <p:cNvSpPr/>
          <p:nvPr/>
        </p:nvSpPr>
        <p:spPr>
          <a:xfrm>
            <a:off x="2857488" y="4000504"/>
            <a:ext cx="2714644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7" name="6 Abrir llave"/>
          <p:cNvSpPr/>
          <p:nvPr/>
        </p:nvSpPr>
        <p:spPr>
          <a:xfrm>
            <a:off x="2143108" y="5643578"/>
            <a:ext cx="571504" cy="714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errar llave"/>
          <p:cNvSpPr/>
          <p:nvPr/>
        </p:nvSpPr>
        <p:spPr>
          <a:xfrm>
            <a:off x="5572132" y="5643578"/>
            <a:ext cx="57150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857488" y="578645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06 36 74 15 15 25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642918"/>
            <a:ext cx="7467600" cy="785818"/>
          </a:xfrm>
        </p:spPr>
        <p:txBody>
          <a:bodyPr>
            <a:normAutofit fontScale="90000"/>
          </a:bodyPr>
          <a:lstStyle/>
          <a:p>
            <a:pPr lvl="0"/>
            <a:r>
              <a:rPr lang="es-E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Algoritmo natural </a:t>
            </a:r>
            <a:r>
              <a:rPr lang="es-ES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language</a:t>
            </a:r>
            <a:r>
              <a:rPr lang="es-E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/>
            </a:r>
            <a:br>
              <a:rPr lang="es-E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Es un algoritmo de fácil entendimiento e implementación.</a:t>
            </a:r>
          </a:p>
          <a:p>
            <a:pPr>
              <a:buNone/>
            </a:pPr>
            <a:endParaRPr lang="es-ES" sz="2000" dirty="0" smtClean="0"/>
          </a:p>
          <a:p>
            <a:r>
              <a:rPr lang="es-ES" sz="2000" dirty="0" smtClean="0"/>
              <a:t>Permite un sencillo análisis de los resultados obtenidos.</a:t>
            </a:r>
          </a:p>
          <a:p>
            <a:pPr>
              <a:buNone/>
            </a:pPr>
            <a:endParaRPr lang="es-ES" sz="2000" dirty="0" smtClean="0"/>
          </a:p>
          <a:p>
            <a:r>
              <a:rPr lang="es-ES" sz="2000" dirty="0" smtClean="0"/>
              <a:t>Se basa en la verificación de cantidades de palabras repetidas entre documentos.</a:t>
            </a:r>
          </a:p>
          <a:p>
            <a:pPr>
              <a:buNone/>
            </a:pPr>
            <a:endParaRPr lang="es-ES" sz="2000" dirty="0" smtClean="0"/>
          </a:p>
          <a:p>
            <a:r>
              <a:rPr lang="es-ES" sz="2000" dirty="0" smtClean="0"/>
              <a:t>Desventaja: Ineficiente para documentos grandes.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ES" sz="2000" dirty="0" smtClean="0"/>
              <a:t>Explicación:</a:t>
            </a:r>
          </a:p>
          <a:p>
            <a:endParaRPr lang="es-ES" sz="2000" dirty="0" smtClean="0"/>
          </a:p>
          <a:p>
            <a:r>
              <a:rPr lang="es-ES" sz="2000" dirty="0" smtClean="0"/>
              <a:t>Comparación de dos documentos: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142976" y="3571876"/>
          <a:ext cx="6304404" cy="1071570"/>
        </p:xfrm>
        <a:graphic>
          <a:graphicData uri="http://schemas.openxmlformats.org/presentationml/2006/ole">
            <p:oleObj spid="_x0000_s2051" name="Visio" r:id="rId3" imgW="3364706" imgH="57478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2000" dirty="0" smtClean="0"/>
              <a:t>Separar el documento en una lista de oraciones.</a:t>
            </a:r>
            <a:endParaRPr lang="es-ES" sz="2000" dirty="0" smtClean="0"/>
          </a:p>
          <a:p>
            <a:pPr>
              <a:buNone/>
            </a:pPr>
            <a:r>
              <a:rPr lang="es-ES" sz="1600" dirty="0" smtClean="0"/>
              <a:t>	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857356" y="2071678"/>
          <a:ext cx="5143536" cy="4065843"/>
        </p:xfrm>
        <a:graphic>
          <a:graphicData uri="http://schemas.openxmlformats.org/presentationml/2006/ole">
            <p:oleObj spid="_x0000_s3073" name="Visio" r:id="rId3" imgW="3004661" imgH="237029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14486"/>
          </a:xfrm>
        </p:spPr>
        <p:txBody>
          <a:bodyPr/>
          <a:lstStyle/>
          <a:p>
            <a:pPr lvl="0"/>
            <a:r>
              <a:rPr lang="es-PE" sz="2000" dirty="0" smtClean="0"/>
              <a:t>Separar cada oración en una lista de palabras.</a:t>
            </a:r>
          </a:p>
          <a:p>
            <a:r>
              <a:rPr lang="es-PE" sz="2000" dirty="0" smtClean="0"/>
              <a:t>Cada palabra es convertida a minúsculas.</a:t>
            </a:r>
            <a:endParaRPr lang="es-ES" sz="2000" dirty="0" smtClean="0"/>
          </a:p>
          <a:p>
            <a:r>
              <a:rPr lang="es-PE" sz="2000" dirty="0" smtClean="0"/>
              <a:t>Sugerencia: Eliminar las tildes de todas las palabras.</a:t>
            </a:r>
            <a:endParaRPr lang="es-ES" sz="2000" dirty="0" smtClean="0"/>
          </a:p>
          <a:p>
            <a:pPr lvl="0"/>
            <a:endParaRPr lang="es-ES" sz="1600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714348" y="2857496"/>
          <a:ext cx="6072230" cy="3643338"/>
        </p:xfrm>
        <a:graphic>
          <a:graphicData uri="http://schemas.openxmlformats.org/presentationml/2006/ole">
            <p:oleObj spid="_x0000_s4097" name="Visio" r:id="rId3" imgW="3951494" imgH="237029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900238"/>
          </a:xfrm>
        </p:spPr>
        <p:txBody>
          <a:bodyPr>
            <a:noAutofit/>
          </a:bodyPr>
          <a:lstStyle/>
          <a:p>
            <a:pPr lvl="0"/>
            <a:r>
              <a:rPr lang="es-PE" sz="2000" dirty="0" smtClean="0"/>
              <a:t>Las palabras que son de uso común son eliminadas de las listas.</a:t>
            </a:r>
          </a:p>
          <a:p>
            <a:r>
              <a:rPr lang="es-PE" sz="2000" dirty="0" smtClean="0"/>
              <a:t>Eliminar las palabras repetidas de cada oración (Solo puede haber una instancia de una misma palabra en una oración, pero una palabra puede estar en mas de una oración).</a:t>
            </a:r>
            <a:endParaRPr lang="es-ES" sz="2000" dirty="0" smtClean="0"/>
          </a:p>
          <a:p>
            <a:pPr lvl="0"/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214414" y="3286124"/>
          <a:ext cx="5715040" cy="3429024"/>
        </p:xfrm>
        <a:graphic>
          <a:graphicData uri="http://schemas.openxmlformats.org/presentationml/2006/ole">
            <p:oleObj spid="_x0000_s5121" name="Visio" r:id="rId3" imgW="3951494" imgH="237029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185858"/>
          </a:xfrm>
        </p:spPr>
        <p:txBody>
          <a:bodyPr/>
          <a:lstStyle/>
          <a:p>
            <a:pPr lvl="0"/>
            <a:r>
              <a:rPr lang="es-PE" sz="2000" dirty="0" smtClean="0"/>
              <a:t>Comparar cada oración del primer documento contra todas las oraciones del segundo documento</a:t>
            </a:r>
            <a:endParaRPr lang="es-ES" sz="2000" dirty="0" smtClean="0"/>
          </a:p>
          <a:p>
            <a:pPr>
              <a:buNone/>
            </a:pPr>
            <a:r>
              <a:rPr lang="es-ES" sz="1600" dirty="0" smtClean="0"/>
              <a:t>	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214414" y="2571744"/>
          <a:ext cx="5953167" cy="3571900"/>
        </p:xfrm>
        <a:graphic>
          <a:graphicData uri="http://schemas.openxmlformats.org/presentationml/2006/ole">
            <p:oleObj spid="_x0000_s6145" name="Visio" r:id="rId3" imgW="3951494" imgH="237029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ES" sz="2000" dirty="0" smtClean="0"/>
              <a:t>Ejemplo de comparación entre dos oraciones: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23913" y="2428868"/>
          <a:ext cx="6191293" cy="3714776"/>
        </p:xfrm>
        <a:graphic>
          <a:graphicData uri="http://schemas.openxmlformats.org/presentationml/2006/ole">
            <p:oleObj spid="_x0000_s38915" name="Visio" r:id="rId3" imgW="3951494" imgH="237029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ES" sz="2000" dirty="0" smtClean="0"/>
              <a:t>Se comparan dos oraciones, cada una compuesta por una lista de palabras.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28662" y="3071810"/>
          <a:ext cx="7286676" cy="1765560"/>
        </p:xfrm>
        <a:graphic>
          <a:graphicData uri="http://schemas.openxmlformats.org/presentationml/2006/ole">
            <p:oleObj spid="_x0000_s37891" name="Visio" r:id="rId3" imgW="4642437" imgH="112085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ES" sz="2000" dirty="0" smtClean="0"/>
              <a:t>Ejemplo ilustrativo:</a:t>
            </a:r>
            <a:endParaRPr lang="es-ES" sz="1400" dirty="0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07713" y="1500174"/>
          <a:ext cx="8064815" cy="4429156"/>
        </p:xfrm>
        <a:graphic>
          <a:graphicData uri="http://schemas.openxmlformats.org/presentationml/2006/ole">
            <p:oleObj spid="_x0000_s36867" name="Visio" r:id="rId3" imgW="5327380" imgH="292665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285728"/>
            <a:ext cx="4972056" cy="1143000"/>
          </a:xfrm>
        </p:spPr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4900618" cy="2714644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s-PE" dirty="0" smtClean="0"/>
              <a:t>Definición del problema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Algoritmos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Conclusión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Bibliografía</a:t>
            </a:r>
            <a:endParaRPr lang="es-PE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71462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ES" sz="2000" dirty="0" smtClean="0"/>
              <a:t>Se identifican las palabras comunes a las dos oraciones.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14348" y="2071678"/>
          <a:ext cx="7665041" cy="4286280"/>
        </p:xfrm>
        <a:graphic>
          <a:graphicData uri="http://schemas.openxmlformats.org/presentationml/2006/ole">
            <p:oleObj spid="_x0000_s35843" name="Visio" r:id="rId3" imgW="5233083" imgH="292665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PE" sz="2000" dirty="0" smtClean="0"/>
              <a:t>El </a:t>
            </a:r>
            <a:r>
              <a:rPr lang="es-PE" sz="2000" b="1" dirty="0" smtClean="0"/>
              <a:t>100%</a:t>
            </a:r>
            <a:r>
              <a:rPr lang="es-PE" sz="2000" dirty="0" smtClean="0"/>
              <a:t> de la primera oración se encuentra en la segunda oración (6 palabras de 6).</a:t>
            </a:r>
            <a:endParaRPr lang="es-ES" sz="2000" dirty="0" smtClean="0"/>
          </a:p>
          <a:p>
            <a:r>
              <a:rPr lang="es-PE" sz="2000" dirty="0" smtClean="0"/>
              <a:t>El </a:t>
            </a:r>
            <a:r>
              <a:rPr lang="es-PE" sz="2000" b="1" dirty="0" smtClean="0"/>
              <a:t>50% </a:t>
            </a:r>
            <a:r>
              <a:rPr lang="es-PE" sz="2000" dirty="0" smtClean="0"/>
              <a:t>de la segunda oración se encuentra en la primera (6 palabras de 12).</a:t>
            </a:r>
            <a:endParaRPr lang="es-ES" sz="2000" dirty="0" smtClean="0"/>
          </a:p>
          <a:p>
            <a:endParaRPr lang="es-ES" sz="2000" dirty="0" smtClean="0"/>
          </a:p>
          <a:p>
            <a:endParaRPr lang="es-ES" sz="14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857251" y="2631715"/>
          <a:ext cx="7429525" cy="4154871"/>
        </p:xfrm>
        <a:graphic>
          <a:graphicData uri="http://schemas.openxmlformats.org/presentationml/2006/ole">
            <p:oleObj spid="_x0000_s39939" name="Visio" r:id="rId3" imgW="5233083" imgH="292665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PE" sz="2000" dirty="0" smtClean="0"/>
              <a:t>Porcentaje de similitud entre las oraciones: </a:t>
            </a:r>
            <a:r>
              <a:rPr lang="es-PE" sz="2000" b="1" dirty="0" smtClean="0"/>
              <a:t>75% (El promedio entre 100 y 50)</a:t>
            </a:r>
            <a:endParaRPr lang="es-ES" sz="2000" dirty="0" smtClean="0"/>
          </a:p>
          <a:p>
            <a:endParaRPr lang="es-ES" sz="2000" dirty="0" smtClean="0"/>
          </a:p>
          <a:p>
            <a:endParaRPr lang="es-ES" sz="1400" dirty="0" smtClean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714348" y="1714488"/>
          <a:ext cx="7664450" cy="4286250"/>
        </p:xfrm>
        <a:graphic>
          <a:graphicData uri="http://schemas.openxmlformats.org/presentationml/2006/ole">
            <p:oleObj spid="_x0000_s34820" name="Visio" r:id="rId3" imgW="5233083" imgH="292665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7467600" cy="1214446"/>
          </a:xfrm>
        </p:spPr>
        <p:txBody>
          <a:bodyPr/>
          <a:lstStyle/>
          <a:p>
            <a:r>
              <a:rPr lang="es-PE" sz="2000" dirty="0" smtClean="0"/>
              <a:t>Es necesario establecer un valor a partir del cual las oraciones serán consideradas como significativamente similares, por ejemplo 70%.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693764" y="2000270"/>
          <a:ext cx="7664450" cy="4286250"/>
        </p:xfrm>
        <a:graphic>
          <a:graphicData uri="http://schemas.openxmlformats.org/presentationml/2006/ole">
            <p:oleObj spid="_x0000_s41987" name="Visio" r:id="rId3" imgW="5233083" imgH="292665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7467600" cy="1214446"/>
          </a:xfrm>
        </p:spPr>
        <p:txBody>
          <a:bodyPr/>
          <a:lstStyle/>
          <a:p>
            <a:r>
              <a:rPr lang="es-PE" sz="2000" dirty="0" smtClean="0"/>
              <a:t>Entonces estas dos oraciones son significativamente similares.</a:t>
            </a:r>
          </a:p>
          <a:p>
            <a:r>
              <a:rPr lang="es-PE" sz="2000" dirty="0" smtClean="0"/>
              <a:t>Se guarda un registro de asociación entre las oraciones.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765202" y="2214584"/>
          <a:ext cx="7664450" cy="4286250"/>
        </p:xfrm>
        <a:graphic>
          <a:graphicData uri="http://schemas.openxmlformats.org/presentationml/2006/ole">
            <p:oleObj spid="_x0000_s43011" name="Visio" r:id="rId3" imgW="5233083" imgH="292665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PE" sz="2000" dirty="0" smtClean="0"/>
              <a:t>Se realiza el mismo proceso para todas las oraciones restantes de los documentos.</a:t>
            </a:r>
            <a:endParaRPr lang="es-ES" sz="2000" dirty="0" smtClean="0"/>
          </a:p>
          <a:p>
            <a:endParaRPr lang="es-ES" sz="2000" dirty="0" smtClean="0"/>
          </a:p>
          <a:p>
            <a:endParaRPr lang="es-ES" sz="1400" dirty="0" smtClean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214438" y="2571750"/>
          <a:ext cx="5953125" cy="3571875"/>
        </p:xfrm>
        <a:graphic>
          <a:graphicData uri="http://schemas.openxmlformats.org/presentationml/2006/ole">
            <p:oleObj spid="_x0000_s40963" name="Visio" r:id="rId3" imgW="3951494" imgH="237029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Natural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3048"/>
          </a:xfrm>
        </p:spPr>
        <p:txBody>
          <a:bodyPr/>
          <a:lstStyle/>
          <a:p>
            <a:r>
              <a:rPr lang="es-PE" sz="2000" dirty="0" smtClean="0"/>
              <a:t>Se obtiene como resultado una estructura de conexiones entre oraciones similares.</a:t>
            </a:r>
          </a:p>
          <a:p>
            <a:r>
              <a:rPr lang="es-PE" sz="2000" dirty="0" smtClean="0"/>
              <a:t>Se usa la estructura para mostrar coincidencias.</a:t>
            </a:r>
          </a:p>
          <a:p>
            <a:r>
              <a:rPr lang="es-PE" sz="2000" dirty="0" smtClean="0"/>
              <a:t>El resultado final es el promedio de los resultados parciales</a:t>
            </a:r>
            <a:endParaRPr lang="es-ES" sz="2000" dirty="0" smtClean="0"/>
          </a:p>
          <a:p>
            <a:endParaRPr lang="es-ES" sz="2000" dirty="0" smtClean="0"/>
          </a:p>
          <a:p>
            <a:endParaRPr lang="es-ES" sz="1400" dirty="0" smtClean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214414" y="3357562"/>
          <a:ext cx="3786214" cy="2992540"/>
        </p:xfrm>
        <a:graphic>
          <a:graphicData uri="http://schemas.openxmlformats.org/presentationml/2006/ole">
            <p:oleObj spid="_x0000_s44036" name="Visio" r:id="rId3" imgW="2770632" imgH="2189845" progId="Visio.Drawing.11">
              <p:embed/>
            </p:oleObj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286380" y="4643446"/>
            <a:ext cx="26431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</a:rPr>
              <a:t>Resultado = 82.75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01122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s-E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Algoritmo secuencias </a:t>
            </a:r>
            <a:r>
              <a:rPr lang="es-ES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maximales</a:t>
            </a:r>
            <a:endParaRPr lang="es-ES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401080" cy="4900634"/>
          </a:xfrm>
        </p:spPr>
        <p:txBody>
          <a:bodyPr>
            <a:normAutofit/>
          </a:bodyPr>
          <a:lstStyle/>
          <a:p>
            <a:r>
              <a:rPr lang="es-PE" dirty="0" smtClean="0"/>
              <a:t>Introducción</a:t>
            </a:r>
          </a:p>
          <a:p>
            <a:pPr algn="ctr">
              <a:buNone/>
            </a:pPr>
            <a:r>
              <a:rPr lang="es-PE" sz="2600" dirty="0" smtClean="0"/>
              <a:t>Minería de Datos y Minería de Textos</a:t>
            </a:r>
          </a:p>
          <a:p>
            <a:pPr>
              <a:buNone/>
            </a:pPr>
            <a:r>
              <a:rPr lang="es-PE" dirty="0" smtClean="0"/>
              <a:t>     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 smtClean="0"/>
          </a:p>
          <a:p>
            <a:pPr algn="ctr">
              <a:buNone/>
            </a:pPr>
            <a:endParaRPr lang="es-PE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4 Estrella de 6 puntas"/>
          <p:cNvSpPr/>
          <p:nvPr/>
        </p:nvSpPr>
        <p:spPr>
          <a:xfrm>
            <a:off x="5929322" y="2571744"/>
            <a:ext cx="2714644" cy="285752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Conocimiento, Información, Patrones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7" name="6 Flecha a la derecha con bandas"/>
          <p:cNvSpPr/>
          <p:nvPr/>
        </p:nvSpPr>
        <p:spPr>
          <a:xfrm>
            <a:off x="3357554" y="4000504"/>
            <a:ext cx="2286016" cy="7858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3286116" y="342900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92D050"/>
                </a:solidFill>
              </a:rPr>
              <a:t>Análisis de datos, Algoritmos , técnicas</a:t>
            </a:r>
            <a:endParaRPr lang="es-PE" dirty="0">
              <a:solidFill>
                <a:srgbClr val="92D050"/>
              </a:solidFill>
            </a:endParaRPr>
          </a:p>
        </p:txBody>
      </p:sp>
      <p:sp>
        <p:nvSpPr>
          <p:cNvPr id="9" name="8 Disco magnético"/>
          <p:cNvSpPr/>
          <p:nvPr/>
        </p:nvSpPr>
        <p:spPr>
          <a:xfrm>
            <a:off x="1000100" y="2714620"/>
            <a:ext cx="2071702" cy="26432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Datos estructurados, no estructurados o lenguaje natural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57158" y="5500702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b="1" dirty="0" smtClean="0">
                <a:solidFill>
                  <a:srgbClr val="FFFF00"/>
                </a:solidFill>
              </a:rPr>
              <a:t>“Algoritmo basado en pattern-growing”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Secuencias Maximales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525963"/>
          </a:xfrm>
        </p:spPr>
        <p:txBody>
          <a:bodyPr/>
          <a:lstStyle/>
          <a:p>
            <a:r>
              <a:rPr lang="es-PE" dirty="0" smtClean="0"/>
              <a:t>Explicación Teórica y Practica</a:t>
            </a:r>
          </a:p>
          <a:p>
            <a:pPr>
              <a:buNone/>
            </a:pPr>
            <a:r>
              <a:rPr lang="es-PE" i="1" dirty="0" smtClean="0"/>
              <a:t>	</a:t>
            </a:r>
            <a:r>
              <a:rPr lang="es-PE" sz="2600" i="1" dirty="0" smtClean="0"/>
              <a:t>Definiciones:</a:t>
            </a:r>
          </a:p>
          <a:p>
            <a:pPr lvl="1">
              <a:buFont typeface="Wingdings" pitchFamily="2" charset="2"/>
              <a:buChar char="ü"/>
            </a:pPr>
            <a:r>
              <a:rPr lang="es-PE" sz="2000" dirty="0" smtClean="0"/>
              <a:t>Secuencia S -&gt; &lt;s1,s2,s3,…,</a:t>
            </a:r>
            <a:r>
              <a:rPr lang="es-PE" sz="2000" dirty="0" err="1" smtClean="0"/>
              <a:t>sk</a:t>
            </a:r>
            <a:r>
              <a:rPr lang="es-PE" sz="2000" dirty="0" smtClean="0"/>
              <a:t>&gt;</a:t>
            </a:r>
          </a:p>
          <a:p>
            <a:pPr lvl="1">
              <a:buFont typeface="Wingdings" pitchFamily="2" charset="2"/>
              <a:buChar char="ü"/>
            </a:pPr>
            <a:r>
              <a:rPr lang="es-PE" sz="2000" dirty="0" smtClean="0"/>
              <a:t>Longitud de secuencia-&gt; K-secuencia </a:t>
            </a:r>
          </a:p>
          <a:p>
            <a:pPr lvl="1">
              <a:buFont typeface="Wingdings" pitchFamily="2" charset="2"/>
              <a:buChar char="ü"/>
            </a:pPr>
            <a:r>
              <a:rPr lang="es-PE" sz="2000" dirty="0" smtClean="0"/>
              <a:t>Subsecuencia P-&gt; p1= si, p2= si+1, p3= si+2, … </a:t>
            </a:r>
            <a:r>
              <a:rPr lang="es-PE" sz="2000" dirty="0" err="1" smtClean="0"/>
              <a:t>pn</a:t>
            </a:r>
            <a:r>
              <a:rPr lang="es-PE" sz="2000" dirty="0" smtClean="0"/>
              <a:t>= si+(n-1)</a:t>
            </a:r>
          </a:p>
          <a:p>
            <a:pPr lvl="1">
              <a:buFont typeface="Wingdings" pitchFamily="2" charset="2"/>
              <a:buChar char="ü"/>
            </a:pPr>
            <a:r>
              <a:rPr lang="es-PE" sz="2000" dirty="0" smtClean="0"/>
              <a:t>Documento -&gt; secuencia palabras &lt;w1,w2,w3,…,</a:t>
            </a:r>
            <a:r>
              <a:rPr lang="es-PE" sz="2000" dirty="0" err="1" smtClean="0"/>
              <a:t>wn</a:t>
            </a:r>
            <a:r>
              <a:rPr lang="es-PE" sz="2000" dirty="0" smtClean="0"/>
              <a:t>&gt;</a:t>
            </a:r>
          </a:p>
          <a:p>
            <a:pPr lvl="1">
              <a:buFont typeface="Wingdings" pitchFamily="2" charset="2"/>
              <a:buChar char="ü"/>
            </a:pPr>
            <a:r>
              <a:rPr lang="es-PE" sz="2000" dirty="0" smtClean="0"/>
              <a:t>Frecuencia de una secuencia -&gt;  umbral B -&gt; secuencias maximales</a:t>
            </a:r>
          </a:p>
          <a:p>
            <a:pPr lvl="1">
              <a:buFont typeface="Wingdings" pitchFamily="2" charset="2"/>
              <a:buChar char="ü"/>
            </a:pPr>
            <a:r>
              <a:rPr lang="es-PE" sz="2000" dirty="0" smtClean="0"/>
              <a:t>Capacidad de saltos -&gt; n &lt;</a:t>
            </a:r>
            <a:r>
              <a:rPr lang="es-PE" sz="2000" dirty="0" err="1" smtClean="0"/>
              <a:t>wi,wi+j,wi+k</a:t>
            </a:r>
            <a:r>
              <a:rPr lang="es-PE" sz="2000" dirty="0" smtClean="0"/>
              <a:t>&gt;, </a:t>
            </a:r>
            <a:r>
              <a:rPr lang="es-PE" sz="2000" dirty="0" err="1" smtClean="0"/>
              <a:t>j,k</a:t>
            </a:r>
            <a:r>
              <a:rPr lang="es-PE" sz="2000" dirty="0" smtClean="0"/>
              <a:t>&lt;=n</a:t>
            </a:r>
          </a:p>
          <a:p>
            <a:pPr>
              <a:buNone/>
            </a:pPr>
            <a:endParaRPr lang="es-P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Secuencias Maximales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Explicación Teórica y Practica</a:t>
            </a:r>
          </a:p>
          <a:p>
            <a:pPr>
              <a:buNone/>
            </a:pPr>
            <a:r>
              <a:rPr lang="es-PE" i="1" dirty="0" smtClean="0"/>
              <a:t>	</a:t>
            </a:r>
            <a:r>
              <a:rPr lang="es-PE" sz="2600" i="1" dirty="0" smtClean="0"/>
              <a:t>Similitud entre Textos:</a:t>
            </a:r>
          </a:p>
          <a:p>
            <a:pPr>
              <a:buNone/>
            </a:pPr>
            <a:endParaRPr lang="es-PE" i="1" dirty="0" smtClean="0"/>
          </a:p>
          <a:p>
            <a:pPr>
              <a:buNone/>
            </a:pPr>
            <a:r>
              <a:rPr lang="es-PE" i="1" dirty="0" smtClean="0"/>
              <a:t> </a:t>
            </a:r>
          </a:p>
          <a:p>
            <a:pPr>
              <a:buNone/>
            </a:pPr>
            <a:endParaRPr lang="es-PE" i="1" dirty="0" smtClean="0"/>
          </a:p>
          <a:p>
            <a:pPr>
              <a:buNone/>
            </a:pPr>
            <a:endParaRPr lang="es-PE" i="1" dirty="0" smtClean="0"/>
          </a:p>
          <a:p>
            <a:pPr>
              <a:buNone/>
            </a:pPr>
            <a:r>
              <a:rPr lang="es-PE" i="1" dirty="0" smtClean="0"/>
              <a:t> </a:t>
            </a:r>
          </a:p>
          <a:p>
            <a:pPr>
              <a:buNone/>
            </a:pPr>
            <a:endParaRPr lang="es-PE" i="1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57422" y="2857496"/>
            <a:ext cx="4286280" cy="109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28860" y="4286256"/>
            <a:ext cx="407196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Definición del problema</a:t>
            </a:r>
            <a:endParaRPr lang="es-PE" sz="4800" dirty="0"/>
          </a:p>
        </p:txBody>
      </p:sp>
      <p:pic>
        <p:nvPicPr>
          <p:cNvPr id="2050" name="Picture 2" descr="http://blog.pucp.edu.pe/media/1876/20080425-no%20plagi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642918"/>
            <a:ext cx="2105694" cy="2947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Secuencias Maximales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4525963"/>
          </a:xfrm>
        </p:spPr>
        <p:txBody>
          <a:bodyPr/>
          <a:lstStyle/>
          <a:p>
            <a:r>
              <a:rPr lang="es-PE" dirty="0" smtClean="0"/>
              <a:t>Explicación Teórica y Practica</a:t>
            </a:r>
            <a:endParaRPr lang="es-PE" i="1" dirty="0" smtClean="0"/>
          </a:p>
          <a:p>
            <a:pPr>
              <a:buNone/>
            </a:pPr>
            <a:r>
              <a:rPr lang="es-PE" i="1" dirty="0" smtClean="0"/>
              <a:t>	</a:t>
            </a:r>
            <a:r>
              <a:rPr lang="es-PE" sz="2600" i="1" dirty="0" smtClean="0"/>
              <a:t>Parseado de Documentos y Construcción de estructura:</a:t>
            </a:r>
          </a:p>
          <a:p>
            <a:pPr lvl="1">
              <a:buFont typeface="Wingdings" pitchFamily="2" charset="2"/>
              <a:buChar char="ü"/>
            </a:pPr>
            <a:r>
              <a:rPr lang="es-PE" sz="2000" dirty="0" smtClean="0"/>
              <a:t>XML -&gt; SAX -&gt; Colección de documentos cargada</a:t>
            </a:r>
          </a:p>
          <a:p>
            <a:pPr lvl="1">
              <a:buFont typeface="Wingdings" pitchFamily="2" charset="2"/>
              <a:buChar char="ü"/>
            </a:pPr>
            <a:r>
              <a:rPr lang="es-PE" sz="2000" dirty="0" smtClean="0"/>
              <a:t>Almacenar información de documentos: </a:t>
            </a:r>
            <a:endParaRPr lang="es-PE" sz="2000" dirty="0" smtClean="0"/>
          </a:p>
          <a:p>
            <a:pPr lvl="2">
              <a:buFont typeface="Wingdings" pitchFamily="2" charset="2"/>
              <a:buChar char="v"/>
            </a:pPr>
            <a:r>
              <a:rPr lang="es-PE" sz="1800" dirty="0" smtClean="0"/>
              <a:t>Tablas hash</a:t>
            </a:r>
          </a:p>
          <a:p>
            <a:pPr lvl="2">
              <a:buFont typeface="Wingdings" pitchFamily="2" charset="2"/>
              <a:buChar char="v"/>
            </a:pPr>
            <a:r>
              <a:rPr lang="es-PE" sz="1800" dirty="0" smtClean="0"/>
              <a:t> NodoPalabra</a:t>
            </a:r>
          </a:p>
          <a:p>
            <a:pPr lvl="2">
              <a:buFont typeface="Wingdings" pitchFamily="2" charset="2"/>
              <a:buChar char="v"/>
            </a:pPr>
            <a:r>
              <a:rPr lang="es-PE" sz="1800" dirty="0" smtClean="0"/>
              <a:t>Vector </a:t>
            </a:r>
            <a:r>
              <a:rPr lang="es-PE" sz="1800" dirty="0" smtClean="0"/>
              <a:t>o Diccionario de </a:t>
            </a:r>
            <a:r>
              <a:rPr lang="es-PE" sz="1800" dirty="0" smtClean="0"/>
              <a:t>palabras</a:t>
            </a:r>
          </a:p>
          <a:p>
            <a:pPr lvl="2">
              <a:buFont typeface="Wingdings" pitchFamily="2" charset="2"/>
              <a:buChar char="v"/>
            </a:pPr>
            <a:r>
              <a:rPr lang="es-PE" sz="1800" dirty="0" smtClean="0"/>
              <a:t>Listas </a:t>
            </a:r>
            <a:r>
              <a:rPr lang="es-PE" sz="1800" dirty="0" smtClean="0"/>
              <a:t>enlazadas.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Secuencias Maximales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7467600" cy="4929222"/>
          </a:xfrm>
        </p:spPr>
        <p:txBody>
          <a:bodyPr/>
          <a:lstStyle/>
          <a:p>
            <a:r>
              <a:rPr lang="es-PE" dirty="0" smtClean="0"/>
              <a:t>Explicación Teórica y Practica</a:t>
            </a:r>
            <a:endParaRPr lang="es-PE" i="1" dirty="0" smtClean="0"/>
          </a:p>
          <a:p>
            <a:pPr>
              <a:buNone/>
            </a:pPr>
            <a:r>
              <a:rPr lang="es-PE" dirty="0" smtClean="0"/>
              <a:t>	</a:t>
            </a:r>
            <a:r>
              <a:rPr lang="es-PE" sz="2600" i="1" dirty="0" smtClean="0"/>
              <a:t>Algoritmo de búsqueda de secuencias maximales y Algoritmo de almacenamiento con comparación</a:t>
            </a:r>
            <a:r>
              <a:rPr lang="es-PE" i="1" dirty="0" smtClean="0"/>
              <a:t>:</a:t>
            </a:r>
          </a:p>
          <a:p>
            <a:pPr lvl="1">
              <a:buNone/>
            </a:pPr>
            <a:endParaRPr lang="es-PE" i="1" dirty="0" smtClean="0"/>
          </a:p>
          <a:p>
            <a:pPr lvl="1">
              <a:buNone/>
            </a:pPr>
            <a:endParaRPr lang="es-PE" i="1" dirty="0" smtClean="0"/>
          </a:p>
          <a:p>
            <a:pPr lvl="1">
              <a:buNone/>
            </a:pPr>
            <a:endParaRPr lang="es-PE" i="1" dirty="0" smtClean="0"/>
          </a:p>
          <a:p>
            <a:pPr lvl="1">
              <a:buNone/>
            </a:pPr>
            <a:endParaRPr lang="es-PE" i="1" dirty="0" smtClean="0"/>
          </a:p>
          <a:p>
            <a:pPr lvl="1">
              <a:buNone/>
            </a:pPr>
            <a:endParaRPr lang="es-PE" i="1" dirty="0"/>
          </a:p>
        </p:txBody>
      </p:sp>
      <p:sp>
        <p:nvSpPr>
          <p:cNvPr id="4" name="3 Proceso"/>
          <p:cNvSpPr/>
          <p:nvPr/>
        </p:nvSpPr>
        <p:spPr>
          <a:xfrm>
            <a:off x="2786050" y="3571876"/>
            <a:ext cx="2928958" cy="10715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Algoritmo Pattern Growing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571604" y="371316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857884" y="428466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1500166" y="407035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1500166" y="450057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9 CuadroTexto"/>
          <p:cNvSpPr txBox="1"/>
          <p:nvPr/>
        </p:nvSpPr>
        <p:spPr>
          <a:xfrm>
            <a:off x="1285852" y="3357563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Estructura</a:t>
            </a:r>
          </a:p>
          <a:p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28596" y="371475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Umbral frecuencia</a:t>
            </a:r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14348" y="414338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Umbral de salto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857884" y="3639925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Tabla o lista de Secuencias maximales</a:t>
            </a:r>
            <a:endParaRPr lang="es-PE" dirty="0"/>
          </a:p>
        </p:txBody>
      </p:sp>
      <p:sp>
        <p:nvSpPr>
          <p:cNvPr id="14" name="13 Proceso"/>
          <p:cNvSpPr/>
          <p:nvPr/>
        </p:nvSpPr>
        <p:spPr>
          <a:xfrm>
            <a:off x="2786050" y="4857760"/>
            <a:ext cx="2928958" cy="1000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Algoritmo almacenamiento con comparación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1500166" y="535623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5857884" y="564199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1500166" y="500063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1500166" y="571342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8596" y="46434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Secuencia maximal</a:t>
            </a:r>
            <a:endParaRPr lang="es-PE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143108" y="50006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Ids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285852" y="534568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SumaIndex</a:t>
            </a:r>
            <a:endParaRPr lang="es-PE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786446" y="4720248"/>
            <a:ext cx="335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Tabla hash de vectores con mas secuencias, igual o con menos secuencias.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Secuencias Maximales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Ventajas</a:t>
            </a:r>
          </a:p>
          <a:p>
            <a:pPr lvl="0">
              <a:buFont typeface="Wingdings" pitchFamily="2" charset="2"/>
              <a:buChar char="ü"/>
            </a:pPr>
            <a:r>
              <a:rPr lang="es-PE" sz="2200" dirty="0" smtClean="0"/>
              <a:t>Detectar oraciones o frases iguales a pesar de insertar palabras nuevas</a:t>
            </a:r>
          </a:p>
          <a:p>
            <a:pPr lvl="0">
              <a:buFont typeface="Wingdings" pitchFamily="2" charset="2"/>
              <a:buChar char="ü"/>
            </a:pPr>
            <a:r>
              <a:rPr lang="es-PE" sz="2200" dirty="0" smtClean="0"/>
              <a:t>Detectar patrones que se repiten en grande colecciones de datos</a:t>
            </a:r>
          </a:p>
          <a:p>
            <a:pPr lvl="0">
              <a:buFont typeface="Wingdings" pitchFamily="2" charset="2"/>
              <a:buChar char="ü"/>
            </a:pPr>
            <a:r>
              <a:rPr lang="es-PE" sz="2200" dirty="0" smtClean="0"/>
              <a:t>Detectar similitud de textos eficientemente.</a:t>
            </a:r>
          </a:p>
          <a:p>
            <a:pPr lvl="0">
              <a:buFont typeface="Wingdings" pitchFamily="2" charset="2"/>
              <a:buChar char="ü"/>
            </a:pPr>
            <a:r>
              <a:rPr lang="es-PE" sz="2200" dirty="0" smtClean="0"/>
              <a:t>La extracción de secuencias frecuentes maximales nos da flexibilidad</a:t>
            </a:r>
          </a:p>
          <a:p>
            <a:pPr lvl="0">
              <a:buFont typeface="Wingdings" pitchFamily="2" charset="2"/>
              <a:buChar char="ü"/>
            </a:pPr>
            <a:r>
              <a:rPr lang="es-PE" sz="2200" dirty="0" smtClean="0"/>
              <a:t>Clasificación automática de textos</a:t>
            </a:r>
          </a:p>
          <a:p>
            <a:endParaRPr lang="es-PE" dirty="0" smtClean="0"/>
          </a:p>
          <a:p>
            <a:pPr lvl="1">
              <a:buFont typeface="Wingdings" pitchFamily="2" charset="2"/>
              <a:buChar char="ü"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Secuencias Maximales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 smtClean="0"/>
              <a:t>Desventajas</a:t>
            </a:r>
          </a:p>
          <a:p>
            <a:pPr lvl="0">
              <a:buFont typeface="Wingdings" pitchFamily="2" charset="2"/>
              <a:buChar char="ü"/>
            </a:pPr>
            <a:r>
              <a:rPr lang="es-PE" dirty="0" smtClean="0"/>
              <a:t>Solo encuentra una secuencia maximal, no soporta parafraseo, cambio de palabras por sinónimos.</a:t>
            </a:r>
          </a:p>
          <a:p>
            <a:pPr lvl="0">
              <a:buFont typeface="Wingdings" pitchFamily="2" charset="2"/>
              <a:buChar char="ü"/>
            </a:pPr>
            <a:r>
              <a:rPr lang="es-PE" dirty="0" smtClean="0"/>
              <a:t>En este método de pattern-growing  puede darse el caso de estudiar la misma parte de los datos varias veces.</a:t>
            </a:r>
          </a:p>
          <a:p>
            <a:pPr lvl="0">
              <a:buFont typeface="Wingdings" pitchFamily="2" charset="2"/>
              <a:buChar char="ü"/>
            </a:pPr>
            <a:r>
              <a:rPr lang="es-PE" dirty="0" smtClean="0"/>
              <a:t>El algoritmo sólo detectará la secuencia como BETA frecuente si se repite </a:t>
            </a:r>
            <a:r>
              <a:rPr lang="es-PE" i="1" dirty="0" smtClean="0"/>
              <a:t>exactamente igual </a:t>
            </a:r>
            <a:r>
              <a:rPr lang="es-PE" dirty="0" smtClean="0"/>
              <a:t>en BETA documentos</a:t>
            </a:r>
          </a:p>
          <a:p>
            <a:pPr lvl="0">
              <a:buFont typeface="Wingdings" pitchFamily="2" charset="2"/>
              <a:buChar char="ü"/>
            </a:pPr>
            <a:r>
              <a:rPr lang="es-PE" dirty="0" smtClean="0"/>
              <a:t>El tiempo de ejecución del algoritmo es proporcional a la longitud de las secuencias maximales halladas, más que a la longitud del documento. El tiempo aumenta considerablemente mientras los textos a comparar sean mas parecidos con un rango de similitud entre [0.8, 1].</a:t>
            </a: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714348" y="428604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/>
              <a:t>Cuadro comparativo:</a:t>
            </a:r>
            <a:endParaRPr lang="es-PE" sz="3600" b="1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714348" y="1643050"/>
          <a:ext cx="7072362" cy="2627397"/>
        </p:xfrm>
        <a:graphic>
          <a:graphicData uri="http://schemas.openxmlformats.org/drawingml/2006/table">
            <a:tbl>
              <a:tblPr/>
              <a:tblGrid>
                <a:gridCol w="1910819"/>
                <a:gridCol w="1701096"/>
                <a:gridCol w="1619536"/>
                <a:gridCol w="1840911"/>
              </a:tblGrid>
              <a:tr h="25869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PE" sz="1200" b="1" i="0" u="none" strike="noStrike">
                          <a:solidFill>
                            <a:schemeClr val="bg1"/>
                          </a:solidFill>
                          <a:latin typeface="Arial"/>
                        </a:rPr>
                        <a:t>Algoritmo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869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Criterio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1" i="0" u="none" strike="noStrike" dirty="0" err="1">
                          <a:solidFill>
                            <a:schemeClr val="bg1"/>
                          </a:solidFill>
                          <a:latin typeface="Arial"/>
                        </a:rPr>
                        <a:t>Winnowing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Natural </a:t>
                      </a:r>
                      <a:r>
                        <a:rPr lang="es-PE" sz="1200" b="1" i="0" u="none" strike="noStrike" dirty="0" err="1">
                          <a:solidFill>
                            <a:schemeClr val="bg1"/>
                          </a:solidFill>
                          <a:latin typeface="Arial"/>
                        </a:rPr>
                        <a:t>Language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Secuencias Maximales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869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Velocidad de respuesta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Alto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Alto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9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Confiabilidad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18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Simplicidad de entendimiento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Media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Media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9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Simplicidad de implementación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Media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Media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9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Uso de recursos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9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Puntaje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8</a:t>
                      </a:r>
                      <a:endParaRPr lang="es-PE" sz="2000" b="0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857224" y="4929198"/>
          <a:ext cx="3143272" cy="1000132"/>
        </p:xfrm>
        <a:graphic>
          <a:graphicData uri="http://schemas.openxmlformats.org/drawingml/2006/table">
            <a:tbl>
              <a:tblPr/>
              <a:tblGrid>
                <a:gridCol w="1659324"/>
                <a:gridCol w="1483948"/>
              </a:tblGrid>
              <a:tr h="2500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Calificación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Puntaje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Alto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Bajo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757361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Asumiendo que se compararán documentos no muy extensos, se opta por el algoritmo Natural 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, debido a que se pueden obtener fácilmente las similitudes de los documentos para ser mostradas en forma visual, además es el que aporta mayor simplicidad al modelo.</a:t>
            </a:r>
          </a:p>
          <a:p>
            <a:endParaRPr lang="es-ES" sz="1400" dirty="0" smtClean="0"/>
          </a:p>
        </p:txBody>
      </p:sp>
      <p:pic>
        <p:nvPicPr>
          <p:cNvPr id="50178" name="Picture 2" descr="C:\Program Files\Microsoft Office\MEDIA\CAGCAT10\j030084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7638" y="3808413"/>
            <a:ext cx="1814512" cy="152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45843"/>
            <a:ext cx="6629400" cy="1826363"/>
          </a:xfrm>
        </p:spPr>
        <p:txBody>
          <a:bodyPr>
            <a:normAutofit fontScale="90000"/>
          </a:bodyPr>
          <a:lstStyle/>
          <a:p>
            <a:r>
              <a:rPr lang="es-PE" sz="4800" dirty="0" smtClean="0"/>
              <a:t>Bibliografía</a:t>
            </a:r>
            <a:br>
              <a:rPr lang="es-PE" sz="4800" dirty="0" smtClean="0"/>
            </a:br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/>
            </a:r>
            <a:br>
              <a:rPr lang="es-PE" sz="4800" dirty="0" smtClean="0"/>
            </a:b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Bibliografía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90063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ACM </a:t>
            </a:r>
            <a:r>
              <a:rPr lang="es-ES" sz="2400" dirty="0" err="1" smtClean="0"/>
              <a:t>Journal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Educational</a:t>
            </a:r>
            <a:r>
              <a:rPr lang="es-ES" sz="2400" dirty="0" smtClean="0"/>
              <a:t> </a:t>
            </a:r>
            <a:r>
              <a:rPr lang="es-ES" sz="2400" dirty="0" err="1" smtClean="0"/>
              <a:t>Resources</a:t>
            </a:r>
            <a:r>
              <a:rPr lang="es-ES" sz="2400" dirty="0" smtClean="0"/>
              <a:t> in Computing Vol. 4 No. 4, </a:t>
            </a:r>
            <a:r>
              <a:rPr lang="es-ES" sz="2400" dirty="0" err="1" smtClean="0"/>
              <a:t>December</a:t>
            </a:r>
            <a:r>
              <a:rPr lang="es-ES" sz="2400" dirty="0" smtClean="0"/>
              <a:t> 2004.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" sz="2400" dirty="0" err="1" smtClean="0"/>
              <a:t>Saul</a:t>
            </a:r>
            <a:r>
              <a:rPr lang="es-ES" sz="2400" dirty="0" smtClean="0"/>
              <a:t> </a:t>
            </a:r>
            <a:r>
              <a:rPr lang="es-ES" sz="2400" dirty="0" err="1" smtClean="0"/>
              <a:t>Schleimer</a:t>
            </a:r>
            <a:r>
              <a:rPr lang="es-ES" sz="2400" dirty="0" smtClean="0"/>
              <a:t>, Daniel S. </a:t>
            </a:r>
            <a:r>
              <a:rPr lang="es-ES" sz="2400" dirty="0" err="1" smtClean="0"/>
              <a:t>Wilkerson</a:t>
            </a:r>
            <a:r>
              <a:rPr lang="es-ES" sz="2400" dirty="0" smtClean="0"/>
              <a:t>, and Alex </a:t>
            </a:r>
            <a:r>
              <a:rPr lang="es-ES" sz="2400" dirty="0" err="1" smtClean="0"/>
              <a:t>Aiken</a:t>
            </a:r>
            <a:r>
              <a:rPr lang="es-ES" sz="2400" dirty="0" smtClean="0"/>
              <a:t>, "</a:t>
            </a:r>
            <a:r>
              <a:rPr lang="es-ES" sz="2400" dirty="0" err="1" smtClean="0"/>
              <a:t>Winnowing</a:t>
            </a:r>
            <a:r>
              <a:rPr lang="es-ES" sz="2400" dirty="0" smtClean="0"/>
              <a:t>: local </a:t>
            </a:r>
            <a:r>
              <a:rPr lang="es-ES" sz="2400" dirty="0" err="1" smtClean="0"/>
              <a:t>algorithms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document</a:t>
            </a:r>
            <a:r>
              <a:rPr lang="es-ES" sz="2400" dirty="0" smtClean="0"/>
              <a:t> </a:t>
            </a:r>
            <a:r>
              <a:rPr lang="es-ES" sz="2400" dirty="0" err="1" smtClean="0"/>
              <a:t>fingerprinting</a:t>
            </a:r>
            <a:r>
              <a:rPr lang="es-ES" sz="2400" dirty="0" smtClean="0"/>
              <a:t>," </a:t>
            </a:r>
            <a:r>
              <a:rPr lang="es-ES" sz="2400" i="1" dirty="0" err="1" smtClean="0"/>
              <a:t>Proceedings</a:t>
            </a:r>
            <a:r>
              <a:rPr lang="es-ES" sz="2400" i="1" dirty="0" smtClean="0"/>
              <a:t> of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2003 ACM SIGMOD </a:t>
            </a:r>
            <a:r>
              <a:rPr lang="es-ES" sz="2400" i="1" dirty="0" err="1" smtClean="0"/>
              <a:t>international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conference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on</a:t>
            </a:r>
            <a:r>
              <a:rPr lang="es-ES" sz="2400" i="1" dirty="0" smtClean="0"/>
              <a:t> Management of data, pp. 76-85, 2003. 	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El plagio hoy en día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/>
              <a:t>Se define como plagio a la presentación de ideas ajenas como propias sin citar la fuente.</a:t>
            </a:r>
          </a:p>
          <a:p>
            <a:pPr>
              <a:buNone/>
            </a:pPr>
            <a:endParaRPr lang="es-PE" sz="2000" dirty="0" smtClean="0"/>
          </a:p>
          <a:p>
            <a:r>
              <a:rPr lang="es-PE" sz="2000" dirty="0" smtClean="0"/>
              <a:t>Plagio cada vez mas usual en instituciones educativas debido a la facilidad de acceso y gran contenido de internet.</a:t>
            </a:r>
          </a:p>
          <a:p>
            <a:pPr>
              <a:buNone/>
            </a:pPr>
            <a:endParaRPr lang="es-PE" sz="2000" dirty="0" smtClean="0"/>
          </a:p>
          <a:p>
            <a:r>
              <a:rPr lang="es-PE" sz="2000" dirty="0" smtClean="0"/>
              <a:t>Plagio de trabajos presentados anteriormente.</a:t>
            </a:r>
          </a:p>
          <a:p>
            <a:endParaRPr lang="es-PE" sz="2000" dirty="0" smtClean="0"/>
          </a:p>
          <a:p>
            <a:r>
              <a:rPr lang="es-PE" sz="2000" dirty="0" smtClean="0"/>
              <a:t>Necesidad de contar con una herramienta automática de control para disminuir la probabilidad de plagio.</a:t>
            </a:r>
            <a:endParaRPr lang="es-P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Solución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ANTIPLAGIUM</a:t>
            </a:r>
          </a:p>
          <a:p>
            <a:endParaRPr lang="es-PE" dirty="0" smtClean="0"/>
          </a:p>
          <a:p>
            <a:r>
              <a:rPr lang="es-PE" sz="2000" dirty="0" smtClean="0"/>
              <a:t>Implementación de algoritmos conocidos, de efectividad comprobada, para detección de plagio.</a:t>
            </a:r>
          </a:p>
          <a:p>
            <a:endParaRPr lang="es-PE" sz="2000" dirty="0" smtClean="0"/>
          </a:p>
          <a:p>
            <a:r>
              <a:rPr lang="es-PE" sz="2000" dirty="0" smtClean="0"/>
              <a:t>Presentación de 3 diferentes opciones:</a:t>
            </a:r>
          </a:p>
        </p:txBody>
      </p:sp>
      <p:pic>
        <p:nvPicPr>
          <p:cNvPr id="16385" name="Picture 1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3927475"/>
            <a:ext cx="1773238" cy="1824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3100382" cy="1826363"/>
          </a:xfrm>
        </p:spPr>
        <p:txBody>
          <a:bodyPr>
            <a:normAutofit/>
          </a:bodyPr>
          <a:lstStyle/>
          <a:p>
            <a:r>
              <a:rPr lang="es-PE" sz="4800" dirty="0" smtClean="0"/>
              <a:t>Algoritmos</a:t>
            </a:r>
            <a:endParaRPr lang="es-PE" sz="4800" dirty="0"/>
          </a:p>
        </p:txBody>
      </p:sp>
      <p:pic>
        <p:nvPicPr>
          <p:cNvPr id="34818" name="Picture 2" descr="http://www.moveyourmind.es/wp-content/uploads/2009/02/era_dig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571480"/>
            <a:ext cx="3503894" cy="2566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1142984"/>
            <a:ext cx="7215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firma o huella digital de un documento se define como un conjunto de valores que representan la información más relevante en un texto, para esto se empleará el algoritmo </a:t>
            </a:r>
            <a:r>
              <a:rPr lang="es-ES" sz="2000" dirty="0" err="1" smtClean="0"/>
              <a:t>Winnowing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714348" y="2643182"/>
            <a:ext cx="1643074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Este es un texto arbitrario de muchas palabras que servirá para la identificación de plagio 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2571736" y="3214686"/>
            <a:ext cx="785818" cy="1071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3643306" y="2643182"/>
            <a:ext cx="1500198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25 46  65 47 85 126 285 369 21 1 46 21 65 46 65 47 21</a:t>
            </a:r>
            <a:endParaRPr lang="es-ES" dirty="0"/>
          </a:p>
        </p:txBody>
      </p:sp>
      <p:sp>
        <p:nvSpPr>
          <p:cNvPr id="9" name="8 Flecha derecha"/>
          <p:cNvSpPr/>
          <p:nvPr/>
        </p:nvSpPr>
        <p:spPr>
          <a:xfrm>
            <a:off x="5500694" y="3429000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572264" y="2786058"/>
            <a:ext cx="1500198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46 47 21 65</a:t>
            </a:r>
            <a:endParaRPr lang="es-ES" dirty="0"/>
          </a:p>
        </p:txBody>
      </p:sp>
      <p:sp>
        <p:nvSpPr>
          <p:cNvPr id="11" name="10 Esquina doblada"/>
          <p:cNvSpPr/>
          <p:nvPr/>
        </p:nvSpPr>
        <p:spPr>
          <a:xfrm>
            <a:off x="6357950" y="5572140"/>
            <a:ext cx="2000232" cy="10715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FingerPrint</a:t>
            </a:r>
            <a:r>
              <a:rPr lang="es-ES" dirty="0" smtClean="0"/>
              <a:t> del documento</a:t>
            </a:r>
            <a:endParaRPr lang="es-ES" dirty="0"/>
          </a:p>
        </p:txBody>
      </p:sp>
      <p:sp>
        <p:nvSpPr>
          <p:cNvPr id="13" name="12 Flecha arriba y abajo"/>
          <p:cNvSpPr/>
          <p:nvPr/>
        </p:nvSpPr>
        <p:spPr>
          <a:xfrm>
            <a:off x="7072330" y="4643446"/>
            <a:ext cx="500066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2928926" y="5572140"/>
            <a:ext cx="2000264" cy="8572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60" dirty="0" smtClean="0"/>
              <a:t>Almacena solo valores numéricos</a:t>
            </a:r>
            <a:endParaRPr lang="es-PE" sz="1660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5000628" y="4500570"/>
            <a:ext cx="1500198" cy="12858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Título"/>
          <p:cNvSpPr txBox="1">
            <a:spLocks/>
          </p:cNvSpPr>
          <p:nvPr/>
        </p:nvSpPr>
        <p:spPr>
          <a:xfrm>
            <a:off x="714348" y="285728"/>
            <a:ext cx="7467600" cy="11430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Algoritmo </a:t>
            </a:r>
            <a:r>
              <a:rPr kumimoji="0" lang="es-ES" sz="4600" b="1" i="0" u="none" strike="noStrike" kern="1200" cap="all" spc="0" normalizeH="0" baseline="0" noProof="0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Winnowing</a:t>
            </a:r>
            <a:endParaRPr kumimoji="0" lang="es-ES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Pre-procesamiento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401080" cy="476886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PE" dirty="0" smtClean="0"/>
              <a:t>Separación de Oraciones</a:t>
            </a:r>
          </a:p>
          <a:p>
            <a:pPr>
              <a:buNone/>
            </a:pPr>
            <a:r>
              <a:rPr lang="es-PE" dirty="0" smtClean="0"/>
              <a:t>    </a:t>
            </a:r>
          </a:p>
          <a:p>
            <a:pPr>
              <a:buNone/>
            </a:pPr>
            <a:endParaRPr lang="es-PE" sz="1600" dirty="0" smtClean="0"/>
          </a:p>
          <a:p>
            <a:endParaRPr lang="es-PE" dirty="0" smtClean="0"/>
          </a:p>
          <a:p>
            <a:r>
              <a:rPr lang="es-PE" dirty="0" smtClean="0"/>
              <a:t>Limpieza de texto</a:t>
            </a:r>
          </a:p>
          <a:p>
            <a:pPr>
              <a:buNone/>
            </a:pPr>
            <a:r>
              <a:rPr lang="es-PE" dirty="0" smtClean="0"/>
              <a:t>      </a:t>
            </a:r>
          </a:p>
          <a:p>
            <a:r>
              <a:rPr lang="es-PE" dirty="0" smtClean="0"/>
              <a:t>Eliminación de secciones innecesarias</a:t>
            </a:r>
          </a:p>
          <a:p>
            <a:pPr lvl="2">
              <a:buFont typeface="Wingdings" pitchFamily="2" charset="2"/>
              <a:buChar char="q"/>
            </a:pPr>
            <a:r>
              <a:rPr lang="es-PE" dirty="0" smtClean="0"/>
              <a:t>Tabla de contenido</a:t>
            </a:r>
          </a:p>
          <a:p>
            <a:pPr lvl="2">
              <a:buFont typeface="Wingdings" pitchFamily="2" charset="2"/>
              <a:buChar char="q"/>
            </a:pPr>
            <a:r>
              <a:rPr lang="es-PE" dirty="0" smtClean="0"/>
              <a:t>Bibliografía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285852" y="2214554"/>
            <a:ext cx="314327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El gato toma leche. El perro tiene hambre.</a:t>
            </a:r>
            <a:endParaRPr lang="es-PE" sz="2000" dirty="0"/>
          </a:p>
        </p:txBody>
      </p:sp>
      <p:sp>
        <p:nvSpPr>
          <p:cNvPr id="5" name="4 Flecha abajo"/>
          <p:cNvSpPr/>
          <p:nvPr/>
        </p:nvSpPr>
        <p:spPr>
          <a:xfrm rot="16200000" flipH="1">
            <a:off x="4823794" y="2276876"/>
            <a:ext cx="37262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"/>
          <p:cNvSpPr/>
          <p:nvPr/>
        </p:nvSpPr>
        <p:spPr>
          <a:xfrm>
            <a:off x="5500694" y="2285992"/>
            <a:ext cx="257176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El gato toma leche. </a:t>
            </a:r>
            <a:endParaRPr lang="es-PE" sz="2000" dirty="0"/>
          </a:p>
        </p:txBody>
      </p:sp>
      <p:sp>
        <p:nvSpPr>
          <p:cNvPr id="7" name="6 Rectángulo"/>
          <p:cNvSpPr/>
          <p:nvPr/>
        </p:nvSpPr>
        <p:spPr>
          <a:xfrm>
            <a:off x="5500694" y="2857496"/>
            <a:ext cx="328614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El perro tiene hambre. </a:t>
            </a:r>
            <a:endParaRPr lang="es-PE" sz="2000" dirty="0"/>
          </a:p>
        </p:txBody>
      </p:sp>
      <p:sp>
        <p:nvSpPr>
          <p:cNvPr id="8" name="7 Rectángulo"/>
          <p:cNvSpPr/>
          <p:nvPr/>
        </p:nvSpPr>
        <p:spPr>
          <a:xfrm>
            <a:off x="1357290" y="3929066"/>
            <a:ext cx="292895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Vamos a la    playa!</a:t>
            </a:r>
            <a:endParaRPr lang="es-PE" sz="2000" dirty="0"/>
          </a:p>
        </p:txBody>
      </p:sp>
      <p:sp>
        <p:nvSpPr>
          <p:cNvPr id="9" name="8 Flecha abajo"/>
          <p:cNvSpPr/>
          <p:nvPr/>
        </p:nvSpPr>
        <p:spPr>
          <a:xfrm rot="16200000" flipH="1">
            <a:off x="4671440" y="3758188"/>
            <a:ext cx="37262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/>
          <p:cNvSpPr/>
          <p:nvPr/>
        </p:nvSpPr>
        <p:spPr>
          <a:xfrm>
            <a:off x="5500694" y="3929066"/>
            <a:ext cx="292895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Vamos la playa</a:t>
            </a:r>
            <a:endParaRPr lang="es-P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773</TotalTime>
  <Words>1441</Words>
  <Application>Microsoft Office PowerPoint</Application>
  <PresentationFormat>Presentación en pantalla (4:3)</PresentationFormat>
  <Paragraphs>344</Paragraphs>
  <Slides>48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Técnico</vt:lpstr>
      <vt:lpstr>Visio</vt:lpstr>
      <vt:lpstr>Propuesta de algoritmos</vt:lpstr>
      <vt:lpstr>Integrantes</vt:lpstr>
      <vt:lpstr>Agenda</vt:lpstr>
      <vt:lpstr>Definición del problema</vt:lpstr>
      <vt:lpstr>El plagio hoy en día</vt:lpstr>
      <vt:lpstr>Solución</vt:lpstr>
      <vt:lpstr>Algoritmos</vt:lpstr>
      <vt:lpstr>Diapositiva 8</vt:lpstr>
      <vt:lpstr>Pre-procesamiento</vt:lpstr>
      <vt:lpstr>Algoritmo Winnowing</vt:lpstr>
      <vt:lpstr>Registro de un nuevo documento</vt:lpstr>
      <vt:lpstr>Evaluar – Detectar plagio</vt:lpstr>
      <vt:lpstr>Algoritmo Winnowing </vt:lpstr>
      <vt:lpstr>Algoritmo Winnowing</vt:lpstr>
      <vt:lpstr>Algoritmo Winnowing</vt:lpstr>
      <vt:lpstr>Algoritmo Winnowing</vt:lpstr>
      <vt:lpstr>Algoritmo Winnowing</vt:lpstr>
      <vt:lpstr>Algoritmo Winnowing</vt:lpstr>
      <vt:lpstr>Algoritmo Winnowing</vt:lpstr>
      <vt:lpstr>Algoritmo Winnowing</vt:lpstr>
      <vt:lpstr>Algoritmo natural language 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Natural Language</vt:lpstr>
      <vt:lpstr>Algoritmo secuencias maximales</vt:lpstr>
      <vt:lpstr>Algoritmo Secuencias Maximales</vt:lpstr>
      <vt:lpstr>Algoritmo Secuencias Maximales</vt:lpstr>
      <vt:lpstr>Algoritmo Secuencias Maximales</vt:lpstr>
      <vt:lpstr>Algoritmo Secuencias Maximales</vt:lpstr>
      <vt:lpstr>Algoritmo Secuencias Maximales</vt:lpstr>
      <vt:lpstr>Algoritmo Secuencias Maximales</vt:lpstr>
      <vt:lpstr>Conclusiones</vt:lpstr>
      <vt:lpstr>Diapositiva 45</vt:lpstr>
      <vt:lpstr>Conclusiones</vt:lpstr>
      <vt:lpstr>Bibliografía   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Gustavo Augusto Barrenechea Ocaña</cp:lastModifiedBy>
  <cp:revision>70</cp:revision>
  <dcterms:created xsi:type="dcterms:W3CDTF">2010-04-13T21:12:19Z</dcterms:created>
  <dcterms:modified xsi:type="dcterms:W3CDTF">2010-04-15T22:56:02Z</dcterms:modified>
</cp:coreProperties>
</file>