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68" r:id="rId29"/>
    <p:sldId id="290" r:id="rId30"/>
    <p:sldId id="269" r:id="rId31"/>
    <p:sldId id="288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>
      <p:cViewPr>
        <p:scale>
          <a:sx n="50" d="100"/>
          <a:sy n="50" d="100"/>
        </p:scale>
        <p:origin x="-84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TY\Desktop\plagiarius\Lab6\RESULTADOS%20DE%20LAS%20MUESTRA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TY\Desktop\plagiarius\Lab6\RESULTADOS%20DE%20LAS%20MUESTR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PE"/>
  <c:chart>
    <c:plotArea>
      <c:layout>
        <c:manualLayout>
          <c:layoutTarget val="inner"/>
          <c:xMode val="edge"/>
          <c:yMode val="edge"/>
          <c:x val="7.2967378884136805E-2"/>
          <c:y val="1.4957156090782771E-2"/>
          <c:w val="0.70541981166236833"/>
          <c:h val="0.42932800679326871"/>
        </c:manualLayout>
      </c:layout>
      <c:lineChart>
        <c:grouping val="standard"/>
        <c:ser>
          <c:idx val="0"/>
          <c:order val="0"/>
          <c:tx>
            <c:strRef>
              <c:f>Hoja2!$D$1</c:f>
              <c:strCache>
                <c:ptCount val="1"/>
                <c:pt idx="0">
                  <c:v>Secuencia Maximales</c:v>
                </c:pt>
              </c:strCache>
            </c:strRef>
          </c:tx>
          <c:marker>
            <c:symbol val="none"/>
          </c:marker>
          <c:cat>
            <c:multiLvlStrRef>
              <c:f>Hoja2!$B$2:$C$52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Hoja2!$D$2:$D$52</c:f>
              <c:numCache>
                <c:formatCode>General</c:formatCode>
                <c:ptCount val="51"/>
                <c:pt idx="0">
                  <c:v>0</c:v>
                </c:pt>
                <c:pt idx="1">
                  <c:v>19262</c:v>
                </c:pt>
                <c:pt idx="2">
                  <c:v>1592</c:v>
                </c:pt>
                <c:pt idx="3">
                  <c:v>44828</c:v>
                </c:pt>
                <c:pt idx="4">
                  <c:v>35136</c:v>
                </c:pt>
                <c:pt idx="5">
                  <c:v>82660</c:v>
                </c:pt>
                <c:pt idx="6">
                  <c:v>7943</c:v>
                </c:pt>
                <c:pt idx="7">
                  <c:v>76794</c:v>
                </c:pt>
                <c:pt idx="8">
                  <c:v>92471</c:v>
                </c:pt>
                <c:pt idx="9">
                  <c:v>33925</c:v>
                </c:pt>
                <c:pt idx="10">
                  <c:v>52088</c:v>
                </c:pt>
                <c:pt idx="11">
                  <c:v>14351</c:v>
                </c:pt>
                <c:pt idx="12">
                  <c:v>14066</c:v>
                </c:pt>
                <c:pt idx="13">
                  <c:v>46217</c:v>
                </c:pt>
                <c:pt idx="14">
                  <c:v>38987</c:v>
                </c:pt>
                <c:pt idx="15">
                  <c:v>24530</c:v>
                </c:pt>
                <c:pt idx="16">
                  <c:v>24048</c:v>
                </c:pt>
                <c:pt idx="17">
                  <c:v>45116</c:v>
                </c:pt>
                <c:pt idx="18">
                  <c:v>78221</c:v>
                </c:pt>
                <c:pt idx="19">
                  <c:v>107678</c:v>
                </c:pt>
                <c:pt idx="20">
                  <c:v>86935</c:v>
                </c:pt>
                <c:pt idx="21">
                  <c:v>6938</c:v>
                </c:pt>
                <c:pt idx="22">
                  <c:v>1829</c:v>
                </c:pt>
                <c:pt idx="23">
                  <c:v>4243</c:v>
                </c:pt>
                <c:pt idx="24">
                  <c:v>32074</c:v>
                </c:pt>
                <c:pt idx="25">
                  <c:v>56375</c:v>
                </c:pt>
                <c:pt idx="26">
                  <c:v>14266</c:v>
                </c:pt>
                <c:pt idx="27">
                  <c:v>31406</c:v>
                </c:pt>
                <c:pt idx="28">
                  <c:v>17531</c:v>
                </c:pt>
                <c:pt idx="29">
                  <c:v>14485</c:v>
                </c:pt>
                <c:pt idx="30">
                  <c:v>16015</c:v>
                </c:pt>
                <c:pt idx="31">
                  <c:v>12594</c:v>
                </c:pt>
                <c:pt idx="32">
                  <c:v>7125</c:v>
                </c:pt>
                <c:pt idx="33">
                  <c:v>138969</c:v>
                </c:pt>
                <c:pt idx="34">
                  <c:v>24906</c:v>
                </c:pt>
                <c:pt idx="35">
                  <c:v>50172</c:v>
                </c:pt>
                <c:pt idx="36">
                  <c:v>34891</c:v>
                </c:pt>
                <c:pt idx="37">
                  <c:v>4187</c:v>
                </c:pt>
                <c:pt idx="38">
                  <c:v>3219</c:v>
                </c:pt>
                <c:pt idx="39">
                  <c:v>31164</c:v>
                </c:pt>
                <c:pt idx="40">
                  <c:v>16359</c:v>
                </c:pt>
                <c:pt idx="41">
                  <c:v>24812</c:v>
                </c:pt>
                <c:pt idx="42">
                  <c:v>58796</c:v>
                </c:pt>
                <c:pt idx="43">
                  <c:v>52422</c:v>
                </c:pt>
                <c:pt idx="44">
                  <c:v>42063</c:v>
                </c:pt>
                <c:pt idx="45">
                  <c:v>56578</c:v>
                </c:pt>
                <c:pt idx="46">
                  <c:v>62375</c:v>
                </c:pt>
                <c:pt idx="47">
                  <c:v>78219</c:v>
                </c:pt>
                <c:pt idx="48">
                  <c:v>94219</c:v>
                </c:pt>
                <c:pt idx="49">
                  <c:v>97938</c:v>
                </c:pt>
                <c:pt idx="50">
                  <c:v>45234</c:v>
                </c:pt>
              </c:numCache>
            </c:numRef>
          </c:val>
        </c:ser>
        <c:ser>
          <c:idx val="1"/>
          <c:order val="1"/>
          <c:tx>
            <c:strRef>
              <c:f>Hoja2!$E$1</c:f>
              <c:strCache>
                <c:ptCount val="1"/>
                <c:pt idx="0">
                  <c:v>Lenguaje Natural</c:v>
                </c:pt>
              </c:strCache>
            </c:strRef>
          </c:tx>
          <c:marker>
            <c:symbol val="none"/>
          </c:marker>
          <c:cat>
            <c:multiLvlStrRef>
              <c:f>Hoja2!$B$2:$C$52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Hoja2!$E$2:$E$52</c:f>
              <c:numCache>
                <c:formatCode>General</c:formatCode>
                <c:ptCount val="51"/>
                <c:pt idx="0">
                  <c:v>0</c:v>
                </c:pt>
                <c:pt idx="1">
                  <c:v>686</c:v>
                </c:pt>
                <c:pt idx="2">
                  <c:v>186</c:v>
                </c:pt>
                <c:pt idx="3">
                  <c:v>3617</c:v>
                </c:pt>
                <c:pt idx="4">
                  <c:v>1560</c:v>
                </c:pt>
                <c:pt idx="5">
                  <c:v>265</c:v>
                </c:pt>
                <c:pt idx="6">
                  <c:v>366</c:v>
                </c:pt>
                <c:pt idx="7">
                  <c:v>3853</c:v>
                </c:pt>
                <c:pt idx="8">
                  <c:v>2231</c:v>
                </c:pt>
                <c:pt idx="9">
                  <c:v>2980</c:v>
                </c:pt>
                <c:pt idx="10">
                  <c:v>3853</c:v>
                </c:pt>
                <c:pt idx="11">
                  <c:v>297</c:v>
                </c:pt>
                <c:pt idx="12">
                  <c:v>328</c:v>
                </c:pt>
                <c:pt idx="13">
                  <c:v>2855</c:v>
                </c:pt>
                <c:pt idx="14">
                  <c:v>608</c:v>
                </c:pt>
                <c:pt idx="15">
                  <c:v>468</c:v>
                </c:pt>
                <c:pt idx="16">
                  <c:v>920</c:v>
                </c:pt>
                <c:pt idx="17">
                  <c:v>967</c:v>
                </c:pt>
                <c:pt idx="18">
                  <c:v>2278</c:v>
                </c:pt>
                <c:pt idx="19">
                  <c:v>3370</c:v>
                </c:pt>
                <c:pt idx="20">
                  <c:v>2558</c:v>
                </c:pt>
                <c:pt idx="21">
                  <c:v>531</c:v>
                </c:pt>
                <c:pt idx="22">
                  <c:v>265</c:v>
                </c:pt>
                <c:pt idx="23">
                  <c:v>1716</c:v>
                </c:pt>
                <c:pt idx="24">
                  <c:v>920</c:v>
                </c:pt>
                <c:pt idx="25">
                  <c:v>1263</c:v>
                </c:pt>
                <c:pt idx="26">
                  <c:v>968</c:v>
                </c:pt>
                <c:pt idx="27">
                  <c:v>702</c:v>
                </c:pt>
                <c:pt idx="28">
                  <c:v>171</c:v>
                </c:pt>
                <c:pt idx="29">
                  <c:v>156</c:v>
                </c:pt>
                <c:pt idx="30">
                  <c:v>702</c:v>
                </c:pt>
                <c:pt idx="31">
                  <c:v>686</c:v>
                </c:pt>
                <c:pt idx="32">
                  <c:v>94</c:v>
                </c:pt>
                <c:pt idx="33">
                  <c:v>2496</c:v>
                </c:pt>
                <c:pt idx="34">
                  <c:v>6162</c:v>
                </c:pt>
                <c:pt idx="35">
                  <c:v>1872</c:v>
                </c:pt>
                <c:pt idx="36">
                  <c:v>749</c:v>
                </c:pt>
                <c:pt idx="37">
                  <c:v>796</c:v>
                </c:pt>
                <c:pt idx="38">
                  <c:v>1653</c:v>
                </c:pt>
                <c:pt idx="39">
                  <c:v>234</c:v>
                </c:pt>
                <c:pt idx="40">
                  <c:v>1295</c:v>
                </c:pt>
                <c:pt idx="41">
                  <c:v>4290</c:v>
                </c:pt>
                <c:pt idx="42">
                  <c:v>1295</c:v>
                </c:pt>
                <c:pt idx="43">
                  <c:v>1326</c:v>
                </c:pt>
                <c:pt idx="44">
                  <c:v>1202</c:v>
                </c:pt>
                <c:pt idx="45">
                  <c:v>1358</c:v>
                </c:pt>
                <c:pt idx="46">
                  <c:v>1606</c:v>
                </c:pt>
                <c:pt idx="47">
                  <c:v>2777</c:v>
                </c:pt>
                <c:pt idx="48">
                  <c:v>2667</c:v>
                </c:pt>
                <c:pt idx="49">
                  <c:v>2621</c:v>
                </c:pt>
                <c:pt idx="50">
                  <c:v>1497</c:v>
                </c:pt>
              </c:numCache>
            </c:numRef>
          </c:val>
        </c:ser>
        <c:marker val="1"/>
        <c:axId val="105688448"/>
        <c:axId val="107124608"/>
      </c:lineChart>
      <c:catAx>
        <c:axId val="105688448"/>
        <c:scaling>
          <c:orientation val="minMax"/>
        </c:scaling>
        <c:axPos val="b"/>
        <c:tickLblPos val="nextTo"/>
        <c:crossAx val="107124608"/>
        <c:crosses val="autoZero"/>
        <c:auto val="1"/>
        <c:lblAlgn val="ctr"/>
        <c:lblOffset val="100"/>
      </c:catAx>
      <c:valAx>
        <c:axId val="107124608"/>
        <c:scaling>
          <c:orientation val="minMax"/>
        </c:scaling>
        <c:axPos val="l"/>
        <c:majorGridlines/>
        <c:numFmt formatCode="General" sourceLinked="1"/>
        <c:tickLblPos val="nextTo"/>
        <c:crossAx val="1056884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PE"/>
  <c:chart>
    <c:plotArea>
      <c:layout/>
      <c:lineChart>
        <c:grouping val="standard"/>
        <c:ser>
          <c:idx val="0"/>
          <c:order val="0"/>
          <c:tx>
            <c:strRef>
              <c:f>Hoja3!$D$1</c:f>
              <c:strCache>
                <c:ptCount val="1"/>
                <c:pt idx="0">
                  <c:v>Secuencia Maximales</c:v>
                </c:pt>
              </c:strCache>
            </c:strRef>
          </c:tx>
          <c:marker>
            <c:symbol val="none"/>
          </c:marker>
          <c:cat>
            <c:multiLvlStrRef>
              <c:f>Hoja3!$B$2:$C$52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Hoja3!$D$2:$D$52</c:f>
              <c:numCache>
                <c:formatCode>General</c:formatCode>
                <c:ptCount val="51"/>
                <c:pt idx="0">
                  <c:v>0</c:v>
                </c:pt>
                <c:pt idx="1">
                  <c:v>41</c:v>
                </c:pt>
                <c:pt idx="2">
                  <c:v>71</c:v>
                </c:pt>
                <c:pt idx="3">
                  <c:v>70</c:v>
                </c:pt>
                <c:pt idx="4">
                  <c:v>100</c:v>
                </c:pt>
                <c:pt idx="5">
                  <c:v>100</c:v>
                </c:pt>
                <c:pt idx="6">
                  <c:v>55</c:v>
                </c:pt>
                <c:pt idx="7">
                  <c:v>98</c:v>
                </c:pt>
                <c:pt idx="8">
                  <c:v>99</c:v>
                </c:pt>
                <c:pt idx="9">
                  <c:v>100</c:v>
                </c:pt>
                <c:pt idx="10">
                  <c:v>96</c:v>
                </c:pt>
                <c:pt idx="11">
                  <c:v>41</c:v>
                </c:pt>
                <c:pt idx="12">
                  <c:v>39</c:v>
                </c:pt>
                <c:pt idx="13">
                  <c:v>53</c:v>
                </c:pt>
                <c:pt idx="14">
                  <c:v>39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81</c:v>
                </c:pt>
                <c:pt idx="20">
                  <c:v>98</c:v>
                </c:pt>
                <c:pt idx="21">
                  <c:v>34</c:v>
                </c:pt>
                <c:pt idx="22">
                  <c:v>46</c:v>
                </c:pt>
                <c:pt idx="23">
                  <c:v>34</c:v>
                </c:pt>
                <c:pt idx="24">
                  <c:v>31</c:v>
                </c:pt>
                <c:pt idx="25">
                  <c:v>56</c:v>
                </c:pt>
                <c:pt idx="26">
                  <c:v>68</c:v>
                </c:pt>
                <c:pt idx="27">
                  <c:v>68</c:v>
                </c:pt>
                <c:pt idx="28">
                  <c:v>96</c:v>
                </c:pt>
                <c:pt idx="29">
                  <c:v>75</c:v>
                </c:pt>
                <c:pt idx="30">
                  <c:v>60</c:v>
                </c:pt>
                <c:pt idx="31">
                  <c:v>13</c:v>
                </c:pt>
                <c:pt idx="32">
                  <c:v>23</c:v>
                </c:pt>
                <c:pt idx="33">
                  <c:v>44</c:v>
                </c:pt>
                <c:pt idx="34">
                  <c:v>96</c:v>
                </c:pt>
                <c:pt idx="35">
                  <c:v>60</c:v>
                </c:pt>
                <c:pt idx="36">
                  <c:v>40</c:v>
                </c:pt>
                <c:pt idx="37">
                  <c:v>69</c:v>
                </c:pt>
                <c:pt idx="38">
                  <c:v>90</c:v>
                </c:pt>
                <c:pt idx="39">
                  <c:v>56</c:v>
                </c:pt>
                <c:pt idx="40">
                  <c:v>39</c:v>
                </c:pt>
                <c:pt idx="41">
                  <c:v>98</c:v>
                </c:pt>
                <c:pt idx="42">
                  <c:v>99</c:v>
                </c:pt>
                <c:pt idx="43">
                  <c:v>96</c:v>
                </c:pt>
                <c:pt idx="44">
                  <c:v>98</c:v>
                </c:pt>
                <c:pt idx="45">
                  <c:v>98</c:v>
                </c:pt>
                <c:pt idx="46">
                  <c:v>96</c:v>
                </c:pt>
                <c:pt idx="47">
                  <c:v>99</c:v>
                </c:pt>
                <c:pt idx="48">
                  <c:v>100</c:v>
                </c:pt>
                <c:pt idx="49">
                  <c:v>99</c:v>
                </c:pt>
                <c:pt idx="50">
                  <c:v>38</c:v>
                </c:pt>
              </c:numCache>
            </c:numRef>
          </c:val>
        </c:ser>
        <c:ser>
          <c:idx val="1"/>
          <c:order val="1"/>
          <c:tx>
            <c:strRef>
              <c:f>Hoja3!$E$1</c:f>
              <c:strCache>
                <c:ptCount val="1"/>
                <c:pt idx="0">
                  <c:v>Lenguaje Natural</c:v>
                </c:pt>
              </c:strCache>
            </c:strRef>
          </c:tx>
          <c:marker>
            <c:symbol val="none"/>
          </c:marker>
          <c:cat>
            <c:multiLvlStrRef>
              <c:f>Hoja3!$B$2:$C$52</c:f>
              <c:multiLvlStrCache>
                <c:ptCount val="51"/>
                <c:lvl>
                  <c:pt idx="0">
                    <c:v>Documento a comparar contra la BD</c:v>
                  </c:pt>
                  <c:pt idx="1">
                    <c:v>algoritmos.TXT</c:v>
                  </c:pt>
                  <c:pt idx="2">
                    <c:v>Arte evaluacion.txt</c:v>
                  </c:pt>
                  <c:pt idx="3">
                    <c:v>Articulo PLN V0.txt</c:v>
                  </c:pt>
                  <c:pt idx="4">
                    <c:v>Articulo PLN V1.txt</c:v>
                  </c:pt>
                  <c:pt idx="5">
                    <c:v>Articulo SRI internet.txt</c:v>
                  </c:pt>
                  <c:pt idx="6">
                    <c:v>Articulo SRI REVISTA.txt</c:v>
                  </c:pt>
                  <c:pt idx="7">
                    <c:v>Articulo SRI V1.txt</c:v>
                  </c:pt>
                  <c:pt idx="8">
                    <c:v>Articulo SRI V2.txt</c:v>
                  </c:pt>
                  <c:pt idx="9">
                    <c:v>Articulo SRI V3.txt</c:v>
                  </c:pt>
                  <c:pt idx="10">
                    <c:v>Articulo SRI.txt</c:v>
                  </c:pt>
                  <c:pt idx="11">
                    <c:v>Biometria wikipedia.txt</c:v>
                  </c:pt>
                  <c:pt idx="12">
                    <c:v>Biometria.TXT</c:v>
                  </c:pt>
                  <c:pt idx="13">
                    <c:v>CLEI 2007.txt</c:v>
                  </c:pt>
                  <c:pt idx="14">
                    <c:v>Compresion internet.txt</c:v>
                  </c:pt>
                  <c:pt idx="15">
                    <c:v>CompresionV0.txt</c:v>
                  </c:pt>
                  <c:pt idx="16">
                    <c:v>CompresionV1.txt</c:v>
                  </c:pt>
                  <c:pt idx="17">
                    <c:v>CompresionV2.txt</c:v>
                  </c:pt>
                  <c:pt idx="18">
                    <c:v>CompresionV3.txt</c:v>
                  </c:pt>
                  <c:pt idx="19">
                    <c:v>CompresionV4.txt</c:v>
                  </c:pt>
                  <c:pt idx="20">
                    <c:v>CompresionV5.txt</c:v>
                  </c:pt>
                  <c:pt idx="21">
                    <c:v>Cuadro de Mando Integral.TXT</c:v>
                  </c:pt>
                  <c:pt idx="22">
                    <c:v>Desenredadndo la madeja V1.txt</c:v>
                  </c:pt>
                  <c:pt idx="23">
                    <c:v>Desenredadndo la madeja V2.txt</c:v>
                  </c:pt>
                  <c:pt idx="24">
                    <c:v>Diagnostico tuberculosis Procesamiento.TXT</c:v>
                  </c:pt>
                  <c:pt idx="25">
                    <c:v>Espacio vectorial V0.txt</c:v>
                  </c:pt>
                  <c:pt idx="26">
                    <c:v>Espacio vectorial V1.txt</c:v>
                  </c:pt>
                  <c:pt idx="27">
                    <c:v>Espacio vectorial V2.txt</c:v>
                  </c:pt>
                  <c:pt idx="28">
                    <c:v>Espacio vectorial V3.txt</c:v>
                  </c:pt>
                  <c:pt idx="29">
                    <c:v>Espacio vectorial V4.txt</c:v>
                  </c:pt>
                  <c:pt idx="30">
                    <c:v>Espacio vectorial V6.txt</c:v>
                  </c:pt>
                  <c:pt idx="31">
                    <c:v>Evaluacion VAN RIJSBERGEN.txt</c:v>
                  </c:pt>
                  <c:pt idx="32">
                    <c:v>Formato articulos CLEI.txt</c:v>
                  </c:pt>
                  <c:pt idx="33">
                    <c:v>Informe final SRI.txt</c:v>
                  </c:pt>
                  <c:pt idx="34">
                    <c:v>introducci¢n a los sistemas de recuperaci¢n de informaci¢n.txt</c:v>
                  </c:pt>
                  <c:pt idx="35">
                    <c:v>Motor de B£squeda 1.TXT</c:v>
                  </c:pt>
                  <c:pt idx="36">
                    <c:v>Motores de busqueda 2.TXT</c:v>
                  </c:pt>
                  <c:pt idx="37">
                    <c:v>Reconocimiento de voz 1.TXT</c:v>
                  </c:pt>
                  <c:pt idx="38">
                    <c:v>Reconocimiento de voz 2.TXT</c:v>
                  </c:pt>
                  <c:pt idx="39">
                    <c:v>Reconocimiento de voz wikipedia.txt</c:v>
                  </c:pt>
                  <c:pt idx="40">
                    <c:v>Reconocimiento de voz.TXT</c:v>
                  </c:pt>
                  <c:pt idx="41">
                    <c:v>Recuperacion de informacion.txt</c:v>
                  </c:pt>
                  <c:pt idx="42">
                    <c:v>SegmentacionV1.txt</c:v>
                  </c:pt>
                  <c:pt idx="43">
                    <c:v>SegmentacionV2.txt</c:v>
                  </c:pt>
                  <c:pt idx="44">
                    <c:v>SegmentacionV3.txt</c:v>
                  </c:pt>
                  <c:pt idx="45">
                    <c:v>SegmentacionV4.txt</c:v>
                  </c:pt>
                  <c:pt idx="46">
                    <c:v>SegmentacionV5.txt</c:v>
                  </c:pt>
                  <c:pt idx="47">
                    <c:v>SegmentacionV6.txt</c:v>
                  </c:pt>
                  <c:pt idx="48">
                    <c:v>SegmentacionV7.txt</c:v>
                  </c:pt>
                  <c:pt idx="49">
                    <c:v>SegmentacionV8.txt</c:v>
                  </c:pt>
                  <c:pt idx="50">
                    <c:v>Sistema Experto.TXT</c:v>
                  </c:pt>
                </c:lvl>
                <c:lvl>
                  <c:pt idx="0">
                    <c:v>Item Nro.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24</c:v>
                  </c:pt>
                  <c:pt idx="25">
                    <c:v>25</c:v>
                  </c:pt>
                  <c:pt idx="26">
                    <c:v>26</c:v>
                  </c:pt>
                  <c:pt idx="27">
                    <c:v>27</c:v>
                  </c:pt>
                  <c:pt idx="28">
                    <c:v>28</c:v>
                  </c:pt>
                  <c:pt idx="29">
                    <c:v>29</c:v>
                  </c:pt>
                  <c:pt idx="30">
                    <c:v>30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33</c:v>
                  </c:pt>
                  <c:pt idx="34">
                    <c:v>34</c:v>
                  </c:pt>
                  <c:pt idx="35">
                    <c:v>35</c:v>
                  </c:pt>
                  <c:pt idx="36">
                    <c:v>36</c:v>
                  </c:pt>
                  <c:pt idx="37">
                    <c:v>37</c:v>
                  </c:pt>
                  <c:pt idx="38">
                    <c:v>38</c:v>
                  </c:pt>
                  <c:pt idx="39">
                    <c:v>39</c:v>
                  </c:pt>
                  <c:pt idx="40">
                    <c:v>40</c:v>
                  </c:pt>
                  <c:pt idx="41">
                    <c:v>41</c:v>
                  </c:pt>
                  <c:pt idx="42">
                    <c:v>42</c:v>
                  </c:pt>
                  <c:pt idx="43">
                    <c:v>43</c:v>
                  </c:pt>
                  <c:pt idx="44">
                    <c:v>44</c:v>
                  </c:pt>
                  <c:pt idx="45">
                    <c:v>45</c:v>
                  </c:pt>
                  <c:pt idx="46">
                    <c:v>46</c:v>
                  </c:pt>
                  <c:pt idx="47">
                    <c:v>47</c:v>
                  </c:pt>
                  <c:pt idx="48">
                    <c:v>48</c:v>
                  </c:pt>
                  <c:pt idx="49">
                    <c:v>49</c:v>
                  </c:pt>
                  <c:pt idx="50">
                    <c:v>50</c:v>
                  </c:pt>
                </c:lvl>
              </c:multiLvlStrCache>
            </c:multiLvlStrRef>
          </c:cat>
          <c:val>
            <c:numRef>
              <c:f>Hoja3!$E$2:$E$52</c:f>
              <c:numCache>
                <c:formatCode>General</c:formatCode>
                <c:ptCount val="51"/>
                <c:pt idx="0">
                  <c:v>0</c:v>
                </c:pt>
                <c:pt idx="1">
                  <c:v>5</c:v>
                </c:pt>
                <c:pt idx="2">
                  <c:v>91</c:v>
                </c:pt>
                <c:pt idx="3">
                  <c:v>53</c:v>
                </c:pt>
                <c:pt idx="4">
                  <c:v>97</c:v>
                </c:pt>
                <c:pt idx="5">
                  <c:v>31</c:v>
                </c:pt>
                <c:pt idx="6">
                  <c:v>86</c:v>
                </c:pt>
                <c:pt idx="7">
                  <c:v>92</c:v>
                </c:pt>
                <c:pt idx="8">
                  <c:v>96</c:v>
                </c:pt>
                <c:pt idx="9">
                  <c:v>97</c:v>
                </c:pt>
                <c:pt idx="10">
                  <c:v>97</c:v>
                </c:pt>
                <c:pt idx="11">
                  <c:v>8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97</c:v>
                </c:pt>
                <c:pt idx="19">
                  <c:v>66</c:v>
                </c:pt>
                <c:pt idx="20">
                  <c:v>85</c:v>
                </c:pt>
                <c:pt idx="21">
                  <c:v>0</c:v>
                </c:pt>
                <c:pt idx="22">
                  <c:v>0</c:v>
                </c:pt>
                <c:pt idx="23">
                  <c:v>8</c:v>
                </c:pt>
                <c:pt idx="24">
                  <c:v>5</c:v>
                </c:pt>
                <c:pt idx="25">
                  <c:v>4</c:v>
                </c:pt>
                <c:pt idx="26">
                  <c:v>65</c:v>
                </c:pt>
                <c:pt idx="27">
                  <c:v>22</c:v>
                </c:pt>
                <c:pt idx="28">
                  <c:v>72</c:v>
                </c:pt>
                <c:pt idx="29">
                  <c:v>34</c:v>
                </c:pt>
                <c:pt idx="30">
                  <c:v>33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57</c:v>
                </c:pt>
                <c:pt idx="35">
                  <c:v>22</c:v>
                </c:pt>
                <c:pt idx="36">
                  <c:v>3</c:v>
                </c:pt>
                <c:pt idx="37">
                  <c:v>86</c:v>
                </c:pt>
                <c:pt idx="38">
                  <c:v>11</c:v>
                </c:pt>
                <c:pt idx="39">
                  <c:v>0</c:v>
                </c:pt>
                <c:pt idx="40">
                  <c:v>71</c:v>
                </c:pt>
                <c:pt idx="41">
                  <c:v>72</c:v>
                </c:pt>
                <c:pt idx="42">
                  <c:v>91</c:v>
                </c:pt>
                <c:pt idx="43">
                  <c:v>96</c:v>
                </c:pt>
                <c:pt idx="44">
                  <c:v>97</c:v>
                </c:pt>
                <c:pt idx="45">
                  <c:v>97</c:v>
                </c:pt>
                <c:pt idx="46">
                  <c:v>94</c:v>
                </c:pt>
                <c:pt idx="47">
                  <c:v>92</c:v>
                </c:pt>
                <c:pt idx="48">
                  <c:v>96</c:v>
                </c:pt>
                <c:pt idx="49">
                  <c:v>95</c:v>
                </c:pt>
                <c:pt idx="50">
                  <c:v>1</c:v>
                </c:pt>
              </c:numCache>
            </c:numRef>
          </c:val>
        </c:ser>
        <c:marker val="1"/>
        <c:axId val="107183488"/>
        <c:axId val="107608704"/>
      </c:lineChart>
      <c:catAx>
        <c:axId val="107183488"/>
        <c:scaling>
          <c:orientation val="minMax"/>
        </c:scaling>
        <c:axPos val="b"/>
        <c:tickLblPos val="nextTo"/>
        <c:crossAx val="107608704"/>
        <c:crosses val="autoZero"/>
        <c:auto val="1"/>
        <c:lblAlgn val="ctr"/>
        <c:lblOffset val="100"/>
      </c:catAx>
      <c:valAx>
        <c:axId val="107608704"/>
        <c:scaling>
          <c:orientation val="minMax"/>
        </c:scaling>
        <c:axPos val="l"/>
        <c:majorGridlines/>
        <c:numFmt formatCode="General" sourceLinked="1"/>
        <c:tickLblPos val="nextTo"/>
        <c:crossAx val="1071834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29/04/2010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800" b="1" dirty="0" err="1" smtClean="0"/>
              <a:t>Antiplagium</a:t>
            </a:r>
            <a:endParaRPr lang="es-PE" sz="2800" b="1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101042" cy="1752600"/>
          </a:xfrm>
        </p:spPr>
        <p:txBody>
          <a:bodyPr/>
          <a:lstStyle/>
          <a:p>
            <a:r>
              <a:rPr lang="es-PE" b="1" dirty="0" smtClean="0"/>
              <a:t>Experimentación Numérica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 Experimental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r>
              <a:rPr lang="es-ES" dirty="0" smtClean="0"/>
              <a:t>Se utilizará el estadístico T-</a:t>
            </a:r>
            <a:r>
              <a:rPr lang="es-ES" dirty="0" err="1" smtClean="0"/>
              <a:t>Student</a:t>
            </a:r>
            <a:r>
              <a:rPr lang="es-ES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Análisis con la distribución Normal.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Análisis de las medias con desviación estándar conocidas</a:t>
            </a:r>
            <a:endParaRPr lang="es-ES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evaluación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Media </a:t>
            </a:r>
            <a:r>
              <a:rPr lang="es-ES" dirty="0" err="1" smtClean="0"/>
              <a:t>muestral</a:t>
            </a:r>
            <a:r>
              <a:rPr lang="es-ES" dirty="0" smtClean="0"/>
              <a:t> </a:t>
            </a:r>
            <a:r>
              <a:rPr lang="es-ES" dirty="0" smtClean="0">
                <a:cs typeface="Arial" charset="0"/>
              </a:rPr>
              <a:t>µ</a:t>
            </a:r>
          </a:p>
          <a:p>
            <a:pPr>
              <a:buNone/>
            </a:pPr>
            <a:endParaRPr lang="es-ES" dirty="0" smtClean="0">
              <a:cs typeface="Arial" charset="0"/>
            </a:endParaRPr>
          </a:p>
          <a:p>
            <a:r>
              <a:rPr lang="es-ES" dirty="0" smtClean="0"/>
              <a:t>Varianza </a:t>
            </a:r>
            <a:r>
              <a:rPr lang="es-ES" dirty="0" err="1" smtClean="0"/>
              <a:t>muestral</a:t>
            </a:r>
            <a:r>
              <a:rPr lang="es-ES" dirty="0" smtClean="0"/>
              <a:t> δ</a:t>
            </a:r>
            <a:r>
              <a:rPr lang="es-ES" baseline="30000" dirty="0" smtClean="0"/>
              <a:t>2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Sirve para comparar medias de muestras independientes.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Su objetivo es demostrar por hipótesis una muestra es mejor que otra.</a:t>
            </a:r>
          </a:p>
          <a:p>
            <a:endParaRPr lang="es-MX" dirty="0" smtClean="0"/>
          </a:p>
          <a:p>
            <a:r>
              <a:rPr lang="es-MX" dirty="0" smtClean="0"/>
              <a:t>Trabaja con la media y la varianza.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Requiere saber si las varianzas son iguales o no.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err="1" smtClean="0"/>
              <a:t>Alpha</a:t>
            </a:r>
            <a:r>
              <a:rPr lang="es-MX" dirty="0" smtClean="0"/>
              <a:t>: Grado de confianza o de certeza.</a:t>
            </a:r>
          </a:p>
          <a:p>
            <a:endParaRPr lang="es-MX" dirty="0" smtClean="0"/>
          </a:p>
          <a:p>
            <a:r>
              <a:rPr lang="es-MX" dirty="0" smtClean="0"/>
              <a:t>Utilizaremos 95% como grado de certeza.</a:t>
            </a:r>
          </a:p>
          <a:p>
            <a:endParaRPr lang="es-MX" dirty="0" smtClean="0"/>
          </a:p>
          <a:p>
            <a:r>
              <a:rPr lang="es-MX" dirty="0" smtClean="0"/>
              <a:t>C: Punto crítico que separa la región a rechazar y la región de aceptación.</a:t>
            </a:r>
            <a:endParaRPr lang="es-ES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T-</a:t>
            </a:r>
            <a:r>
              <a:rPr lang="es-PE" dirty="0" err="1" smtClean="0"/>
              <a:t>student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Sean: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s-ES" dirty="0" smtClean="0"/>
              <a:t>Si: Varianza </a:t>
            </a:r>
            <a:r>
              <a:rPr lang="es-ES" dirty="0" err="1" smtClean="0"/>
              <a:t>muestral</a:t>
            </a:r>
            <a:r>
              <a:rPr lang="es-ES" dirty="0" smtClean="0"/>
              <a:t> del algoritmo i</a:t>
            </a:r>
          </a:p>
          <a:p>
            <a:r>
              <a:rPr lang="pt-BR" dirty="0" err="1" smtClean="0"/>
              <a:t>g.l.</a:t>
            </a:r>
            <a:r>
              <a:rPr lang="pt-BR" dirty="0" smtClean="0"/>
              <a:t>: Grados de </a:t>
            </a:r>
            <a:r>
              <a:rPr lang="pt-BR" dirty="0" err="1" smtClean="0"/>
              <a:t>libertad</a:t>
            </a:r>
            <a:r>
              <a:rPr lang="pt-BR" dirty="0" smtClean="0"/>
              <a:t> (n1+n2-2)</a:t>
            </a:r>
          </a:p>
          <a:p>
            <a:pPr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itchFamily="2" charset="2"/>
              <a:buNone/>
            </a:pPr>
            <a:r>
              <a:rPr lang="es-ES" dirty="0" smtClean="0"/>
              <a:t>y la </a:t>
            </a:r>
            <a:r>
              <a:rPr lang="es-ES" dirty="0" smtClean="0"/>
              <a:t>fórmula </a:t>
            </a:r>
            <a:r>
              <a:rPr lang="es-ES" dirty="0" smtClean="0"/>
              <a:t>para hallar el estadístico t: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500570"/>
            <a:ext cx="2382833" cy="176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Hipótesis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tiempo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requiere un mayor tiempo  de ejecución que Lenguaje 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requiere un mayor tiempo  de ejecución que Secuencia </a:t>
            </a:r>
            <a:r>
              <a:rPr lang="es-ES" dirty="0" err="1" smtClean="0"/>
              <a:t>Maximales</a:t>
            </a:r>
            <a:r>
              <a:rPr lang="es-ES" dirty="0" smtClean="0"/>
              <a:t> ”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ES" sz="2400" dirty="0" smtClean="0"/>
              <a:t>Siendo: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tiempo de ejecución de Lenguaje 	Natural.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tiempo de ejecución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Hipótesis para el porcentaje de plagio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785926"/>
            <a:ext cx="8503920" cy="431312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H0: X1 &lt; X2 : "Secuencia de </a:t>
            </a:r>
            <a:r>
              <a:rPr lang="es-ES" dirty="0" err="1" smtClean="0"/>
              <a:t>Maximales</a:t>
            </a:r>
            <a:r>
              <a:rPr lang="es-ES" dirty="0" smtClean="0"/>
              <a:t> detecta mayor porcentaje de plagio que Lenguaje </a:t>
            </a:r>
            <a:r>
              <a:rPr lang="es-ES" dirty="0" smtClean="0"/>
              <a:t>Natural“</a:t>
            </a:r>
          </a:p>
          <a:p>
            <a:pPr>
              <a:buNone/>
            </a:pPr>
            <a:endParaRPr lang="es-PE" dirty="0" smtClean="0"/>
          </a:p>
          <a:p>
            <a:r>
              <a:rPr lang="es-ES" dirty="0" smtClean="0"/>
              <a:t>H1: X1 &gt;= X2: " Lenguaje Natural detecta mayor porcentaje de plagio que Secuencia </a:t>
            </a:r>
            <a:r>
              <a:rPr lang="es-ES" dirty="0" err="1" smtClean="0"/>
              <a:t>Maximales</a:t>
            </a:r>
            <a:r>
              <a:rPr lang="es-ES" dirty="0" smtClean="0"/>
              <a:t> </a:t>
            </a:r>
            <a:r>
              <a:rPr lang="es-ES" dirty="0" smtClean="0"/>
              <a:t>”</a:t>
            </a:r>
            <a:endParaRPr lang="es-PE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Siendo</a:t>
            </a:r>
            <a:r>
              <a:rPr lang="es-ES" sz="2400" dirty="0" smtClean="0"/>
              <a:t>: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X1: Media de porcentaje de Lenguaje Natural.</a:t>
            </a:r>
            <a:endParaRPr lang="es-PE" sz="2400" dirty="0" smtClean="0"/>
          </a:p>
          <a:p>
            <a:pPr>
              <a:buNone/>
            </a:pPr>
            <a:r>
              <a:rPr lang="es-ES" sz="2400" dirty="0" smtClean="0"/>
              <a:t>X2: Media de porcentaje de plagio de Secuencia </a:t>
            </a:r>
            <a:r>
              <a:rPr lang="es-ES" sz="2400" dirty="0" err="1" smtClean="0"/>
              <a:t>Maximales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Ejecución del Experimento</a:t>
            </a:r>
            <a:endParaRPr lang="es-P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Muestra de ejecución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Datos Utilizados.</a:t>
            </a:r>
          </a:p>
          <a:p>
            <a:endParaRPr lang="es-PE" dirty="0" smtClean="0"/>
          </a:p>
          <a:p>
            <a:r>
              <a:rPr lang="es-PE" dirty="0" smtClean="0"/>
              <a:t>Ejecución del algoritmo </a:t>
            </a:r>
            <a:r>
              <a:rPr lang="es-PE" dirty="0" smtClean="0"/>
              <a:t>Secuencia </a:t>
            </a:r>
            <a:r>
              <a:rPr lang="es-PE" dirty="0" err="1" smtClean="0"/>
              <a:t>Maximales</a:t>
            </a:r>
            <a:r>
              <a:rPr lang="es-PE" dirty="0" smtClean="0"/>
              <a:t>.</a:t>
            </a:r>
          </a:p>
          <a:p>
            <a:pPr>
              <a:buNone/>
            </a:pPr>
            <a:endParaRPr lang="es-PE" dirty="0" smtClean="0"/>
          </a:p>
          <a:p>
            <a:r>
              <a:rPr lang="es-PE" dirty="0" smtClean="0"/>
              <a:t>Ejecución del algoritmo </a:t>
            </a:r>
            <a:r>
              <a:rPr lang="es-PE" dirty="0" smtClean="0"/>
              <a:t>Lenguaje Natural.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3174" y="142836"/>
            <a:ext cx="3929122" cy="785834"/>
          </a:xfrm>
        </p:spPr>
        <p:txBody>
          <a:bodyPr/>
          <a:lstStyle/>
          <a:p>
            <a:r>
              <a:rPr lang="es-PE" b="1" dirty="0" smtClean="0"/>
              <a:t>Integrantes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Patricia Natividad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Kim Alvarado</a:t>
            </a:r>
          </a:p>
        </p:txBody>
      </p:sp>
      <p:pic>
        <p:nvPicPr>
          <p:cNvPr id="20482" name="Picture 2" descr="http://www.eseune.edu/executivemba/pers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857364"/>
            <a:ext cx="3192470" cy="31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Datos utilizados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r>
              <a:rPr lang="es-PE" dirty="0" smtClean="0"/>
              <a:t>50 documentos  de extensión .</a:t>
            </a:r>
            <a:r>
              <a:rPr lang="es-PE" dirty="0" err="1" smtClean="0"/>
              <a:t>txt</a:t>
            </a:r>
            <a:r>
              <a:rPr lang="es-PE" dirty="0" smtClean="0"/>
              <a:t> que serán comparados cada uno contra la los 49 restantes.</a:t>
            </a:r>
            <a:endParaRPr lang="es-PE" dirty="0"/>
          </a:p>
        </p:txBody>
      </p:sp>
      <p:pic>
        <p:nvPicPr>
          <p:cNvPr id="1026" name="Picture 2" descr="http://farm4.static.flickr.com/3007/2722091160_4831480049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643182"/>
            <a:ext cx="4572032" cy="3703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Ejecución del Experimento</a:t>
            </a:r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los tiempo de ejecución</a:t>
            </a:r>
            <a:endParaRPr lang="es-PE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896131" y="1643050"/>
          <a:ext cx="5315225" cy="4799589"/>
        </p:xfrm>
        <a:graphic>
          <a:graphicData uri="http://schemas.openxmlformats.org/drawingml/2006/table">
            <a:tbl>
              <a:tblPr/>
              <a:tblGrid>
                <a:gridCol w="374908"/>
                <a:gridCol w="2412713"/>
                <a:gridCol w="1269849"/>
                <a:gridCol w="1257755"/>
              </a:tblGrid>
              <a:tr h="168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000">
                        <a:latin typeface="Calibri"/>
                        <a:ea typeface="Times New Roman"/>
                      </a:endParaRPr>
                    </a:p>
                  </a:txBody>
                  <a:tcPr marL="42328" marR="4232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000">
                        <a:latin typeface="Calibri"/>
                        <a:ea typeface="Times New Roman"/>
                      </a:endParaRPr>
                    </a:p>
                  </a:txBody>
                  <a:tcPr marL="42328" marR="42328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324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algoritmos.TXT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19262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Arte evaluacion.txt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1592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V0.txt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44828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3617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35136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1560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internet.txt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82660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REVISTA.txt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7943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76794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3853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V2.txt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92471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2231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V3.txt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33925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2980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52088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3853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 wikipedia.txt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14351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14066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CLEI 2007.txt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46217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2855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 internet.txt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38987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CompresionV0.txt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24530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24048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CompresionV2.txt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45116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967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CompresionV3.txt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78221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2278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CompresionV4.txt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107678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3370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CompresionV5.txt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86935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2558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Cuadro de Mando Integral.TXT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6938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531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V1.txt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1829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V2.txt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4243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1716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Diagnostico tuberculosis Procesamiento.TXT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32074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920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V0.txt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56375</a:t>
                      </a:r>
                      <a:endParaRPr lang="es-PE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1263</a:t>
                      </a:r>
                      <a:endParaRPr lang="es-P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28" marR="423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los tiempo de ejecución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285983" y="1571612"/>
          <a:ext cx="4643471" cy="4857792"/>
        </p:xfrm>
        <a:graphic>
          <a:graphicData uri="http://schemas.openxmlformats.org/drawingml/2006/table">
            <a:tbl>
              <a:tblPr/>
              <a:tblGrid>
                <a:gridCol w="496392"/>
                <a:gridCol w="2315976"/>
                <a:gridCol w="965034"/>
                <a:gridCol w="866069"/>
              </a:tblGrid>
              <a:tr h="313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25" marR="302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25" marR="302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464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Tiempo proceso (ms)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14266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31406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17531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14485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16015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Evaluacion VAN RIJSBERGEN.txt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12594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Formato articulos CLEI.txt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7125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Informe final SRI.txt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138969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introducci¢n a los sistemas de recuperaci¢n de informaci¢n.txt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24906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6162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 de B£squeda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50172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Motores de busqueda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34891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749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4187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3219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1653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wikipedia.txt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31164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16359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1295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Recuperacion de informacion.txt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24812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4290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58796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1295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52422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1326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42063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1202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56578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1358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SegmentacionV5.txt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62375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1606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78219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2777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SegmentacionV7.txt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94219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2667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SegmentacionV8.txt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97938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2621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Sistema Experto.TXT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45234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1497</a:t>
                      </a:r>
                      <a:endParaRPr lang="es-PE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25" marR="302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Comparación de tiempo de ejecución</a:t>
            </a:r>
            <a:endParaRPr lang="es-PE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el porcentaje de detección de plagio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615353" y="1785926"/>
          <a:ext cx="3956911" cy="4206240"/>
        </p:xfrm>
        <a:graphic>
          <a:graphicData uri="http://schemas.openxmlformats.org/drawingml/2006/table">
            <a:tbl>
              <a:tblPr/>
              <a:tblGrid>
                <a:gridCol w="533210"/>
                <a:gridCol w="1771865"/>
                <a:gridCol w="914712"/>
                <a:gridCol w="737124"/>
              </a:tblGrid>
              <a:tr h="270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800">
                        <a:latin typeface="Calibri"/>
                        <a:ea typeface="Times New Roman"/>
                      </a:endParaRPr>
                    </a:p>
                  </a:txBody>
                  <a:tcPr marL="31234" marR="3123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800">
                        <a:latin typeface="Calibri"/>
                        <a:ea typeface="Times New Roman"/>
                      </a:endParaRPr>
                    </a:p>
                  </a:txBody>
                  <a:tcPr marL="31234" marR="3123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algoritmos.TXT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Arte evaluacion.txt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V0.txt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PLN 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internet.txt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REVISTA.txt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V2.txt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 V3.txt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Articulo SRI.txt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 wikipedia.txt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Biometria.TXT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CLEI 2007.txt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 internet.txt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CompresionV0.txt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CompresionV2.txt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CompresionV3.txt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CompresionV4.txt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CompresionV5.txt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Cuadro de Mando Integral.TXT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V1.txt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Desenredadndo la madeja V2.txt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Diagnostico tuberculosis Procesamiento.TXT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V0.txt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s-PE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4" marR="312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el porcentaje de detección de plagio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428860" y="1865339"/>
          <a:ext cx="4059974" cy="4278299"/>
        </p:xfrm>
        <a:graphic>
          <a:graphicData uri="http://schemas.openxmlformats.org/drawingml/2006/table">
            <a:tbl>
              <a:tblPr/>
              <a:tblGrid>
                <a:gridCol w="452787"/>
                <a:gridCol w="2115600"/>
                <a:gridCol w="790660"/>
                <a:gridCol w="700927"/>
              </a:tblGrid>
              <a:tr h="276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61" marR="3026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700">
                        <a:latin typeface="Calibri"/>
                        <a:ea typeface="Times New Roman"/>
                      </a:endParaRPr>
                    </a:p>
                  </a:txBody>
                  <a:tcPr marL="30261" marR="3026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Secuencia Maximales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Lenguaje Natural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409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 Nro.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Documento a comparar contra la BD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Porcentaje de plagio (%)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Espacio vectorial 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Evaluacion VAN RIJSBERGEN.txt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Formato articulos CLEI.txt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Informe final SRI.txt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introducci¢n a los sistemas de recuperaci¢n de informaci¢n.txt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 de B£squeda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Motores de busqueda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 wikipedia.txt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Reconocimiento de voz.TXT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Recuperacion de informacion.txt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SegmentacionV1.txt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91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SegmentacionV2.txt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SegmentacionV3.txt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SegmentacionV4.txt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SegmentacionV5.txt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94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SegmentacionV6.txt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SegmentacionV7.txt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96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SegmentacionV8.txt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95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Sistema Experto.TXT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es-PE" sz="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PE" sz="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261" marR="3026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28698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Comparación de porcentaje de </a:t>
            </a:r>
            <a:br>
              <a:rPr lang="es-PE" dirty="0" smtClean="0"/>
            </a:br>
            <a:r>
              <a:rPr lang="es-PE" dirty="0" smtClean="0"/>
              <a:t>detección de plagio</a:t>
            </a:r>
            <a:endParaRPr lang="es-PE" dirty="0"/>
          </a:p>
        </p:txBody>
      </p:sp>
      <p:graphicFrame>
        <p:nvGraphicFramePr>
          <p:cNvPr id="4" name="1 Gráfico"/>
          <p:cNvGraphicFramePr/>
          <p:nvPr/>
        </p:nvGraphicFramePr>
        <p:xfrm>
          <a:off x="290512" y="1357298"/>
          <a:ext cx="8353454" cy="476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7361"/>
          </a:xfrm>
        </p:spPr>
        <p:txBody>
          <a:bodyPr>
            <a:normAutofit/>
          </a:bodyPr>
          <a:lstStyle/>
          <a:p>
            <a:r>
              <a:rPr lang="es-ES" sz="1400" dirty="0" err="1" smtClean="0"/>
              <a:t>xxxxxxxx</a:t>
            </a:r>
            <a:endParaRPr lang="es-ES" sz="1400" dirty="0" smtClean="0"/>
          </a:p>
        </p:txBody>
      </p:sp>
      <p:pic>
        <p:nvPicPr>
          <p:cNvPr id="50178" name="Picture 2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638" y="3808413"/>
            <a:ext cx="1814512" cy="152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71778" y="214298"/>
            <a:ext cx="3829048" cy="714372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6357982" cy="464347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Objetivo de la Experimentación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Selección del Método Experimental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Hipótesis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Ejecución del Experimento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Resultados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Conclusiones</a:t>
            </a:r>
            <a:endParaRPr lang="es-PE" sz="2800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78619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> Bibliografía </a:t>
            </a:r>
            <a:br>
              <a:rPr lang="es-PE" sz="4800" dirty="0" smtClean="0"/>
            </a:b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90063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ACM </a:t>
            </a:r>
            <a:r>
              <a:rPr lang="es-ES" sz="2400" dirty="0" err="1" smtClean="0"/>
              <a:t>Journal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Educational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Resources</a:t>
            </a:r>
            <a:r>
              <a:rPr lang="es-ES" sz="2400" dirty="0" smtClean="0"/>
              <a:t> in Computing Vol. 4 No. 4, </a:t>
            </a:r>
            <a:r>
              <a:rPr lang="es-ES" sz="2400" dirty="0" err="1" smtClean="0"/>
              <a:t>December</a:t>
            </a:r>
            <a:r>
              <a:rPr lang="es-ES" sz="2400" dirty="0" smtClean="0"/>
              <a:t> 2004.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err="1" smtClean="0"/>
              <a:t>Saul</a:t>
            </a:r>
            <a:r>
              <a:rPr lang="es-ES" sz="2400" dirty="0" smtClean="0"/>
              <a:t> </a:t>
            </a:r>
            <a:r>
              <a:rPr lang="es-ES" sz="2400" dirty="0" err="1" smtClean="0"/>
              <a:t>Schleimer</a:t>
            </a:r>
            <a:r>
              <a:rPr lang="es-ES" sz="2400" dirty="0" smtClean="0"/>
              <a:t>, Daniel S. </a:t>
            </a:r>
            <a:r>
              <a:rPr lang="es-ES" sz="2400" dirty="0" err="1" smtClean="0"/>
              <a:t>Wilkerson</a:t>
            </a:r>
            <a:r>
              <a:rPr lang="es-ES" sz="2400" dirty="0" smtClean="0"/>
              <a:t>, and Alex </a:t>
            </a:r>
            <a:r>
              <a:rPr lang="es-ES" sz="2400" dirty="0" err="1" smtClean="0"/>
              <a:t>Aiken</a:t>
            </a:r>
            <a:r>
              <a:rPr lang="es-ES" sz="2400" dirty="0" smtClean="0"/>
              <a:t>, "</a:t>
            </a:r>
            <a:r>
              <a:rPr lang="es-ES" sz="2400" dirty="0" err="1" smtClean="0"/>
              <a:t>Winnowing</a:t>
            </a:r>
            <a:r>
              <a:rPr lang="es-ES" sz="2400" dirty="0" smtClean="0"/>
              <a:t>: local </a:t>
            </a:r>
            <a:r>
              <a:rPr lang="es-ES" sz="2400" dirty="0" err="1" smtClean="0"/>
              <a:t>algorithms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document</a:t>
            </a:r>
            <a:r>
              <a:rPr lang="es-ES" sz="2400" dirty="0" smtClean="0"/>
              <a:t> </a:t>
            </a:r>
            <a:r>
              <a:rPr lang="es-ES" sz="2400" dirty="0" err="1" smtClean="0"/>
              <a:t>fingerprinting</a:t>
            </a:r>
            <a:r>
              <a:rPr lang="es-ES" sz="2400" dirty="0" smtClean="0"/>
              <a:t>," </a:t>
            </a:r>
            <a:r>
              <a:rPr lang="es-ES" sz="2400" i="1" dirty="0" err="1" smtClean="0"/>
              <a:t>Proceedings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2003 ACM SIGMOD </a:t>
            </a:r>
            <a:r>
              <a:rPr lang="es-ES" sz="2400" i="1" dirty="0" err="1" smtClean="0"/>
              <a:t>international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conference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Management of data, pp. 76-85, 2003. 	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Objetivo de la Experimentación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Objetivo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214554"/>
            <a:ext cx="8503920" cy="3884494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Encontrar el algoritmo más eficiente para la detección de plagio de documentos.</a:t>
            </a:r>
          </a:p>
          <a:p>
            <a:r>
              <a:rPr lang="es-PE" sz="2800" dirty="0" smtClean="0"/>
              <a:t>Comparar dos algoritmos según tiempo de ejecución y porcentaje de plagio.</a:t>
            </a:r>
            <a:endParaRPr lang="es-PE" sz="2800" dirty="0"/>
          </a:p>
        </p:txBody>
      </p:sp>
      <p:pic>
        <p:nvPicPr>
          <p:cNvPr id="20482" name="Picture 2" descr="http://2.bp.blogspot.com/_Et4mZiIsKYU/Ss32sz6b7RI/AAAAAAAACzE/Hz3_XED0Mow/s200/COMPAr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4214818"/>
            <a:ext cx="1905000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Algoritmos a Comparar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428868"/>
            <a:ext cx="8503920" cy="36701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Secuencia de </a:t>
            </a:r>
            <a:r>
              <a:rPr lang="es-PE" sz="3200" dirty="0" err="1" smtClean="0"/>
              <a:t>Maximales</a:t>
            </a:r>
            <a:endParaRPr lang="es-PE" sz="3200" dirty="0" smtClean="0"/>
          </a:p>
          <a:p>
            <a:endParaRPr lang="es-PE" sz="3200" dirty="0" smtClean="0"/>
          </a:p>
          <a:p>
            <a:r>
              <a:rPr lang="es-PE" sz="3200" dirty="0" smtClean="0"/>
              <a:t>Lenguaje Natural</a:t>
            </a:r>
          </a:p>
        </p:txBody>
      </p:sp>
      <p:pic>
        <p:nvPicPr>
          <p:cNvPr id="19458" name="Picture 2" descr="click to zoom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786058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Factores Experimentales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Variables de Respuesta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000240"/>
            <a:ext cx="8503920" cy="4098808"/>
          </a:xfrm>
        </p:spPr>
        <p:txBody>
          <a:bodyPr/>
          <a:lstStyle/>
          <a:p>
            <a:r>
              <a:rPr lang="es-ES" dirty="0" smtClean="0"/>
              <a:t>El porcentaje de plagio de un documento contra los documentos de la base de datos.</a:t>
            </a:r>
            <a:endParaRPr lang="es-PE" dirty="0" smtClean="0"/>
          </a:p>
          <a:p>
            <a:r>
              <a:rPr lang="es-ES" dirty="0" smtClean="0"/>
              <a:t>El tiempo de ejecución del algoritmo de detección de plagio. 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Selección del Método Experimental</a:t>
            </a:r>
            <a:endParaRPr lang="es-P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897</TotalTime>
  <Words>1132</Words>
  <Application>Microsoft Office PowerPoint</Application>
  <PresentationFormat>Presentación en pantalla (4:3)</PresentationFormat>
  <Paragraphs>526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Civil</vt:lpstr>
      <vt:lpstr>Experimentación Numérica</vt:lpstr>
      <vt:lpstr>Integrantes</vt:lpstr>
      <vt:lpstr>Agenda</vt:lpstr>
      <vt:lpstr>Objetivo de la Experimentación</vt:lpstr>
      <vt:lpstr>Objetivo</vt:lpstr>
      <vt:lpstr>Algoritmos a Comparar</vt:lpstr>
      <vt:lpstr>Factores Experimentales</vt:lpstr>
      <vt:lpstr>Variables de Respuesta</vt:lpstr>
      <vt:lpstr>Selección del Método Experimental</vt:lpstr>
      <vt:lpstr>Método Experimental</vt:lpstr>
      <vt:lpstr>Criterios de evaluación</vt:lpstr>
      <vt:lpstr>T-student</vt:lpstr>
      <vt:lpstr>T-student</vt:lpstr>
      <vt:lpstr>T-student</vt:lpstr>
      <vt:lpstr>Hipótesis</vt:lpstr>
      <vt:lpstr>Hipótesis para el tiempo de ejecución</vt:lpstr>
      <vt:lpstr>Hipótesis para el porcentaje de plagio</vt:lpstr>
      <vt:lpstr>Ejecución del Experimento</vt:lpstr>
      <vt:lpstr>Muestra de ejecución</vt:lpstr>
      <vt:lpstr>Datos utilizados</vt:lpstr>
      <vt:lpstr>Ejecución del Experimento</vt:lpstr>
      <vt:lpstr>Para los tiempo de ejecución</vt:lpstr>
      <vt:lpstr>Para los tiempo de ejecución</vt:lpstr>
      <vt:lpstr>Comparación de tiempo de ejecución</vt:lpstr>
      <vt:lpstr>Para el porcentaje de detección de plagio</vt:lpstr>
      <vt:lpstr>Para el porcentaje de detección de plagio</vt:lpstr>
      <vt:lpstr>Comparación de porcentaje de  detección de plagio</vt:lpstr>
      <vt:lpstr>Conclusiones</vt:lpstr>
      <vt:lpstr>Conclusiones</vt:lpstr>
      <vt:lpstr>   Bibliografía  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PATTY</cp:lastModifiedBy>
  <cp:revision>88</cp:revision>
  <dcterms:created xsi:type="dcterms:W3CDTF">2010-04-13T21:12:19Z</dcterms:created>
  <dcterms:modified xsi:type="dcterms:W3CDTF">2010-04-29T16:57:58Z</dcterms:modified>
</cp:coreProperties>
</file>