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ae65bc7a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ae65bc7a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ae65bc7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ae65bc7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ae65bc7a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ae65bc7a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ae65bc7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ae65bc7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adeb472a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adeb472a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adeb472a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adeb472a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adeb472a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adeb472a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adef3b8a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adef3b8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adef3b8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adef3b8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adef3b8a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adef3b8a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ata.buenosaires.gob.ar/dataset/bicicletas-publica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www.clarin.com/ciudades/transporte-porteno-mayoria-colectivo-bicicleta_0_B1ARaBS0.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400FF"/>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580625"/>
            <a:ext cx="6331500" cy="37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4000"/>
              <a:t>PRESENTACIÓN ACÁMICA: </a:t>
            </a:r>
            <a:endParaRPr sz="4000"/>
          </a:p>
          <a:p>
            <a:pPr indent="0" lvl="0" marL="0" rtl="0" algn="l">
              <a:spcBef>
                <a:spcPts val="0"/>
              </a:spcBef>
              <a:spcAft>
                <a:spcPts val="0"/>
              </a:spcAft>
              <a:buClr>
                <a:schemeClr val="dk2"/>
              </a:buClr>
              <a:buSzPts val="1100"/>
              <a:buFont typeface="Arial"/>
              <a:buNone/>
            </a:pPr>
            <a:r>
              <a:rPr lang="es-419" sz="4000"/>
              <a:t>Dataset EcoBici </a:t>
            </a:r>
            <a:endParaRPr sz="4000"/>
          </a:p>
          <a:p>
            <a:pPr indent="0" lvl="0" marL="0" rtl="0" algn="l">
              <a:spcBef>
                <a:spcPts val="0"/>
              </a:spcBef>
              <a:spcAft>
                <a:spcPts val="0"/>
              </a:spcAft>
              <a:buClr>
                <a:schemeClr val="dk2"/>
              </a:buClr>
              <a:buSzPts val="1100"/>
              <a:buFont typeface="Arial"/>
              <a:buNone/>
            </a:pPr>
            <a:r>
              <a:rPr lang="es-419" sz="4000"/>
              <a:t>“Recorridos Realizados 2018” </a:t>
            </a:r>
            <a:endParaRPr sz="4000"/>
          </a:p>
          <a:p>
            <a:pPr indent="0" lvl="0" marL="0" rtl="0" algn="l">
              <a:spcBef>
                <a:spcPts val="0"/>
              </a:spcBef>
              <a:spcAft>
                <a:spcPts val="0"/>
              </a:spcAft>
              <a:buClr>
                <a:schemeClr val="dk2"/>
              </a:buClr>
              <a:buSzPts val="1100"/>
              <a:buFont typeface="Arial"/>
              <a:buNone/>
            </a:pPr>
            <a:r>
              <a:t/>
            </a:r>
            <a:endParaRPr sz="4000"/>
          </a:p>
        </p:txBody>
      </p:sp>
      <p:sp>
        <p:nvSpPr>
          <p:cNvPr id="73" name="Google Shape;73;p13"/>
          <p:cNvSpPr txBox="1"/>
          <p:nvPr>
            <p:ph idx="1" type="subTitle"/>
          </p:nvPr>
        </p:nvSpPr>
        <p:spPr>
          <a:xfrm>
            <a:off x="5564925" y="4213950"/>
            <a:ext cx="3138300" cy="43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2300"/>
              <a:t>por Francisco Paterson</a:t>
            </a:r>
            <a:endParaRPr b="1" sz="2300"/>
          </a:p>
        </p:txBody>
      </p:sp>
      <p:pic>
        <p:nvPicPr>
          <p:cNvPr id="74" name="Google Shape;74;p13"/>
          <p:cNvPicPr preferRelativeResize="0"/>
          <p:nvPr/>
        </p:nvPicPr>
        <p:blipFill>
          <a:blip r:embed="rId3">
            <a:alphaModFix/>
          </a:blip>
          <a:stretch>
            <a:fillRect/>
          </a:stretch>
        </p:blipFill>
        <p:spPr>
          <a:xfrm>
            <a:off x="780925" y="1914925"/>
            <a:ext cx="1313650" cy="1313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idx="4294967295" type="title"/>
          </p:nvPr>
        </p:nvSpPr>
        <p:spPr>
          <a:xfrm>
            <a:off x="223100" y="104550"/>
            <a:ext cx="78444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d. El grupo etario - creado por mí- que más utilizó EcoBici fue “jóvenes” con 1.046.796 retiros.</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45" name="Google Shape;145;p22"/>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6" name="Google Shape;146;p22"/>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47" name="Google Shape;147;p22"/>
          <p:cNvPicPr preferRelativeResize="0"/>
          <p:nvPr/>
        </p:nvPicPr>
        <p:blipFill>
          <a:blip r:embed="rId4">
            <a:alphaModFix/>
          </a:blip>
          <a:stretch>
            <a:fillRect/>
          </a:stretch>
        </p:blipFill>
        <p:spPr>
          <a:xfrm>
            <a:off x="1545537" y="1093725"/>
            <a:ext cx="6052925" cy="3971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idx="4294967295" type="title"/>
          </p:nvPr>
        </p:nvSpPr>
        <p:spPr>
          <a:xfrm>
            <a:off x="223100" y="104550"/>
            <a:ext cx="86634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EST. DESCRIPTIVA EDAD: Moda:  28 años, mediana: 30, promedio 33.22 años.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53" name="Google Shape;153;p23"/>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54" name="Google Shape;154;p23"/>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55" name="Google Shape;155;p23"/>
          <p:cNvPicPr preferRelativeResize="0"/>
          <p:nvPr/>
        </p:nvPicPr>
        <p:blipFill>
          <a:blip r:embed="rId4">
            <a:alphaModFix/>
          </a:blip>
          <a:stretch>
            <a:fillRect/>
          </a:stretch>
        </p:blipFill>
        <p:spPr>
          <a:xfrm>
            <a:off x="1510875" y="987175"/>
            <a:ext cx="6247749" cy="4156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idx="4294967295" type="title"/>
          </p:nvPr>
        </p:nvSpPr>
        <p:spPr>
          <a:xfrm>
            <a:off x="223100" y="104550"/>
            <a:ext cx="70026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61" name="Google Shape;161;p24"/>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62" name="Google Shape;162;p24"/>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63" name="Google Shape;163;p24"/>
          <p:cNvPicPr preferRelativeResize="0"/>
          <p:nvPr/>
        </p:nvPicPr>
        <p:blipFill>
          <a:blip r:embed="rId4">
            <a:alphaModFix/>
          </a:blip>
          <a:stretch>
            <a:fillRect/>
          </a:stretch>
        </p:blipFill>
        <p:spPr>
          <a:xfrm>
            <a:off x="1172375" y="3433950"/>
            <a:ext cx="6477000" cy="1419225"/>
          </a:xfrm>
          <a:prstGeom prst="rect">
            <a:avLst/>
          </a:prstGeom>
          <a:noFill/>
          <a:ln>
            <a:noFill/>
          </a:ln>
        </p:spPr>
      </p:pic>
      <p:sp>
        <p:nvSpPr>
          <p:cNvPr id="164" name="Google Shape;164;p24"/>
          <p:cNvSpPr txBox="1"/>
          <p:nvPr/>
        </p:nvSpPr>
        <p:spPr>
          <a:xfrm>
            <a:off x="258900" y="663850"/>
            <a:ext cx="8626200" cy="115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a:solidFill>
                  <a:schemeClr val="dk2"/>
                </a:solidFill>
                <a:latin typeface="Lato"/>
                <a:ea typeface="Lato"/>
                <a:cs typeface="Lato"/>
                <a:sym typeface="Lato"/>
              </a:rPr>
              <a:t>e. NO HAY VIAJES SIN FINALIZAR EN EL DATASET,dado que coinciden el </a:t>
            </a:r>
            <a:r>
              <a:rPr b="1" lang="es-419">
                <a:solidFill>
                  <a:schemeClr val="dk2"/>
                </a:solidFill>
                <a:latin typeface="Lato"/>
                <a:ea typeface="Lato"/>
                <a:cs typeface="Lato"/>
                <a:sym typeface="Lato"/>
              </a:rPr>
              <a:t>número de viajes </a:t>
            </a:r>
            <a:endParaRPr b="1">
              <a:solidFill>
                <a:schemeClr val="dk2"/>
              </a:solidFill>
              <a:latin typeface="Lato"/>
              <a:ea typeface="Lato"/>
              <a:cs typeface="Lato"/>
              <a:sym typeface="Lato"/>
            </a:endParaRPr>
          </a:p>
          <a:p>
            <a:pPr indent="0" lvl="0" marL="0" rtl="0" algn="l">
              <a:lnSpc>
                <a:spcPct val="100000"/>
              </a:lnSpc>
              <a:spcBef>
                <a:spcPts val="0"/>
              </a:spcBef>
              <a:spcAft>
                <a:spcPts val="0"/>
              </a:spcAft>
              <a:buNone/>
            </a:pPr>
            <a:r>
              <a:rPr b="1" lang="es-419">
                <a:solidFill>
                  <a:schemeClr val="dk2"/>
                </a:solidFill>
                <a:latin typeface="Lato"/>
                <a:ea typeface="Lato"/>
                <a:cs typeface="Lato"/>
                <a:sym typeface="Lato"/>
              </a:rPr>
              <a:t>marcados por su origen</a:t>
            </a:r>
            <a:r>
              <a:rPr lang="es-419">
                <a:solidFill>
                  <a:schemeClr val="dk2"/>
                </a:solidFill>
                <a:latin typeface="Lato"/>
                <a:ea typeface="Lato"/>
                <a:cs typeface="Lato"/>
                <a:sym typeface="Lato"/>
              </a:rPr>
              <a:t> con el </a:t>
            </a:r>
            <a:r>
              <a:rPr b="1" lang="es-419">
                <a:solidFill>
                  <a:schemeClr val="dk2"/>
                </a:solidFill>
                <a:latin typeface="Lato"/>
                <a:ea typeface="Lato"/>
                <a:cs typeface="Lato"/>
                <a:sym typeface="Lato"/>
              </a:rPr>
              <a:t>número marcado mediante su destino </a:t>
            </a:r>
            <a:r>
              <a:rPr lang="es-419">
                <a:solidFill>
                  <a:schemeClr val="dk2"/>
                </a:solidFill>
                <a:latin typeface="Lato"/>
                <a:ea typeface="Lato"/>
                <a:cs typeface="Lato"/>
                <a:sym typeface="Lato"/>
              </a:rPr>
              <a:t>-2.619.968- y que el número de estaciones únicas coincide en ambas columnas -199- sin haber ninguna etiqueta para NaNs ni ninguna etiqueta "rara".</a:t>
            </a:r>
            <a:endParaRPr>
              <a:latin typeface="Lato"/>
              <a:ea typeface="Lato"/>
              <a:cs typeface="Lato"/>
              <a:sym typeface="Lato"/>
            </a:endParaRPr>
          </a:p>
        </p:txBody>
      </p:sp>
      <p:pic>
        <p:nvPicPr>
          <p:cNvPr id="165" name="Google Shape;165;p24"/>
          <p:cNvPicPr preferRelativeResize="0"/>
          <p:nvPr/>
        </p:nvPicPr>
        <p:blipFill>
          <a:blip r:embed="rId5">
            <a:alphaModFix/>
          </a:blip>
          <a:stretch>
            <a:fillRect/>
          </a:stretch>
        </p:blipFill>
        <p:spPr>
          <a:xfrm>
            <a:off x="129450" y="2273456"/>
            <a:ext cx="8885101" cy="7972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400FF"/>
        </a:solidFill>
      </p:bgPr>
    </p:bg>
    <p:spTree>
      <p:nvGrpSpPr>
        <p:cNvPr id="169" name="Shape 169"/>
        <p:cNvGrpSpPr/>
        <p:nvPr/>
      </p:nvGrpSpPr>
      <p:grpSpPr>
        <a:xfrm>
          <a:off x="0" y="0"/>
          <a:ext cx="0" cy="0"/>
          <a:chOff x="0" y="0"/>
          <a:chExt cx="0" cy="0"/>
        </a:xfrm>
      </p:grpSpPr>
      <p:sp>
        <p:nvSpPr>
          <p:cNvPr id="170" name="Google Shape;170;p25"/>
          <p:cNvSpPr txBox="1"/>
          <p:nvPr>
            <p:ph type="title"/>
          </p:nvPr>
        </p:nvSpPr>
        <p:spPr>
          <a:xfrm>
            <a:off x="109200" y="378900"/>
            <a:ext cx="8925600" cy="47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000">
                <a:solidFill>
                  <a:srgbClr val="E69138"/>
                </a:solidFill>
              </a:rPr>
              <a:t>DESAFÍO: </a:t>
            </a:r>
            <a:endParaRPr sz="3000">
              <a:solidFill>
                <a:srgbClr val="E69138"/>
              </a:solidFill>
            </a:endParaRPr>
          </a:p>
          <a:p>
            <a:pPr indent="0" lvl="0" marL="0" rtl="0" algn="l">
              <a:spcBef>
                <a:spcPts val="0"/>
              </a:spcBef>
              <a:spcAft>
                <a:spcPts val="0"/>
              </a:spcAft>
              <a:buNone/>
            </a:pPr>
            <a:r>
              <a:rPr lang="es-419" sz="1800">
                <a:solidFill>
                  <a:schemeClr val="accent5"/>
                </a:solidFill>
              </a:rPr>
              <a:t>¿Qué otras preguntas se les ocurren para hacerse con este Dataset?</a:t>
            </a:r>
            <a:endParaRPr sz="1800">
              <a:solidFill>
                <a:schemeClr val="accent5"/>
              </a:solidFill>
            </a:endParaRPr>
          </a:p>
          <a:p>
            <a:pPr indent="0" lvl="0" marL="0" rtl="0" algn="l">
              <a:spcBef>
                <a:spcPts val="0"/>
              </a:spcBef>
              <a:spcAft>
                <a:spcPts val="0"/>
              </a:spcAft>
              <a:buNone/>
            </a:pPr>
            <a:r>
              <a:t/>
            </a:r>
            <a:endParaRPr sz="1800">
              <a:solidFill>
                <a:srgbClr val="F3F3F3"/>
              </a:solidFill>
            </a:endParaRPr>
          </a:p>
          <a:p>
            <a:pPr indent="0" lvl="0" marL="0" rtl="0" algn="l">
              <a:spcBef>
                <a:spcPts val="0"/>
              </a:spcBef>
              <a:spcAft>
                <a:spcPts val="0"/>
              </a:spcAft>
              <a:buNone/>
            </a:pPr>
            <a:r>
              <a:rPr lang="es-419" sz="1800">
                <a:solidFill>
                  <a:srgbClr val="F3F3F3"/>
                </a:solidFill>
              </a:rPr>
              <a:t>Podríamos... bajar más datasets y hacer comparaciones interanuales de las variables que estudiamos y/o otras. Hay que tener en cuenta que la red  de estaciones de bici era más pequeña en años anteriores.</a:t>
            </a:r>
            <a:endParaRPr sz="1800">
              <a:solidFill>
                <a:srgbClr val="F3F3F3"/>
              </a:solidFill>
            </a:endParaRPr>
          </a:p>
          <a:p>
            <a:pPr indent="0" lvl="0" marL="0" rtl="0" algn="l">
              <a:spcBef>
                <a:spcPts val="0"/>
              </a:spcBef>
              <a:spcAft>
                <a:spcPts val="0"/>
              </a:spcAft>
              <a:buNone/>
            </a:pPr>
            <a:r>
              <a:t/>
            </a:r>
            <a:endParaRPr sz="1800">
              <a:solidFill>
                <a:srgbClr val="F3F3F3"/>
              </a:solidFill>
            </a:endParaRPr>
          </a:p>
          <a:p>
            <a:pPr indent="0" lvl="0" marL="0" rtl="0" algn="l">
              <a:spcBef>
                <a:spcPts val="0"/>
              </a:spcBef>
              <a:spcAft>
                <a:spcPts val="0"/>
              </a:spcAft>
              <a:buNone/>
            </a:pPr>
            <a:r>
              <a:rPr lang="es-419" sz="1800">
                <a:solidFill>
                  <a:srgbClr val="F3F3F3"/>
                </a:solidFill>
              </a:rPr>
              <a:t>... comparar los porcentajes de uso por parte de M o F entre BA y otras ciudades, como por ejemplo Amsterdam, ciudad paradigma del uso de la bicicleta y de la igualdad.</a:t>
            </a:r>
            <a:endParaRPr sz="1800">
              <a:solidFill>
                <a:srgbClr val="F3F3F3"/>
              </a:solidFill>
            </a:endParaRPr>
          </a:p>
          <a:p>
            <a:pPr indent="0" lvl="0" marL="0" rtl="0" algn="l">
              <a:spcBef>
                <a:spcPts val="0"/>
              </a:spcBef>
              <a:spcAft>
                <a:spcPts val="0"/>
              </a:spcAft>
              <a:buNone/>
            </a:pPr>
            <a:r>
              <a:t/>
            </a:r>
            <a:endParaRPr sz="1800">
              <a:solidFill>
                <a:srgbClr val="F3F3F3"/>
              </a:solidFill>
            </a:endParaRPr>
          </a:p>
          <a:p>
            <a:pPr indent="0" lvl="0" marL="0" rtl="0" algn="l">
              <a:spcBef>
                <a:spcPts val="0"/>
              </a:spcBef>
              <a:spcAft>
                <a:spcPts val="0"/>
              </a:spcAft>
              <a:buNone/>
            </a:pPr>
            <a:r>
              <a:t/>
            </a:r>
            <a:endParaRPr sz="1800">
              <a:solidFill>
                <a:srgbClr val="F3F3F3"/>
              </a:solidFill>
            </a:endParaRPr>
          </a:p>
          <a:p>
            <a:pPr indent="0" lvl="0" marL="0" rtl="0" algn="l">
              <a:spcBef>
                <a:spcPts val="0"/>
              </a:spcBef>
              <a:spcAft>
                <a:spcPts val="0"/>
              </a:spcAft>
              <a:buNone/>
            </a:pPr>
            <a:r>
              <a:rPr lang="es-419" sz="1800">
                <a:solidFill>
                  <a:srgbClr val="F3F3F3"/>
                </a:solidFill>
              </a:rPr>
              <a:t>¡Gracias!</a:t>
            </a:r>
            <a:endParaRPr sz="180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223100" y="104550"/>
            <a:ext cx="70026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200">
                <a:latin typeface="Lato"/>
                <a:ea typeface="Lato"/>
                <a:cs typeface="Lato"/>
                <a:sym typeface="Lato"/>
              </a:rPr>
              <a:t>Según Wikipedia:</a:t>
            </a:r>
            <a:endParaRPr b="0" sz="1200">
              <a:latin typeface="Lato"/>
              <a:ea typeface="Lato"/>
              <a:cs typeface="Lato"/>
              <a:sym typeface="Lato"/>
            </a:endParaRPr>
          </a:p>
          <a:p>
            <a:pPr indent="0" lvl="0" marL="457200" rtl="0" algn="l">
              <a:lnSpc>
                <a:spcPct val="115000"/>
              </a:lnSpc>
              <a:spcBef>
                <a:spcPts val="1600"/>
              </a:spcBef>
              <a:spcAft>
                <a:spcPts val="0"/>
              </a:spcAft>
              <a:buClr>
                <a:schemeClr val="dk2"/>
              </a:buClr>
              <a:buSzPts val="1100"/>
              <a:buFont typeface="Arial"/>
              <a:buNone/>
            </a:pPr>
            <a:r>
              <a:rPr b="0" i="1" lang="es-419" sz="1200">
                <a:latin typeface="Lato"/>
                <a:ea typeface="Lato"/>
                <a:cs typeface="Lato"/>
                <a:sym typeface="Lato"/>
              </a:rPr>
              <a:t>EcoBici (...) cuenta con 400 estaciones y 4000 rodados y en 2018 más de 200.000 usuarios realizaron más de 8 millones de viajes durante el año</a:t>
            </a:r>
            <a:r>
              <a:rPr b="0" i="1" lang="es-419" sz="1200">
                <a:solidFill>
                  <a:srgbClr val="E69138"/>
                </a:solidFill>
                <a:latin typeface="Lato"/>
                <a:ea typeface="Lato"/>
                <a:cs typeface="Lato"/>
                <a:sym typeface="Lato"/>
              </a:rPr>
              <a:t>*</a:t>
            </a:r>
            <a:r>
              <a:rPr b="0" i="1" lang="es-419" sz="1200">
                <a:latin typeface="Lato"/>
                <a:ea typeface="Lato"/>
                <a:cs typeface="Lato"/>
                <a:sym typeface="Lato"/>
              </a:rPr>
              <a:t>. Una característica no usual en este tipo de sistema es que su uso, que requiere un registro previo, es totalmente gratuito tanto para residentes locales como para turistas.</a:t>
            </a:r>
            <a:endParaRPr b="0" i="1" sz="1200">
              <a:latin typeface="Lato"/>
              <a:ea typeface="Lato"/>
              <a:cs typeface="Lato"/>
              <a:sym typeface="Lato"/>
            </a:endParaRPr>
          </a:p>
          <a:p>
            <a:pPr indent="0" lvl="0" marL="457200" rtl="0" algn="l">
              <a:lnSpc>
                <a:spcPct val="115000"/>
              </a:lnSpc>
              <a:spcBef>
                <a:spcPts val="1600"/>
              </a:spcBef>
              <a:spcAft>
                <a:spcPts val="0"/>
              </a:spcAft>
              <a:buClr>
                <a:schemeClr val="dk2"/>
              </a:buClr>
              <a:buSzPts val="1100"/>
              <a:buFont typeface="Arial"/>
              <a:buNone/>
            </a:pPr>
            <a:r>
              <a:rPr b="0" i="1" lang="es-419" sz="1200">
                <a:latin typeface="Lato"/>
                <a:ea typeface="Lato"/>
                <a:cs typeface="Lato"/>
                <a:sym typeface="Lato"/>
              </a:rPr>
              <a:t>A partir de 2019, el sistema es operado por la empresa brasileña Tembici (...) Actualmente el sistema está presente en 38 de los 48 barrios de la Ciudad Autónoma de Buenos Aires, funcionando los 365 días del año 24 horas.</a:t>
            </a:r>
            <a:r>
              <a:rPr b="0" lang="es-419" sz="1200">
                <a:latin typeface="Lato"/>
                <a:ea typeface="Lato"/>
                <a:cs typeface="Lato"/>
                <a:sym typeface="Lato"/>
              </a:rPr>
              <a:t> (Wikipedia, consultado el 24/10/2019)</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200">
                <a:latin typeface="Lato"/>
                <a:ea typeface="Lato"/>
                <a:cs typeface="Lato"/>
                <a:sym typeface="Lato"/>
              </a:rPr>
              <a:t>Funcionamiento horario durante las 24 horas.  Edad mínima para inscripción: 16 años.</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lang="es-419" sz="1800">
                <a:solidFill>
                  <a:schemeClr val="dk1"/>
                </a:solidFill>
                <a:latin typeface="Lato"/>
                <a:ea typeface="Lato"/>
                <a:cs typeface="Lato"/>
                <a:sym typeface="Lato"/>
              </a:rPr>
              <a:t>DATASET</a:t>
            </a:r>
            <a:endParaRPr sz="1800">
              <a:solidFill>
                <a:schemeClr val="dk1"/>
              </a:solidFill>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200">
                <a:latin typeface="Lato"/>
                <a:ea typeface="Lato"/>
                <a:cs typeface="Lato"/>
                <a:sym typeface="Lato"/>
              </a:rPr>
              <a:t>Página de referencia: </a:t>
            </a:r>
            <a:r>
              <a:rPr b="0" lang="es-419" sz="1200" u="sng">
                <a:solidFill>
                  <a:schemeClr val="hlink"/>
                </a:solidFill>
                <a:latin typeface="Lato"/>
                <a:ea typeface="Lato"/>
                <a:cs typeface="Lato"/>
                <a:sym typeface="Lato"/>
                <a:hlinkClick r:id="rId3"/>
              </a:rPr>
              <a:t>https://data.buenosaires.gob.ar/dataset/bicicletas-publicas</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200">
                <a:latin typeface="Lato"/>
                <a:ea typeface="Lato"/>
                <a:cs typeface="Lato"/>
                <a:sym typeface="Lato"/>
              </a:rPr>
              <a:t>Fuente primaria: Ministerio de Desarrollo Urbano y Transporte. SS de Movilidad Sustentable y Segura. Mantenedor: Secretaría General y Relaciones Internacionales. Jefatura de Gobierno GCBA.</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200">
                <a:latin typeface="Lato"/>
                <a:ea typeface="Lato"/>
                <a:cs typeface="Lato"/>
                <a:sym typeface="Lato"/>
              </a:rPr>
              <a:t>Licencia Atribución 2.5 Argentina (CC BY 2.5 AR)</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80" name="Google Shape;80;p14"/>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81" name="Google Shape;81;p14"/>
          <p:cNvPicPr preferRelativeResize="0"/>
          <p:nvPr/>
        </p:nvPicPr>
        <p:blipFill>
          <a:blip r:embed="rId4">
            <a:alphaModFix/>
          </a:blip>
          <a:stretch>
            <a:fillRect/>
          </a:stretch>
        </p:blipFill>
        <p:spPr>
          <a:xfrm>
            <a:off x="7212250" y="1459100"/>
            <a:ext cx="1921200" cy="18323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223100" y="104550"/>
            <a:ext cx="70026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lang="es-419" sz="1800">
                <a:solidFill>
                  <a:schemeClr val="dk1"/>
                </a:solidFill>
                <a:latin typeface="Lato"/>
                <a:ea typeface="Lato"/>
                <a:cs typeface="Lato"/>
                <a:sym typeface="Lato"/>
              </a:rPr>
              <a:t>1) ¿Cómo empezar? Primera aproximación al dataset</a:t>
            </a:r>
            <a:endParaRPr sz="1800">
              <a:solidFill>
                <a:schemeClr val="dk1"/>
              </a:solidFill>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Primero me propuse ver información general sobre el dataset, de manera de tener una idea general sobre el mismo (cómo se ve, cantidad de columnas y sus valores, cantidad de filas, tipos de valores, número de NaNs y alguna información sobre su contenido específico).</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87" name="Google Shape;87;p15"/>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88" name="Google Shape;88;p15"/>
          <p:cNvPicPr preferRelativeResize="0"/>
          <p:nvPr/>
        </p:nvPicPr>
        <p:blipFill>
          <a:blip r:embed="rId3">
            <a:alphaModFix/>
          </a:blip>
          <a:stretch>
            <a:fillRect/>
          </a:stretch>
        </p:blipFill>
        <p:spPr>
          <a:xfrm>
            <a:off x="7212250" y="1459100"/>
            <a:ext cx="1921200" cy="1832346"/>
          </a:xfrm>
          <a:prstGeom prst="rect">
            <a:avLst/>
          </a:prstGeom>
          <a:noFill/>
          <a:ln>
            <a:noFill/>
          </a:ln>
        </p:spPr>
      </p:pic>
      <p:pic>
        <p:nvPicPr>
          <p:cNvPr id="89" name="Google Shape;89;p15"/>
          <p:cNvPicPr preferRelativeResize="0"/>
          <p:nvPr/>
        </p:nvPicPr>
        <p:blipFill>
          <a:blip r:embed="rId4">
            <a:alphaModFix/>
          </a:blip>
          <a:stretch>
            <a:fillRect/>
          </a:stretch>
        </p:blipFill>
        <p:spPr>
          <a:xfrm>
            <a:off x="356025" y="2435975"/>
            <a:ext cx="3252275" cy="1885475"/>
          </a:xfrm>
          <a:prstGeom prst="rect">
            <a:avLst/>
          </a:prstGeom>
          <a:noFill/>
          <a:ln>
            <a:noFill/>
          </a:ln>
        </p:spPr>
      </p:pic>
      <p:pic>
        <p:nvPicPr>
          <p:cNvPr id="90" name="Google Shape;90;p15"/>
          <p:cNvPicPr preferRelativeResize="0"/>
          <p:nvPr/>
        </p:nvPicPr>
        <p:blipFill>
          <a:blip r:embed="rId5">
            <a:alphaModFix/>
          </a:blip>
          <a:stretch>
            <a:fillRect/>
          </a:stretch>
        </p:blipFill>
        <p:spPr>
          <a:xfrm>
            <a:off x="4085442" y="2462537"/>
            <a:ext cx="3126809" cy="1832350"/>
          </a:xfrm>
          <a:prstGeom prst="rect">
            <a:avLst/>
          </a:prstGeom>
          <a:noFill/>
          <a:ln>
            <a:noFill/>
          </a:ln>
        </p:spPr>
      </p:pic>
      <p:sp>
        <p:nvSpPr>
          <p:cNvPr id="91" name="Google Shape;91;p15"/>
          <p:cNvSpPr txBox="1"/>
          <p:nvPr/>
        </p:nvSpPr>
        <p:spPr>
          <a:xfrm>
            <a:off x="765663" y="4434675"/>
            <a:ext cx="2433000" cy="4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a:latin typeface="Lato"/>
                <a:ea typeface="Lato"/>
                <a:cs typeface="Lato"/>
                <a:sym typeface="Lato"/>
              </a:rPr>
              <a:t>9 columnas, 3 tipos de datos </a:t>
            </a:r>
            <a:endParaRPr b="1">
              <a:latin typeface="Lato"/>
              <a:ea typeface="Lato"/>
              <a:cs typeface="Lato"/>
              <a:sym typeface="Lato"/>
            </a:endParaRPr>
          </a:p>
          <a:p>
            <a:pPr indent="0" lvl="0" marL="0" rtl="0" algn="ctr">
              <a:spcBef>
                <a:spcPts val="0"/>
              </a:spcBef>
              <a:spcAft>
                <a:spcPts val="0"/>
              </a:spcAft>
              <a:buNone/>
            </a:pPr>
            <a:r>
              <a:rPr b="1" lang="es-419">
                <a:latin typeface="Lato"/>
                <a:ea typeface="Lato"/>
                <a:cs typeface="Lato"/>
                <a:sym typeface="Lato"/>
              </a:rPr>
              <a:t>y 2.619.968 filas</a:t>
            </a:r>
            <a:endParaRPr b="1">
              <a:latin typeface="Lato"/>
              <a:ea typeface="Lato"/>
              <a:cs typeface="Lato"/>
              <a:sym typeface="Lato"/>
            </a:endParaRPr>
          </a:p>
        </p:txBody>
      </p:sp>
      <p:sp>
        <p:nvSpPr>
          <p:cNvPr id="92" name="Google Shape;92;p15"/>
          <p:cNvSpPr txBox="1"/>
          <p:nvPr/>
        </p:nvSpPr>
        <p:spPr>
          <a:xfrm>
            <a:off x="4437025" y="4555575"/>
            <a:ext cx="29001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Lato"/>
                <a:ea typeface="Lato"/>
                <a:cs typeface="Lato"/>
                <a:sym typeface="Lato"/>
              </a:rPr>
              <a:t>43.723 NaNs en una sola columna </a:t>
            </a:r>
            <a:endParaRPr b="1">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idx="4294967295" type="title"/>
          </p:nvPr>
        </p:nvSpPr>
        <p:spPr>
          <a:xfrm>
            <a:off x="223100" y="104550"/>
            <a:ext cx="70026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Así se ven las diez primeras instancias:</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98" name="Google Shape;98;p16"/>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99" name="Google Shape;99;p16"/>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00" name="Google Shape;100;p16"/>
          <p:cNvPicPr preferRelativeResize="0"/>
          <p:nvPr/>
        </p:nvPicPr>
        <p:blipFill>
          <a:blip r:embed="rId4">
            <a:alphaModFix/>
          </a:blip>
          <a:stretch>
            <a:fillRect/>
          </a:stretch>
        </p:blipFill>
        <p:spPr>
          <a:xfrm>
            <a:off x="91513" y="1093725"/>
            <a:ext cx="8960974" cy="357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400FF"/>
        </a:solidFill>
      </p:bgPr>
    </p:bg>
    <p:spTree>
      <p:nvGrpSpPr>
        <p:cNvPr id="104" name="Shape 104"/>
        <p:cNvGrpSpPr/>
        <p:nvPr/>
      </p:nvGrpSpPr>
      <p:grpSpPr>
        <a:xfrm>
          <a:off x="0" y="0"/>
          <a:ext cx="0" cy="0"/>
          <a:chOff x="0" y="0"/>
          <a:chExt cx="0" cy="0"/>
        </a:xfrm>
      </p:grpSpPr>
      <p:sp>
        <p:nvSpPr>
          <p:cNvPr id="105" name="Google Shape;105;p17"/>
          <p:cNvSpPr txBox="1"/>
          <p:nvPr>
            <p:ph type="title"/>
          </p:nvPr>
        </p:nvSpPr>
        <p:spPr>
          <a:xfrm>
            <a:off x="109200" y="242450"/>
            <a:ext cx="8925600" cy="43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000">
                <a:solidFill>
                  <a:srgbClr val="E69138"/>
                </a:solidFill>
              </a:rPr>
              <a:t>*</a:t>
            </a:r>
            <a:r>
              <a:rPr lang="es-419" sz="2400">
                <a:solidFill>
                  <a:srgbClr val="E69138"/>
                </a:solidFill>
              </a:rPr>
              <a:t>¿</a:t>
            </a:r>
            <a:r>
              <a:rPr lang="es-419" sz="1800">
                <a:solidFill>
                  <a:srgbClr val="E69138"/>
                </a:solidFill>
              </a:rPr>
              <a:t>Por qué dice 2 .619.968 viajes y 121.015 usuarios </a:t>
            </a:r>
            <a:r>
              <a:rPr lang="es-419" sz="1800">
                <a:solidFill>
                  <a:srgbClr val="E69138"/>
                </a:solidFill>
              </a:rPr>
              <a:t>en el dataset</a:t>
            </a:r>
            <a:r>
              <a:rPr lang="es-419" sz="1800">
                <a:solidFill>
                  <a:srgbClr val="E69138"/>
                </a:solidFill>
              </a:rPr>
              <a:t>, y Wikipedia dice que Paula Bisiau -Subsecretaria de Movilidad Sustentable- declara que fueron más de ocho millones de viajes para 200.000 usuarios en la afirmación de más arriba?</a:t>
            </a:r>
            <a:r>
              <a:rPr lang="es-419" sz="1800"/>
              <a:t> Es importante verificar el discurso público cuando sea posible, y para eso ayuda la ciencia de datos. </a:t>
            </a:r>
            <a:endParaRPr sz="1800"/>
          </a:p>
          <a:p>
            <a:pPr indent="0" lvl="0" marL="0" rtl="0" algn="l">
              <a:spcBef>
                <a:spcPts val="0"/>
              </a:spcBef>
              <a:spcAft>
                <a:spcPts val="0"/>
              </a:spcAft>
              <a:buClr>
                <a:schemeClr val="dk2"/>
              </a:buClr>
              <a:buSzPts val="1100"/>
              <a:buFont typeface="Arial"/>
              <a:buNone/>
            </a:pPr>
            <a:r>
              <a:t/>
            </a:r>
            <a:endParaRPr sz="1800"/>
          </a:p>
          <a:p>
            <a:pPr indent="0" lvl="0" marL="0" rtl="0" algn="l">
              <a:spcBef>
                <a:spcPts val="0"/>
              </a:spcBef>
              <a:spcAft>
                <a:spcPts val="0"/>
              </a:spcAft>
              <a:buClr>
                <a:schemeClr val="dk2"/>
              </a:buClr>
              <a:buSzPts val="1100"/>
              <a:buFont typeface="Arial"/>
              <a:buNone/>
            </a:pPr>
            <a:r>
              <a:rPr lang="es-419" sz="1800"/>
              <a:t>Ambos vínculos a la supuesta afirmación de Bisiau en Wikipedia no existen más, uno está roto y el otro cambió de contenido. La explicación parece radicar en que eran proyecciones y en una mala interpretación de texto, como se ve en otro artículo que habla sobre un informe de la Secretaría de Transporte porteña, en donde dice: </a:t>
            </a:r>
            <a:endParaRPr sz="1800"/>
          </a:p>
          <a:p>
            <a:pPr indent="0" lvl="0" marL="0" rtl="0" algn="l">
              <a:spcBef>
                <a:spcPts val="0"/>
              </a:spcBef>
              <a:spcAft>
                <a:spcPts val="0"/>
              </a:spcAft>
              <a:buClr>
                <a:schemeClr val="dk2"/>
              </a:buClr>
              <a:buSzPts val="1100"/>
              <a:buFont typeface="Arial"/>
              <a:buNone/>
            </a:pPr>
            <a:r>
              <a:t/>
            </a:r>
            <a:endParaRPr sz="1800"/>
          </a:p>
          <a:p>
            <a:pPr indent="0" lvl="0" marL="457200" rtl="0" algn="l">
              <a:spcBef>
                <a:spcPts val="0"/>
              </a:spcBef>
              <a:spcAft>
                <a:spcPts val="0"/>
              </a:spcAft>
              <a:buClr>
                <a:schemeClr val="dk2"/>
              </a:buClr>
              <a:buSzPts val="1100"/>
              <a:buFont typeface="Arial"/>
              <a:buNone/>
            </a:pPr>
            <a:r>
              <a:rPr lang="es-419" sz="1800"/>
              <a:t>"</a:t>
            </a:r>
            <a:r>
              <a:rPr i="1" lang="es-419" sz="1800"/>
              <a:t>Cada día, en la ciudad de Buenos Aires se realizan 8 millones de viajes, el 84% de los cuales se hacen en transporte público. El medio preferido es el colectivo, que acapara al 57,5% de los traslados.</a:t>
            </a:r>
            <a:r>
              <a:rPr lang="es-419" sz="1800"/>
              <a:t>" (</a:t>
            </a:r>
            <a:r>
              <a:rPr lang="es-419" sz="1800" u="sng">
                <a:solidFill>
                  <a:schemeClr val="hlink"/>
                </a:solidFill>
                <a:hlinkClick r:id="rId3"/>
              </a:rPr>
              <a:t>Clarín 08/10/2016</a:t>
            </a:r>
            <a:r>
              <a:rPr lang="es-419" sz="1800"/>
              <a:t>, consultado el 03/11/2019)</a:t>
            </a:r>
            <a:endParaRPr sz="1800"/>
          </a:p>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idx="4294967295" type="title"/>
          </p:nvPr>
        </p:nvSpPr>
        <p:spPr>
          <a:xfrm>
            <a:off x="223100" y="104550"/>
            <a:ext cx="7002600" cy="55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11" name="Google Shape;111;p18"/>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12" name="Google Shape;112;p18"/>
          <p:cNvPicPr preferRelativeResize="0"/>
          <p:nvPr/>
        </p:nvPicPr>
        <p:blipFill>
          <a:blip r:embed="rId3">
            <a:alphaModFix/>
          </a:blip>
          <a:stretch>
            <a:fillRect/>
          </a:stretch>
        </p:blipFill>
        <p:spPr>
          <a:xfrm>
            <a:off x="7212250" y="1459100"/>
            <a:ext cx="1921200" cy="1832346"/>
          </a:xfrm>
          <a:prstGeom prst="rect">
            <a:avLst/>
          </a:prstGeom>
          <a:noFill/>
          <a:ln>
            <a:noFill/>
          </a:ln>
        </p:spPr>
      </p:pic>
      <p:sp>
        <p:nvSpPr>
          <p:cNvPr id="113" name="Google Shape;113;p18"/>
          <p:cNvSpPr txBox="1"/>
          <p:nvPr/>
        </p:nvSpPr>
        <p:spPr>
          <a:xfrm>
            <a:off x="227850" y="601900"/>
            <a:ext cx="8905500" cy="8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b="1" lang="es-419" sz="1800">
                <a:solidFill>
                  <a:schemeClr val="dk1"/>
                </a:solidFill>
                <a:latin typeface="Lato"/>
                <a:ea typeface="Lato"/>
                <a:cs typeface="Lato"/>
                <a:sym typeface="Lato"/>
              </a:rPr>
              <a:t> 2) Ya con algunas características del DS en la cabeza, comenzaron a surgir </a:t>
            </a:r>
            <a:r>
              <a:rPr b="1" lang="es-419" sz="1800" u="sng">
                <a:solidFill>
                  <a:schemeClr val="dk1"/>
                </a:solidFill>
                <a:latin typeface="Lato"/>
                <a:ea typeface="Lato"/>
                <a:cs typeface="Lato"/>
                <a:sym typeface="Lato"/>
              </a:rPr>
              <a:t>preguntas e hipótesis:</a:t>
            </a:r>
            <a:endParaRPr b="1" u="sng">
              <a:solidFill>
                <a:schemeClr val="dk1"/>
              </a:solidFill>
              <a:latin typeface="Lato"/>
              <a:ea typeface="Lato"/>
              <a:cs typeface="Lato"/>
              <a:sym typeface="Lato"/>
            </a:endParaRPr>
          </a:p>
        </p:txBody>
      </p:sp>
      <p:sp>
        <p:nvSpPr>
          <p:cNvPr id="114" name="Google Shape;114;p18"/>
          <p:cNvSpPr txBox="1"/>
          <p:nvPr/>
        </p:nvSpPr>
        <p:spPr>
          <a:xfrm>
            <a:off x="285050" y="1407500"/>
            <a:ext cx="6927300" cy="34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s-419" sz="1800">
                <a:solidFill>
                  <a:schemeClr val="dk2"/>
                </a:solidFill>
                <a:latin typeface="Lato"/>
                <a:ea typeface="Lato"/>
                <a:cs typeface="Lato"/>
                <a:sym typeface="Lato"/>
              </a:rPr>
              <a:t>a. ¿Usaron más el sistema los hombres o las mujeres?</a:t>
            </a:r>
            <a:endParaRPr b="1" sz="1800">
              <a:solidFill>
                <a:schemeClr val="dk2"/>
              </a:solidFill>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1" lang="es-419" sz="1800">
                <a:solidFill>
                  <a:schemeClr val="dk2"/>
                </a:solidFill>
                <a:latin typeface="Lato"/>
                <a:ea typeface="Lato"/>
                <a:cs typeface="Lato"/>
                <a:sym typeface="Lato"/>
              </a:rPr>
              <a:t>b. ¿Cómo varía la demanda total durante el año? (estacionalidad) Hipótesis: en épocas de calor se usan menos.</a:t>
            </a:r>
            <a:endParaRPr b="1" sz="1800">
              <a:solidFill>
                <a:schemeClr val="dk2"/>
              </a:solidFill>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1" lang="es-419" sz="1800">
                <a:solidFill>
                  <a:schemeClr val="dk2"/>
                </a:solidFill>
                <a:latin typeface="Lato"/>
                <a:ea typeface="Lato"/>
                <a:cs typeface="Lato"/>
                <a:sym typeface="Lato"/>
              </a:rPr>
              <a:t>c.1. ¿Cuál estación se usó más, y cuál menos? c.2. ¿Qué porcentaje de M o F iniciaron los viajes en esas estaciones?</a:t>
            </a:r>
            <a:endParaRPr b="1" sz="1800">
              <a:solidFill>
                <a:schemeClr val="dk2"/>
              </a:solidFill>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1" lang="es-419" sz="1800">
                <a:solidFill>
                  <a:schemeClr val="dk2"/>
                </a:solidFill>
                <a:latin typeface="Lato"/>
                <a:ea typeface="Lato"/>
                <a:cs typeface="Lato"/>
                <a:sym typeface="Lato"/>
              </a:rPr>
              <a:t>d. ¿Qué segmento etario utilizó más el sistema? </a:t>
            </a:r>
            <a:endParaRPr b="1" sz="1800">
              <a:solidFill>
                <a:schemeClr val="dk2"/>
              </a:solidFill>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rPr b="1" lang="es-419" sz="1800">
                <a:solidFill>
                  <a:schemeClr val="dk2"/>
                </a:solidFill>
                <a:latin typeface="Lato"/>
                <a:ea typeface="Lato"/>
                <a:cs typeface="Lato"/>
                <a:sym typeface="Lato"/>
              </a:rPr>
              <a:t>e. ¿Hay registrados viajes iniciados y no finalizados?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idx="4294967295" type="title"/>
          </p:nvPr>
        </p:nvSpPr>
        <p:spPr>
          <a:xfrm>
            <a:off x="223100" y="104550"/>
            <a:ext cx="70026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317500" lvl="0" marL="457200" rtl="0" algn="l">
              <a:lnSpc>
                <a:spcPct val="115000"/>
              </a:lnSpc>
              <a:spcBef>
                <a:spcPts val="1600"/>
              </a:spcBef>
              <a:spcAft>
                <a:spcPts val="0"/>
              </a:spcAft>
              <a:buSzPts val="1400"/>
              <a:buFont typeface="Lato"/>
              <a:buAutoNum type="alphaLcPeriod"/>
            </a:pPr>
            <a:r>
              <a:rPr b="0" lang="es-419" sz="1400">
                <a:latin typeface="Lato"/>
                <a:ea typeface="Lato"/>
                <a:cs typeface="Lato"/>
                <a:sym typeface="Lato"/>
              </a:rPr>
              <a:t>Usaron más el sistema los hombres: 71,8% contra 28,2% de mujeres.</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20" name="Google Shape;120;p19"/>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21" name="Google Shape;121;p19"/>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22" name="Google Shape;122;p19"/>
          <p:cNvPicPr preferRelativeResize="0"/>
          <p:nvPr/>
        </p:nvPicPr>
        <p:blipFill>
          <a:blip r:embed="rId4">
            <a:alphaModFix/>
          </a:blip>
          <a:stretch>
            <a:fillRect/>
          </a:stretch>
        </p:blipFill>
        <p:spPr>
          <a:xfrm>
            <a:off x="1676323" y="1035875"/>
            <a:ext cx="5908801" cy="392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idx="4294967295" type="title"/>
          </p:nvPr>
        </p:nvSpPr>
        <p:spPr>
          <a:xfrm>
            <a:off x="223100" y="104550"/>
            <a:ext cx="70026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b. En “épocas de calor” se usan menos, pero hay un repunte con la primavera.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28" name="Google Shape;128;p20"/>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29" name="Google Shape;129;p20"/>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30" name="Google Shape;130;p20"/>
          <p:cNvPicPr preferRelativeResize="0"/>
          <p:nvPr/>
        </p:nvPicPr>
        <p:blipFill>
          <a:blip r:embed="rId4">
            <a:alphaModFix/>
          </a:blip>
          <a:stretch>
            <a:fillRect/>
          </a:stretch>
        </p:blipFill>
        <p:spPr>
          <a:xfrm>
            <a:off x="1747098" y="989175"/>
            <a:ext cx="6204930" cy="404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idx="4294967295" type="title"/>
          </p:nvPr>
        </p:nvSpPr>
        <p:spPr>
          <a:xfrm>
            <a:off x="223100" y="104550"/>
            <a:ext cx="7647000" cy="493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419" sz="1800">
                <a:latin typeface="Lato"/>
                <a:ea typeface="Lato"/>
                <a:cs typeface="Lato"/>
                <a:sym typeface="Lato"/>
              </a:rPr>
              <a:t>ECOBICI: EL SISTEMA PÚBLICO DE BICICLETAS PORTEÑO</a:t>
            </a:r>
            <a:endParaRPr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c.1. La estación más usada fue Facultad de Medicina, la menos usada la de Palacio Lezama (5 retiros). Utilizaré la que la antecede para la siguiente respuesta.</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s-419" sz="1400">
                <a:latin typeface="Lato"/>
                <a:ea typeface="Lato"/>
                <a:cs typeface="Lato"/>
                <a:sym typeface="Lato"/>
              </a:rPr>
              <a:t>c.2. Fac. Medicina:  M 69,89%, F 30,10%. Pza. Bouchard: M 78,86%, F 21,13%.</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4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200">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t/>
            </a:r>
            <a:endParaRPr b="0" sz="1200">
              <a:latin typeface="Lato"/>
              <a:ea typeface="Lato"/>
              <a:cs typeface="Lato"/>
              <a:sym typeface="Lato"/>
            </a:endParaRPr>
          </a:p>
        </p:txBody>
      </p:sp>
      <p:sp>
        <p:nvSpPr>
          <p:cNvPr id="136" name="Google Shape;136;p21"/>
          <p:cNvSpPr txBox="1"/>
          <p:nvPr/>
        </p:nvSpPr>
        <p:spPr>
          <a:xfrm>
            <a:off x="7101750" y="1742125"/>
            <a:ext cx="1921200" cy="17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37" name="Google Shape;137;p21"/>
          <p:cNvPicPr preferRelativeResize="0"/>
          <p:nvPr/>
        </p:nvPicPr>
        <p:blipFill>
          <a:blip r:embed="rId3">
            <a:alphaModFix/>
          </a:blip>
          <a:stretch>
            <a:fillRect/>
          </a:stretch>
        </p:blipFill>
        <p:spPr>
          <a:xfrm>
            <a:off x="8067575" y="182525"/>
            <a:ext cx="955376" cy="911199"/>
          </a:xfrm>
          <a:prstGeom prst="rect">
            <a:avLst/>
          </a:prstGeom>
          <a:noFill/>
          <a:ln>
            <a:noFill/>
          </a:ln>
        </p:spPr>
      </p:pic>
      <p:pic>
        <p:nvPicPr>
          <p:cNvPr id="138" name="Google Shape;138;p21"/>
          <p:cNvPicPr preferRelativeResize="0"/>
          <p:nvPr/>
        </p:nvPicPr>
        <p:blipFill>
          <a:blip r:embed="rId4">
            <a:alphaModFix/>
          </a:blip>
          <a:stretch>
            <a:fillRect/>
          </a:stretch>
        </p:blipFill>
        <p:spPr>
          <a:xfrm>
            <a:off x="139998" y="1924448"/>
            <a:ext cx="4502700" cy="2078775"/>
          </a:xfrm>
          <a:prstGeom prst="rect">
            <a:avLst/>
          </a:prstGeom>
          <a:noFill/>
          <a:ln>
            <a:noFill/>
          </a:ln>
        </p:spPr>
      </p:pic>
      <p:pic>
        <p:nvPicPr>
          <p:cNvPr id="139" name="Google Shape;139;p21"/>
          <p:cNvPicPr preferRelativeResize="0"/>
          <p:nvPr/>
        </p:nvPicPr>
        <p:blipFill>
          <a:blip r:embed="rId5">
            <a:alphaModFix/>
          </a:blip>
          <a:stretch>
            <a:fillRect/>
          </a:stretch>
        </p:blipFill>
        <p:spPr>
          <a:xfrm>
            <a:off x="4642700" y="1924450"/>
            <a:ext cx="4502701" cy="20057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