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rvo"/>
      <p:regular r:id="rId23"/>
      <p:bold r:id="rId24"/>
      <p:italic r:id="rId25"/>
      <p:boldItalic r:id="rId26"/>
    </p:embeddedFont>
    <p:embeddedFont>
      <p:font typeface="Crimson Text"/>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4226447-9CA3-4C87-AD7B-28EB421EFED8}">
  <a:tblStyle styleId="{84226447-9CA3-4C87-AD7B-28EB421EFED8}"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vo-bold.fntdata"/><Relationship Id="rId23" Type="http://schemas.openxmlformats.org/officeDocument/2006/relationships/font" Target="fonts/Arv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vo-boldItalic.fntdata"/><Relationship Id="rId25" Type="http://schemas.openxmlformats.org/officeDocument/2006/relationships/font" Target="fonts/Arvo-italic.fntdata"/><Relationship Id="rId28" Type="http://schemas.openxmlformats.org/officeDocument/2006/relationships/font" Target="fonts/CrimsonText-bold.fntdata"/><Relationship Id="rId27" Type="http://schemas.openxmlformats.org/officeDocument/2006/relationships/font" Target="fonts/CrimsonTex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rimsonTex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CrimsonText-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ítulo">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ctrTitle"/>
          </p:nvPr>
        </p:nvSpPr>
        <p:spPr>
          <a:xfrm>
            <a:off x="32800" y="2167089"/>
            <a:ext cx="9072599" cy="643799"/>
          </a:xfrm>
          <a:prstGeom prst="rect">
            <a:avLst/>
          </a:prstGeom>
        </p:spPr>
        <p:txBody>
          <a:bodyPr anchorCtr="0" anchor="ctr" bIns="91425" lIns="91425" rIns="91425" tIns="91425"/>
          <a:lstStyle>
            <a:lvl1pPr lvl="0" algn="ctr">
              <a:spcBef>
                <a:spcPts val="0"/>
              </a:spcBef>
              <a:buClr>
                <a:srgbClr val="FFFFFF"/>
              </a:buClr>
              <a:buSzPct val="100000"/>
              <a:buFont typeface="Arvo"/>
              <a:defRPr sz="3000">
                <a:solidFill>
                  <a:srgbClr val="FFFFFF"/>
                </a:solidFill>
                <a:latin typeface="Arvo"/>
                <a:ea typeface="Arvo"/>
                <a:cs typeface="Arvo"/>
                <a:sym typeface="Arvo"/>
              </a:defRPr>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1" name="Shape 11"/>
          <p:cNvSpPr txBox="1"/>
          <p:nvPr>
            <p:ph idx="1" type="subTitle"/>
          </p:nvPr>
        </p:nvSpPr>
        <p:spPr>
          <a:xfrm>
            <a:off x="685800" y="1954356"/>
            <a:ext cx="7772400" cy="289500"/>
          </a:xfrm>
          <a:prstGeom prst="rect">
            <a:avLst/>
          </a:prstGeom>
        </p:spPr>
        <p:txBody>
          <a:bodyPr anchorCtr="0" anchor="ctr" bIns="91425" lIns="91425" rIns="91425" tIns="91425"/>
          <a:lstStyle>
            <a:lvl1pPr lvl="0" algn="ctr">
              <a:spcBef>
                <a:spcPts val="0"/>
              </a:spcBef>
              <a:buClr>
                <a:srgbClr val="FFFFFF"/>
              </a:buClr>
              <a:buSzPct val="100000"/>
              <a:buFont typeface="Open Sans"/>
              <a:buNone/>
              <a:defRPr sz="1300">
                <a:solidFill>
                  <a:srgbClr val="FFFFFF"/>
                </a:solidFill>
                <a:latin typeface="Open Sans"/>
                <a:ea typeface="Open Sans"/>
                <a:cs typeface="Open Sans"/>
                <a:sym typeface="Open Sans"/>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Shape 14"/>
          <p:cNvSpPr txBox="1"/>
          <p:nvPr>
            <p:ph idx="1" type="body"/>
          </p:nvPr>
        </p:nvSpPr>
        <p:spPr>
          <a:xfrm>
            <a:off x="457200" y="1318675"/>
            <a:ext cx="8229600" cy="3515700"/>
          </a:xfrm>
          <a:prstGeom prst="rect">
            <a:avLst/>
          </a:prstGeom>
        </p:spPr>
        <p:txBody>
          <a:bodyPr anchorCtr="0" anchor="t" bIns="91425" lIns="91425" rIns="91425" tIns="91425"/>
          <a:lstStyle>
            <a:lvl1pPr lvl="0">
              <a:spcBef>
                <a:spcPts val="0"/>
              </a:spcBef>
              <a:buSzPct val="100000"/>
              <a:buFont typeface="Open Sans"/>
              <a:defRPr sz="2000">
                <a:latin typeface="Open Sans"/>
                <a:ea typeface="Open Sans"/>
                <a:cs typeface="Open Sans"/>
                <a:sym typeface="Open Sans"/>
              </a:defRPr>
            </a:lvl1pPr>
            <a:lvl2pPr lvl="1">
              <a:spcBef>
                <a:spcPts val="0"/>
              </a:spcBef>
              <a:buSzPct val="100000"/>
              <a:buFont typeface="Open Sans"/>
              <a:defRPr sz="1800">
                <a:latin typeface="Open Sans"/>
                <a:ea typeface="Open Sans"/>
                <a:cs typeface="Open Sans"/>
                <a:sym typeface="Open Sans"/>
              </a:defRPr>
            </a:lvl2pPr>
            <a:lvl3pPr lvl="2">
              <a:spcBef>
                <a:spcPts val="0"/>
              </a:spcBef>
              <a:buSzPct val="100000"/>
              <a:buFont typeface="Open Sans"/>
              <a:defRPr sz="1600">
                <a:latin typeface="Open Sans"/>
                <a:ea typeface="Open Sans"/>
                <a:cs typeface="Open Sans"/>
                <a:sym typeface="Open Sans"/>
              </a:defRPr>
            </a:lvl3pPr>
            <a:lvl4pPr lvl="3">
              <a:spcBef>
                <a:spcPts val="0"/>
              </a:spcBef>
              <a:buSzPct val="100000"/>
              <a:buFont typeface="Open Sans"/>
              <a:defRPr sz="1500">
                <a:latin typeface="Open Sans"/>
                <a:ea typeface="Open Sans"/>
                <a:cs typeface="Open Sans"/>
                <a:sym typeface="Open Sans"/>
              </a:defRPr>
            </a:lvl4pPr>
            <a:lvl5pPr lvl="4">
              <a:spcBef>
                <a:spcPts val="0"/>
              </a:spcBef>
              <a:buSzPct val="100000"/>
              <a:buFont typeface="Open Sans"/>
              <a:defRPr sz="1400">
                <a:latin typeface="Open Sans"/>
                <a:ea typeface="Open Sans"/>
                <a:cs typeface="Open Sans"/>
                <a:sym typeface="Open Sans"/>
              </a:defRPr>
            </a:lvl5pPr>
            <a:lvl6pPr lvl="5">
              <a:spcBef>
                <a:spcPts val="0"/>
              </a:spcBef>
              <a:buSzPct val="100000"/>
              <a:buFont typeface="Open Sans"/>
              <a:defRPr sz="1400">
                <a:latin typeface="Open Sans"/>
                <a:ea typeface="Open Sans"/>
                <a:cs typeface="Open Sans"/>
                <a:sym typeface="Open Sans"/>
              </a:defRPr>
            </a:lvl6pPr>
            <a:lvl7pPr lvl="6">
              <a:spcBef>
                <a:spcPts val="0"/>
              </a:spcBef>
              <a:buSzPct val="100000"/>
              <a:buFont typeface="Open Sans"/>
              <a:defRPr sz="1400">
                <a:latin typeface="Open Sans"/>
                <a:ea typeface="Open Sans"/>
                <a:cs typeface="Open Sans"/>
                <a:sym typeface="Open Sans"/>
              </a:defRPr>
            </a:lvl7pPr>
            <a:lvl8pPr lvl="7">
              <a:spcBef>
                <a:spcPts val="0"/>
              </a:spcBef>
              <a:buSzPct val="100000"/>
              <a:buFont typeface="Open Sans"/>
              <a:defRPr sz="1400">
                <a:latin typeface="Open Sans"/>
                <a:ea typeface="Open Sans"/>
                <a:cs typeface="Open Sans"/>
                <a:sym typeface="Open Sans"/>
              </a:defRPr>
            </a:lvl8pPr>
            <a:lvl9pPr lvl="8">
              <a:spcBef>
                <a:spcPts val="0"/>
              </a:spcBef>
              <a:buSzPct val="100000"/>
              <a:buFont typeface="Open Sans"/>
              <a:defRPr sz="1400">
                <a:latin typeface="Open Sans"/>
                <a:ea typeface="Open Sans"/>
                <a:cs typeface="Open Sans"/>
                <a:sym typeface="Open Sans"/>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
        <p:nvSpPr>
          <p:cNvPr id="16" name="Shape 16"/>
          <p:cNvSpPr txBox="1"/>
          <p:nvPr>
            <p:ph type="title"/>
          </p:nvPr>
        </p:nvSpPr>
        <p:spPr>
          <a:xfrm>
            <a:off x="1272750" y="288675"/>
            <a:ext cx="7414200" cy="354300"/>
          </a:xfrm>
          <a:prstGeom prst="rect">
            <a:avLst/>
          </a:prstGeom>
        </p:spPr>
        <p:txBody>
          <a:bodyPr anchorCtr="0" anchor="ctr" bIns="91425" lIns="91425" rIns="91425" tIns="91425"/>
          <a:lstStyle>
            <a:lvl1pPr lvl="0" rtl="0">
              <a:spcBef>
                <a:spcPts val="0"/>
              </a:spcBef>
              <a:buClr>
                <a:srgbClr val="FFFFFF"/>
              </a:buClr>
              <a:buSzPct val="100000"/>
              <a:buFont typeface="Arvo"/>
              <a:defRPr sz="2000">
                <a:solidFill>
                  <a:srgbClr val="FFFFFF"/>
                </a:solidFill>
                <a:latin typeface="Arvo"/>
                <a:ea typeface="Arvo"/>
                <a:cs typeface="Arvo"/>
                <a:sym typeface="Arv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 name="Shape 17"/>
          <p:cNvSpPr txBox="1"/>
          <p:nvPr>
            <p:ph idx="2" type="subTitle"/>
          </p:nvPr>
        </p:nvSpPr>
        <p:spPr>
          <a:xfrm>
            <a:off x="1275274" y="540632"/>
            <a:ext cx="5668200" cy="314999"/>
          </a:xfrm>
          <a:prstGeom prst="rect">
            <a:avLst/>
          </a:prstGeom>
        </p:spPr>
        <p:txBody>
          <a:bodyPr anchorCtr="0" anchor="ctr" bIns="91425" lIns="91425" rIns="91425" tIns="91425"/>
          <a:lstStyle>
            <a:lvl1pPr lvl="0" rtl="0">
              <a:spcBef>
                <a:spcPts val="0"/>
              </a:spcBef>
              <a:buNone/>
              <a:defRPr sz="1100">
                <a:solidFill>
                  <a:srgbClr val="FFFFFF"/>
                </a:solidFill>
                <a:latin typeface="Open Sans"/>
                <a:ea typeface="Open Sans"/>
                <a:cs typeface="Open Sans"/>
                <a:sym typeface="Open Sans"/>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18" name="Shape 18"/>
          <p:cNvSpPr txBox="1"/>
          <p:nvPr/>
        </p:nvSpPr>
        <p:spPr>
          <a:xfrm>
            <a:off x="354123" y="4838725"/>
            <a:ext cx="2306100" cy="234599"/>
          </a:xfrm>
          <a:prstGeom prst="rect">
            <a:avLst/>
          </a:prstGeom>
          <a:noFill/>
          <a:ln>
            <a:noFill/>
          </a:ln>
        </p:spPr>
        <p:txBody>
          <a:bodyPr anchorCtr="0" anchor="ctr" bIns="91425" lIns="91425" rIns="91425" tIns="91425">
            <a:noAutofit/>
          </a:bodyPr>
          <a:lstStyle/>
          <a:p>
            <a:pPr lvl="0" rtl="0">
              <a:spcBef>
                <a:spcPts val="0"/>
              </a:spcBef>
              <a:buNone/>
            </a:pPr>
            <a:r>
              <a:rPr lang="es" sz="700">
                <a:solidFill>
                  <a:srgbClr val="D4C9C7"/>
                </a:solidFill>
                <a:latin typeface="Open Sans"/>
                <a:ea typeface="Open Sans"/>
                <a:cs typeface="Open Sans"/>
                <a:sym typeface="Open Sans"/>
              </a:rPr>
              <a:t>Curso introductorio en </a:t>
            </a:r>
            <a:r>
              <a:rPr lang="es" sz="800">
                <a:solidFill>
                  <a:srgbClr val="D4C9C7"/>
                </a:solidFill>
                <a:latin typeface="Open Sans"/>
                <a:ea typeface="Open Sans"/>
                <a:cs typeface="Open Sans"/>
                <a:sym typeface="Open Sans"/>
              </a:rPr>
              <a:t>Inteligencia Artificial</a:t>
            </a:r>
          </a:p>
        </p:txBody>
      </p:sp>
      <p:sp>
        <p:nvSpPr>
          <p:cNvPr id="19" name="Shape 19"/>
          <p:cNvSpPr txBox="1"/>
          <p:nvPr/>
        </p:nvSpPr>
        <p:spPr>
          <a:xfrm>
            <a:off x="6463621" y="4834241"/>
            <a:ext cx="2306100" cy="234599"/>
          </a:xfrm>
          <a:prstGeom prst="rect">
            <a:avLst/>
          </a:prstGeom>
          <a:noFill/>
          <a:ln>
            <a:noFill/>
          </a:ln>
        </p:spPr>
        <p:txBody>
          <a:bodyPr anchorCtr="0" anchor="ctr" bIns="91425" lIns="91425" rIns="91425" tIns="91425">
            <a:noAutofit/>
          </a:bodyPr>
          <a:lstStyle/>
          <a:p>
            <a:pPr lvl="0" rtl="0" algn="r">
              <a:spcBef>
                <a:spcPts val="0"/>
              </a:spcBef>
              <a:buNone/>
            </a:pPr>
            <a:r>
              <a:rPr lang="es" sz="700">
                <a:solidFill>
                  <a:srgbClr val="D4C9C7"/>
                </a:solidFill>
                <a:latin typeface="Open Sans"/>
                <a:ea typeface="Open Sans"/>
                <a:cs typeface="Open Sans"/>
                <a:sym typeface="Open Sans"/>
              </a:rPr>
              <a:t>Universidad del Valle de Guatemala - CC3045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rea">
    <p:bg>
      <p:bgPr>
        <a:solidFill>
          <a:srgbClr val="C44524"/>
        </a:solidFill>
      </p:bgPr>
    </p:bg>
    <p:spTree>
      <p:nvGrpSpPr>
        <p:cNvPr id="20" name="Shape 20"/>
        <p:cNvGrpSpPr/>
        <p:nvPr/>
      </p:nvGrpSpPr>
      <p:grpSpPr>
        <a:xfrm>
          <a:off x="0" y="0"/>
          <a:ext cx="0" cy="0"/>
          <a:chOff x="0" y="0"/>
          <a:chExt cx="0" cy="0"/>
        </a:xfrm>
      </p:grpSpPr>
      <p:sp>
        <p:nvSpPr>
          <p:cNvPr id="21" name="Shape 21"/>
          <p:cNvSpPr/>
          <p:nvPr/>
        </p:nvSpPr>
        <p:spPr>
          <a:xfrm>
            <a:off x="0" y="1159200"/>
            <a:ext cx="9144000" cy="3590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latin typeface="Crimson Text"/>
              <a:ea typeface="Crimson Text"/>
              <a:cs typeface="Crimson Text"/>
              <a:sym typeface="Crimson Text"/>
            </a:endParaRPr>
          </a:p>
        </p:txBody>
      </p:sp>
      <p:sp>
        <p:nvSpPr>
          <p:cNvPr id="22" name="Shape 22"/>
          <p:cNvSpPr txBox="1"/>
          <p:nvPr>
            <p:ph idx="1" type="body"/>
          </p:nvPr>
        </p:nvSpPr>
        <p:spPr>
          <a:xfrm>
            <a:off x="457200" y="1318675"/>
            <a:ext cx="8229600" cy="3317999"/>
          </a:xfrm>
          <a:prstGeom prst="rect">
            <a:avLst/>
          </a:prstGeom>
        </p:spPr>
        <p:txBody>
          <a:bodyPr anchorCtr="0" anchor="t" bIns="91425" lIns="91425" rIns="91425" tIns="91425"/>
          <a:lstStyle>
            <a:lvl1pPr lvl="0" rtl="0">
              <a:spcBef>
                <a:spcPts val="0"/>
              </a:spcBef>
              <a:buSzPct val="100000"/>
              <a:buFont typeface="Crimson Text"/>
              <a:defRPr sz="2000">
                <a:latin typeface="Crimson Text"/>
                <a:ea typeface="Crimson Text"/>
                <a:cs typeface="Crimson Text"/>
                <a:sym typeface="Crimson Text"/>
              </a:defRPr>
            </a:lvl1pPr>
            <a:lvl2pPr lvl="1" rtl="0">
              <a:spcBef>
                <a:spcPts val="0"/>
              </a:spcBef>
              <a:buSzPct val="100000"/>
              <a:buFont typeface="Crimson Text"/>
              <a:defRPr sz="1800">
                <a:latin typeface="Crimson Text"/>
                <a:ea typeface="Crimson Text"/>
                <a:cs typeface="Crimson Text"/>
                <a:sym typeface="Crimson Text"/>
              </a:defRPr>
            </a:lvl2pPr>
            <a:lvl3pPr lvl="2" rtl="0">
              <a:spcBef>
                <a:spcPts val="0"/>
              </a:spcBef>
              <a:buSzPct val="100000"/>
              <a:buFont typeface="Crimson Text"/>
              <a:defRPr sz="1600">
                <a:latin typeface="Crimson Text"/>
                <a:ea typeface="Crimson Text"/>
                <a:cs typeface="Crimson Text"/>
                <a:sym typeface="Crimson Text"/>
              </a:defRPr>
            </a:lvl3pPr>
            <a:lvl4pPr lvl="3" rtl="0">
              <a:spcBef>
                <a:spcPts val="0"/>
              </a:spcBef>
              <a:buSzPct val="100000"/>
              <a:buFont typeface="Crimson Text"/>
              <a:defRPr sz="1500">
                <a:latin typeface="Crimson Text"/>
                <a:ea typeface="Crimson Text"/>
                <a:cs typeface="Crimson Text"/>
                <a:sym typeface="Crimson Text"/>
              </a:defRPr>
            </a:lvl4pPr>
            <a:lvl5pPr lvl="4" rtl="0">
              <a:spcBef>
                <a:spcPts val="0"/>
              </a:spcBef>
              <a:buSzPct val="100000"/>
              <a:buFont typeface="Crimson Text"/>
              <a:defRPr sz="1400">
                <a:latin typeface="Crimson Text"/>
                <a:ea typeface="Crimson Text"/>
                <a:cs typeface="Crimson Text"/>
                <a:sym typeface="Crimson Text"/>
              </a:defRPr>
            </a:lvl5pPr>
            <a:lvl6pPr lvl="5" rtl="0">
              <a:spcBef>
                <a:spcPts val="0"/>
              </a:spcBef>
              <a:buSzPct val="100000"/>
              <a:buFont typeface="Crimson Text"/>
              <a:defRPr sz="1400">
                <a:latin typeface="Crimson Text"/>
                <a:ea typeface="Crimson Text"/>
                <a:cs typeface="Crimson Text"/>
                <a:sym typeface="Crimson Text"/>
              </a:defRPr>
            </a:lvl6pPr>
            <a:lvl7pPr lvl="6" rtl="0">
              <a:spcBef>
                <a:spcPts val="0"/>
              </a:spcBef>
              <a:buSzPct val="100000"/>
              <a:buFont typeface="Crimson Text"/>
              <a:defRPr sz="1400">
                <a:latin typeface="Crimson Text"/>
                <a:ea typeface="Crimson Text"/>
                <a:cs typeface="Crimson Text"/>
                <a:sym typeface="Crimson Text"/>
              </a:defRPr>
            </a:lvl7pPr>
            <a:lvl8pPr lvl="7" rtl="0">
              <a:spcBef>
                <a:spcPts val="0"/>
              </a:spcBef>
              <a:buSzPct val="100000"/>
              <a:buFont typeface="Crimson Text"/>
              <a:defRPr sz="1400">
                <a:latin typeface="Crimson Text"/>
                <a:ea typeface="Crimson Text"/>
                <a:cs typeface="Crimson Text"/>
                <a:sym typeface="Crimson Text"/>
              </a:defRPr>
            </a:lvl8pPr>
            <a:lvl9pPr lvl="8" rtl="0">
              <a:spcBef>
                <a:spcPts val="0"/>
              </a:spcBef>
              <a:buSzPct val="100000"/>
              <a:buFont typeface="Crimson Text"/>
              <a:defRPr sz="1400">
                <a:latin typeface="Crimson Text"/>
                <a:ea typeface="Crimson Text"/>
                <a:cs typeface="Crimson Text"/>
                <a:sym typeface="Crimson Text"/>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24" name="Shape 24"/>
          <p:cNvSpPr txBox="1"/>
          <p:nvPr>
            <p:ph type="title"/>
          </p:nvPr>
        </p:nvSpPr>
        <p:spPr>
          <a:xfrm>
            <a:off x="301340" y="288675"/>
            <a:ext cx="7414200" cy="354300"/>
          </a:xfrm>
          <a:prstGeom prst="rect">
            <a:avLst/>
          </a:prstGeom>
        </p:spPr>
        <p:txBody>
          <a:bodyPr anchorCtr="0" anchor="ctr" bIns="91425" lIns="91425" rIns="91425" tIns="91425"/>
          <a:lstStyle>
            <a:lvl1pPr lvl="0" rtl="0">
              <a:spcBef>
                <a:spcPts val="0"/>
              </a:spcBef>
              <a:buClr>
                <a:srgbClr val="FFFFFF"/>
              </a:buClr>
              <a:buSzPct val="100000"/>
              <a:buFont typeface="Arvo"/>
              <a:defRPr sz="2000">
                <a:solidFill>
                  <a:srgbClr val="FFFFFF"/>
                </a:solidFill>
                <a:latin typeface="Arvo"/>
                <a:ea typeface="Arvo"/>
                <a:cs typeface="Arvo"/>
                <a:sym typeface="Arv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2" type="subTitle"/>
          </p:nvPr>
        </p:nvSpPr>
        <p:spPr>
          <a:xfrm>
            <a:off x="303864" y="540632"/>
            <a:ext cx="5668200" cy="314999"/>
          </a:xfrm>
          <a:prstGeom prst="rect">
            <a:avLst/>
          </a:prstGeom>
        </p:spPr>
        <p:txBody>
          <a:bodyPr anchorCtr="0" anchor="ctr" bIns="91425" lIns="91425" rIns="91425" tIns="91425"/>
          <a:lstStyle>
            <a:lvl1pPr lvl="0" rtl="0">
              <a:spcBef>
                <a:spcPts val="0"/>
              </a:spcBef>
              <a:buNone/>
              <a:defRPr sz="1100">
                <a:solidFill>
                  <a:srgbClr val="FFFFFF"/>
                </a:solidFill>
                <a:latin typeface="Open Sans"/>
                <a:ea typeface="Open Sans"/>
                <a:cs typeface="Open Sans"/>
                <a:sym typeface="Open Sans"/>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26" name="Shape 26"/>
          <p:cNvSpPr txBox="1"/>
          <p:nvPr/>
        </p:nvSpPr>
        <p:spPr>
          <a:xfrm>
            <a:off x="354123" y="4838725"/>
            <a:ext cx="2306100" cy="234599"/>
          </a:xfrm>
          <a:prstGeom prst="rect">
            <a:avLst/>
          </a:prstGeom>
          <a:noFill/>
          <a:ln>
            <a:noFill/>
          </a:ln>
        </p:spPr>
        <p:txBody>
          <a:bodyPr anchorCtr="0" anchor="ctr" bIns="91425" lIns="91425" rIns="91425" tIns="91425">
            <a:noAutofit/>
          </a:bodyPr>
          <a:lstStyle/>
          <a:p>
            <a:pPr lvl="0" rtl="0">
              <a:spcBef>
                <a:spcPts val="0"/>
              </a:spcBef>
              <a:buNone/>
            </a:pPr>
            <a:r>
              <a:rPr lang="es" sz="700">
                <a:solidFill>
                  <a:srgbClr val="D4C9C7"/>
                </a:solidFill>
                <a:latin typeface="Open Sans"/>
                <a:ea typeface="Open Sans"/>
                <a:cs typeface="Open Sans"/>
                <a:sym typeface="Open Sans"/>
              </a:rPr>
              <a:t>Curso introductorio en </a:t>
            </a:r>
            <a:r>
              <a:rPr lang="es" sz="800">
                <a:solidFill>
                  <a:srgbClr val="D4C9C7"/>
                </a:solidFill>
                <a:latin typeface="Open Sans"/>
                <a:ea typeface="Open Sans"/>
                <a:cs typeface="Open Sans"/>
                <a:sym typeface="Open Sans"/>
              </a:rPr>
              <a:t>Inteligencia Artificial</a:t>
            </a:r>
          </a:p>
        </p:txBody>
      </p:sp>
      <p:sp>
        <p:nvSpPr>
          <p:cNvPr id="27" name="Shape 27"/>
          <p:cNvSpPr txBox="1"/>
          <p:nvPr/>
        </p:nvSpPr>
        <p:spPr>
          <a:xfrm>
            <a:off x="6463621" y="4834241"/>
            <a:ext cx="2306100" cy="234599"/>
          </a:xfrm>
          <a:prstGeom prst="rect">
            <a:avLst/>
          </a:prstGeom>
          <a:noFill/>
          <a:ln>
            <a:noFill/>
          </a:ln>
        </p:spPr>
        <p:txBody>
          <a:bodyPr anchorCtr="0" anchor="ctr" bIns="91425" lIns="91425" rIns="91425" tIns="91425">
            <a:noAutofit/>
          </a:bodyPr>
          <a:lstStyle/>
          <a:p>
            <a:pPr lvl="0" rtl="0" algn="r">
              <a:spcBef>
                <a:spcPts val="0"/>
              </a:spcBef>
              <a:buNone/>
            </a:pPr>
            <a:r>
              <a:rPr lang="es" sz="700">
                <a:solidFill>
                  <a:srgbClr val="D4C9C7"/>
                </a:solidFill>
                <a:latin typeface="Open Sans"/>
                <a:ea typeface="Open Sans"/>
                <a:cs typeface="Open Sans"/>
                <a:sym typeface="Open Sans"/>
              </a:rPr>
              <a:t>Universidad del Valle de Guatemala - CC3045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
        <p:nvSpPr>
          <p:cNvPr id="30" name="Shape 30"/>
          <p:cNvSpPr txBox="1"/>
          <p:nvPr/>
        </p:nvSpPr>
        <p:spPr>
          <a:xfrm>
            <a:off x="354123" y="4838725"/>
            <a:ext cx="2306100" cy="234599"/>
          </a:xfrm>
          <a:prstGeom prst="rect">
            <a:avLst/>
          </a:prstGeom>
          <a:noFill/>
          <a:ln>
            <a:noFill/>
          </a:ln>
        </p:spPr>
        <p:txBody>
          <a:bodyPr anchorCtr="0" anchor="ctr" bIns="91425" lIns="91425" rIns="91425" tIns="91425">
            <a:noAutofit/>
          </a:bodyPr>
          <a:lstStyle/>
          <a:p>
            <a:pPr lvl="0" rtl="0">
              <a:spcBef>
                <a:spcPts val="0"/>
              </a:spcBef>
              <a:buNone/>
            </a:pPr>
            <a:r>
              <a:rPr lang="es" sz="700">
                <a:solidFill>
                  <a:srgbClr val="D4C9C7"/>
                </a:solidFill>
                <a:latin typeface="Open Sans"/>
                <a:ea typeface="Open Sans"/>
                <a:cs typeface="Open Sans"/>
                <a:sym typeface="Open Sans"/>
              </a:rPr>
              <a:t>Curso introductorio en </a:t>
            </a:r>
            <a:r>
              <a:rPr lang="es" sz="800">
                <a:solidFill>
                  <a:srgbClr val="D4C9C7"/>
                </a:solidFill>
                <a:latin typeface="Open Sans"/>
                <a:ea typeface="Open Sans"/>
                <a:cs typeface="Open Sans"/>
                <a:sym typeface="Open Sans"/>
              </a:rPr>
              <a:t>Inteligencia Artificial</a:t>
            </a:r>
          </a:p>
        </p:txBody>
      </p:sp>
      <p:sp>
        <p:nvSpPr>
          <p:cNvPr id="31" name="Shape 31"/>
          <p:cNvSpPr txBox="1"/>
          <p:nvPr/>
        </p:nvSpPr>
        <p:spPr>
          <a:xfrm>
            <a:off x="6463621" y="4834241"/>
            <a:ext cx="2306100" cy="234599"/>
          </a:xfrm>
          <a:prstGeom prst="rect">
            <a:avLst/>
          </a:prstGeom>
          <a:noFill/>
          <a:ln>
            <a:noFill/>
          </a:ln>
        </p:spPr>
        <p:txBody>
          <a:bodyPr anchorCtr="0" anchor="ctr" bIns="91425" lIns="91425" rIns="91425" tIns="91425">
            <a:noAutofit/>
          </a:bodyPr>
          <a:lstStyle/>
          <a:p>
            <a:pPr lvl="0" rtl="0" algn="r">
              <a:spcBef>
                <a:spcPts val="0"/>
              </a:spcBef>
              <a:buNone/>
            </a:pPr>
            <a:r>
              <a:rPr lang="es" sz="700">
                <a:solidFill>
                  <a:srgbClr val="D4C9C7"/>
                </a:solidFill>
                <a:latin typeface="Open Sans"/>
                <a:ea typeface="Open Sans"/>
                <a:cs typeface="Open Sans"/>
                <a:sym typeface="Open Sans"/>
              </a:rPr>
              <a:t>Universidad del Valle de Guatemala - CC3045</a:t>
            </a:r>
          </a:p>
        </p:txBody>
      </p:sp>
      <p:sp>
        <p:nvSpPr>
          <p:cNvPr id="32" name="Shape 32"/>
          <p:cNvSpPr txBox="1"/>
          <p:nvPr>
            <p:ph idx="1" type="subTitle"/>
          </p:nvPr>
        </p:nvSpPr>
        <p:spPr>
          <a:xfrm>
            <a:off x="1275274" y="540632"/>
            <a:ext cx="5668200" cy="314999"/>
          </a:xfrm>
          <a:prstGeom prst="rect">
            <a:avLst/>
          </a:prstGeom>
        </p:spPr>
        <p:txBody>
          <a:bodyPr anchorCtr="0" anchor="ctr" bIns="91425" lIns="91425" rIns="91425" tIns="91425"/>
          <a:lstStyle>
            <a:lvl1pPr lvl="0" rtl="0">
              <a:spcBef>
                <a:spcPts val="0"/>
              </a:spcBef>
              <a:buNone/>
              <a:defRPr sz="1100">
                <a:solidFill>
                  <a:srgbClr val="FFFFFF"/>
                </a:solidFill>
                <a:latin typeface="Open Sans"/>
                <a:ea typeface="Open Sans"/>
                <a:cs typeface="Open Sans"/>
                <a:sym typeface="Open Sans"/>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33" name="Shape 33"/>
          <p:cNvSpPr txBox="1"/>
          <p:nvPr>
            <p:ph type="title"/>
          </p:nvPr>
        </p:nvSpPr>
        <p:spPr>
          <a:xfrm>
            <a:off x="1272750" y="288675"/>
            <a:ext cx="7414200" cy="354300"/>
          </a:xfrm>
          <a:prstGeom prst="rect">
            <a:avLst/>
          </a:prstGeom>
        </p:spPr>
        <p:txBody>
          <a:bodyPr anchorCtr="0" anchor="ctr" bIns="91425" lIns="91425" rIns="91425" tIns="91425"/>
          <a:lstStyle>
            <a:lvl1pPr lvl="0" rtl="0">
              <a:spcBef>
                <a:spcPts val="0"/>
              </a:spcBef>
              <a:buClr>
                <a:srgbClr val="FFFFFF"/>
              </a:buClr>
              <a:buSzPct val="100000"/>
              <a:buFont typeface="Arvo"/>
              <a:defRPr sz="2000">
                <a:solidFill>
                  <a:srgbClr val="FFFFFF"/>
                </a:solidFill>
                <a:latin typeface="Arvo"/>
                <a:ea typeface="Arvo"/>
                <a:cs typeface="Arvo"/>
                <a:sym typeface="Arv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457200" y="1200150"/>
            <a:ext cx="4109099" cy="3634200"/>
          </a:xfrm>
          <a:prstGeom prst="rect">
            <a:avLst/>
          </a:prstGeom>
        </p:spPr>
        <p:txBody>
          <a:bodyPr anchorCtr="0" anchor="t" bIns="91425" lIns="91425" rIns="91425" tIns="91425"/>
          <a:lstStyle>
            <a:lvl1pPr lvl="0" rtl="0">
              <a:spcBef>
                <a:spcPts val="0"/>
              </a:spcBef>
              <a:buSzPct val="100000"/>
              <a:buFont typeface="Open Sans"/>
              <a:defRPr sz="2000">
                <a:latin typeface="Open Sans"/>
                <a:ea typeface="Open Sans"/>
                <a:cs typeface="Open Sans"/>
                <a:sym typeface="Open Sans"/>
              </a:defRPr>
            </a:lvl1pPr>
            <a:lvl2pPr lvl="1" rtl="0">
              <a:spcBef>
                <a:spcPts val="0"/>
              </a:spcBef>
              <a:buSzPct val="100000"/>
              <a:buFont typeface="Open Sans"/>
              <a:defRPr sz="1800">
                <a:latin typeface="Open Sans"/>
                <a:ea typeface="Open Sans"/>
                <a:cs typeface="Open Sans"/>
                <a:sym typeface="Open Sans"/>
              </a:defRPr>
            </a:lvl2pPr>
            <a:lvl3pPr lvl="2" rtl="0">
              <a:spcBef>
                <a:spcPts val="0"/>
              </a:spcBef>
              <a:buSzPct val="100000"/>
              <a:buFont typeface="Open Sans"/>
              <a:defRPr sz="1600">
                <a:latin typeface="Open Sans"/>
                <a:ea typeface="Open Sans"/>
                <a:cs typeface="Open Sans"/>
                <a:sym typeface="Open Sans"/>
              </a:defRPr>
            </a:lvl3pPr>
            <a:lvl4pPr lvl="3" rtl="0">
              <a:spcBef>
                <a:spcPts val="0"/>
              </a:spcBef>
              <a:buSzPct val="100000"/>
              <a:buFont typeface="Open Sans"/>
              <a:defRPr sz="1500">
                <a:latin typeface="Open Sans"/>
                <a:ea typeface="Open Sans"/>
                <a:cs typeface="Open Sans"/>
                <a:sym typeface="Open Sans"/>
              </a:defRPr>
            </a:lvl4pPr>
            <a:lvl5pPr lvl="4" rtl="0">
              <a:spcBef>
                <a:spcPts val="0"/>
              </a:spcBef>
              <a:buSzPct val="100000"/>
              <a:buFont typeface="Open Sans"/>
              <a:defRPr sz="1400">
                <a:latin typeface="Open Sans"/>
                <a:ea typeface="Open Sans"/>
                <a:cs typeface="Open Sans"/>
                <a:sym typeface="Open Sans"/>
              </a:defRPr>
            </a:lvl5pPr>
            <a:lvl6pPr lvl="5" rtl="0">
              <a:spcBef>
                <a:spcPts val="0"/>
              </a:spcBef>
              <a:buSzPct val="100000"/>
              <a:buFont typeface="Open Sans"/>
              <a:defRPr sz="1400">
                <a:latin typeface="Open Sans"/>
                <a:ea typeface="Open Sans"/>
                <a:cs typeface="Open Sans"/>
                <a:sym typeface="Open Sans"/>
              </a:defRPr>
            </a:lvl6pPr>
            <a:lvl7pPr lvl="6" rtl="0">
              <a:spcBef>
                <a:spcPts val="0"/>
              </a:spcBef>
              <a:buSzPct val="100000"/>
              <a:buFont typeface="Open Sans"/>
              <a:defRPr sz="1400">
                <a:latin typeface="Open Sans"/>
                <a:ea typeface="Open Sans"/>
                <a:cs typeface="Open Sans"/>
                <a:sym typeface="Open Sans"/>
              </a:defRPr>
            </a:lvl7pPr>
            <a:lvl8pPr lvl="7" rtl="0">
              <a:spcBef>
                <a:spcPts val="0"/>
              </a:spcBef>
              <a:buSzPct val="100000"/>
              <a:buFont typeface="Open Sans"/>
              <a:defRPr sz="1400">
                <a:latin typeface="Open Sans"/>
                <a:ea typeface="Open Sans"/>
                <a:cs typeface="Open Sans"/>
                <a:sym typeface="Open Sans"/>
              </a:defRPr>
            </a:lvl8pPr>
            <a:lvl9pPr lvl="8" rtl="0">
              <a:spcBef>
                <a:spcPts val="0"/>
              </a:spcBef>
              <a:buSzPct val="100000"/>
              <a:buFont typeface="Open Sans"/>
              <a:defRPr sz="1400">
                <a:latin typeface="Open Sans"/>
                <a:ea typeface="Open Sans"/>
                <a:cs typeface="Open Sans"/>
                <a:sym typeface="Open Sans"/>
              </a:defRPr>
            </a:lvl9pPr>
          </a:lstStyle>
          <a:p/>
        </p:txBody>
      </p:sp>
      <p:sp>
        <p:nvSpPr>
          <p:cNvPr id="35" name="Shape 35"/>
          <p:cNvSpPr txBox="1"/>
          <p:nvPr>
            <p:ph idx="3" type="body"/>
          </p:nvPr>
        </p:nvSpPr>
        <p:spPr>
          <a:xfrm>
            <a:off x="4635085" y="1200150"/>
            <a:ext cx="4109099" cy="3634200"/>
          </a:xfrm>
          <a:prstGeom prst="rect">
            <a:avLst/>
          </a:prstGeom>
        </p:spPr>
        <p:txBody>
          <a:bodyPr anchorCtr="0" anchor="t" bIns="91425" lIns="91425" rIns="91425" tIns="91425"/>
          <a:lstStyle>
            <a:lvl1pPr lvl="0" rtl="0">
              <a:spcBef>
                <a:spcPts val="0"/>
              </a:spcBef>
              <a:buSzPct val="100000"/>
              <a:buFont typeface="Open Sans"/>
              <a:defRPr sz="2000">
                <a:latin typeface="Open Sans"/>
                <a:ea typeface="Open Sans"/>
                <a:cs typeface="Open Sans"/>
                <a:sym typeface="Open Sans"/>
              </a:defRPr>
            </a:lvl1pPr>
            <a:lvl2pPr lvl="1" rtl="0">
              <a:spcBef>
                <a:spcPts val="0"/>
              </a:spcBef>
              <a:buSzPct val="100000"/>
              <a:buFont typeface="Open Sans"/>
              <a:defRPr sz="1800">
                <a:latin typeface="Open Sans"/>
                <a:ea typeface="Open Sans"/>
                <a:cs typeface="Open Sans"/>
                <a:sym typeface="Open Sans"/>
              </a:defRPr>
            </a:lvl2pPr>
            <a:lvl3pPr lvl="2" rtl="0">
              <a:spcBef>
                <a:spcPts val="0"/>
              </a:spcBef>
              <a:buSzPct val="100000"/>
              <a:buFont typeface="Open Sans"/>
              <a:defRPr sz="1600">
                <a:latin typeface="Open Sans"/>
                <a:ea typeface="Open Sans"/>
                <a:cs typeface="Open Sans"/>
                <a:sym typeface="Open Sans"/>
              </a:defRPr>
            </a:lvl3pPr>
            <a:lvl4pPr lvl="3" rtl="0">
              <a:spcBef>
                <a:spcPts val="0"/>
              </a:spcBef>
              <a:buSzPct val="100000"/>
              <a:buFont typeface="Open Sans"/>
              <a:defRPr sz="1500">
                <a:latin typeface="Open Sans"/>
                <a:ea typeface="Open Sans"/>
                <a:cs typeface="Open Sans"/>
                <a:sym typeface="Open Sans"/>
              </a:defRPr>
            </a:lvl4pPr>
            <a:lvl5pPr lvl="4" rtl="0">
              <a:spcBef>
                <a:spcPts val="0"/>
              </a:spcBef>
              <a:buSzPct val="100000"/>
              <a:buFont typeface="Open Sans"/>
              <a:defRPr sz="1400">
                <a:latin typeface="Open Sans"/>
                <a:ea typeface="Open Sans"/>
                <a:cs typeface="Open Sans"/>
                <a:sym typeface="Open Sans"/>
              </a:defRPr>
            </a:lvl5pPr>
            <a:lvl6pPr lvl="5" rtl="0">
              <a:spcBef>
                <a:spcPts val="0"/>
              </a:spcBef>
              <a:buSzPct val="100000"/>
              <a:buFont typeface="Open Sans"/>
              <a:defRPr sz="1400">
                <a:latin typeface="Open Sans"/>
                <a:ea typeface="Open Sans"/>
                <a:cs typeface="Open Sans"/>
                <a:sym typeface="Open Sans"/>
              </a:defRPr>
            </a:lvl6pPr>
            <a:lvl7pPr lvl="6" rtl="0">
              <a:spcBef>
                <a:spcPts val="0"/>
              </a:spcBef>
              <a:buSzPct val="100000"/>
              <a:buFont typeface="Open Sans"/>
              <a:defRPr sz="1400">
                <a:latin typeface="Open Sans"/>
                <a:ea typeface="Open Sans"/>
                <a:cs typeface="Open Sans"/>
                <a:sym typeface="Open Sans"/>
              </a:defRPr>
            </a:lvl7pPr>
            <a:lvl8pPr lvl="7" rtl="0">
              <a:spcBef>
                <a:spcPts val="0"/>
              </a:spcBef>
              <a:buSzPct val="100000"/>
              <a:buFont typeface="Open Sans"/>
              <a:defRPr sz="1400">
                <a:latin typeface="Open Sans"/>
                <a:ea typeface="Open Sans"/>
                <a:cs typeface="Open Sans"/>
                <a:sym typeface="Open Sans"/>
              </a:defRPr>
            </a:lvl8pPr>
            <a:lvl9pPr lvl="8" rtl="0">
              <a:spcBef>
                <a:spcPts val="0"/>
              </a:spcBef>
              <a:buSzPct val="100000"/>
              <a:buFont typeface="Open Sans"/>
              <a:defRPr sz="1400">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Shape 37"/>
          <p:cNvSpPr txBox="1"/>
          <p:nvPr>
            <p:ph type="title"/>
          </p:nvPr>
        </p:nvSpPr>
        <p:spPr>
          <a:xfrm>
            <a:off x="1272750" y="288675"/>
            <a:ext cx="7414200" cy="354300"/>
          </a:xfrm>
          <a:prstGeom prst="rect">
            <a:avLst/>
          </a:prstGeom>
        </p:spPr>
        <p:txBody>
          <a:bodyPr anchorCtr="0" anchor="ctr" bIns="91425" lIns="91425" rIns="91425" tIns="91425"/>
          <a:lstStyle>
            <a:lvl1pPr lvl="0">
              <a:spcBef>
                <a:spcPts val="0"/>
              </a:spcBef>
              <a:buClr>
                <a:srgbClr val="FFFFFF"/>
              </a:buClr>
              <a:buSzPct val="100000"/>
              <a:buFont typeface="Arvo"/>
              <a:defRPr sz="2000">
                <a:solidFill>
                  <a:srgbClr val="FFFFFF"/>
                </a:solidFill>
                <a:latin typeface="Arvo"/>
                <a:ea typeface="Arvo"/>
                <a:cs typeface="Arvo"/>
                <a:sym typeface="Arvo"/>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
        <p:nvSpPr>
          <p:cNvPr id="39" name="Shape 39"/>
          <p:cNvSpPr txBox="1"/>
          <p:nvPr>
            <p:ph idx="1" type="subTitle"/>
          </p:nvPr>
        </p:nvSpPr>
        <p:spPr>
          <a:xfrm>
            <a:off x="1275274" y="540632"/>
            <a:ext cx="5668200" cy="314999"/>
          </a:xfrm>
          <a:prstGeom prst="rect">
            <a:avLst/>
          </a:prstGeom>
        </p:spPr>
        <p:txBody>
          <a:bodyPr anchorCtr="0" anchor="ctr" bIns="91425" lIns="91425" rIns="91425" tIns="91425"/>
          <a:lstStyle>
            <a:lvl1pPr lvl="0" rtl="0">
              <a:spcBef>
                <a:spcPts val="0"/>
              </a:spcBef>
              <a:buNone/>
              <a:defRPr sz="1100">
                <a:solidFill>
                  <a:srgbClr val="FFFFFF"/>
                </a:solidFill>
                <a:latin typeface="Open Sans"/>
                <a:ea typeface="Open Sans"/>
                <a:cs typeface="Open Sans"/>
                <a:sym typeface="Open Sans"/>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sp>
        <p:nvSpPr>
          <p:cNvPr id="40" name="Shape 40"/>
          <p:cNvSpPr txBox="1"/>
          <p:nvPr/>
        </p:nvSpPr>
        <p:spPr>
          <a:xfrm>
            <a:off x="6463621" y="4834241"/>
            <a:ext cx="2306100" cy="234599"/>
          </a:xfrm>
          <a:prstGeom prst="rect">
            <a:avLst/>
          </a:prstGeom>
          <a:noFill/>
          <a:ln>
            <a:noFill/>
          </a:ln>
        </p:spPr>
        <p:txBody>
          <a:bodyPr anchorCtr="0" anchor="ctr" bIns="91425" lIns="91425" rIns="91425" tIns="91425">
            <a:noAutofit/>
          </a:bodyPr>
          <a:lstStyle/>
          <a:p>
            <a:pPr lvl="0" rtl="0" algn="r">
              <a:spcBef>
                <a:spcPts val="0"/>
              </a:spcBef>
              <a:buNone/>
            </a:pPr>
            <a:r>
              <a:rPr lang="es" sz="700">
                <a:solidFill>
                  <a:srgbClr val="D4C9C7"/>
                </a:solidFill>
                <a:latin typeface="Open Sans"/>
                <a:ea typeface="Open Sans"/>
                <a:cs typeface="Open Sans"/>
                <a:sym typeface="Open Sans"/>
              </a:rPr>
              <a:t>Universidad del Valle de Guatemala - CC3045</a:t>
            </a:r>
          </a:p>
        </p:txBody>
      </p:sp>
      <p:sp>
        <p:nvSpPr>
          <p:cNvPr id="41" name="Shape 41"/>
          <p:cNvSpPr txBox="1"/>
          <p:nvPr/>
        </p:nvSpPr>
        <p:spPr>
          <a:xfrm>
            <a:off x="354123" y="4838725"/>
            <a:ext cx="2306100" cy="234599"/>
          </a:xfrm>
          <a:prstGeom prst="rect">
            <a:avLst/>
          </a:prstGeom>
          <a:noFill/>
          <a:ln>
            <a:noFill/>
          </a:ln>
        </p:spPr>
        <p:txBody>
          <a:bodyPr anchorCtr="0" anchor="ctr" bIns="91425" lIns="91425" rIns="91425" tIns="91425">
            <a:noAutofit/>
          </a:bodyPr>
          <a:lstStyle/>
          <a:p>
            <a:pPr lvl="0" rtl="0">
              <a:spcBef>
                <a:spcPts val="0"/>
              </a:spcBef>
              <a:buNone/>
            </a:pPr>
            <a:r>
              <a:rPr lang="es" sz="700">
                <a:solidFill>
                  <a:srgbClr val="D4C9C7"/>
                </a:solidFill>
                <a:latin typeface="Open Sans"/>
                <a:ea typeface="Open Sans"/>
                <a:cs typeface="Open Sans"/>
                <a:sym typeface="Open Sans"/>
              </a:rPr>
              <a:t>Curso introductorio en </a:t>
            </a:r>
            <a:r>
              <a:rPr lang="es" sz="800">
                <a:solidFill>
                  <a:srgbClr val="D4C9C7"/>
                </a:solidFill>
                <a:latin typeface="Open Sans"/>
                <a:ea typeface="Open Sans"/>
                <a:cs typeface="Open Sans"/>
                <a:sym typeface="Open Sans"/>
              </a:rPr>
              <a:t>Inteligencia Artificial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457200" y="1612058"/>
            <a:ext cx="8229600" cy="1919400"/>
          </a:xfrm>
          <a:prstGeom prst="rect">
            <a:avLst/>
          </a:prstGeom>
        </p:spPr>
        <p:txBody>
          <a:bodyPr anchorCtr="0" anchor="ctr" bIns="91425" lIns="91425" rIns="91425" tIns="91425"/>
          <a:lstStyle>
            <a:lvl1pPr lvl="0" algn="ctr">
              <a:spcBef>
                <a:spcPts val="360"/>
              </a:spcBef>
              <a:buClr>
                <a:schemeClr val="accent6"/>
              </a:buClr>
              <a:buSzPct val="100000"/>
              <a:buFont typeface="Arvo"/>
              <a:buNone/>
              <a:defRPr b="1" sz="1800">
                <a:solidFill>
                  <a:schemeClr val="accent6"/>
                </a:solidFill>
                <a:latin typeface="Arvo"/>
                <a:ea typeface="Arvo"/>
                <a:cs typeface="Arvo"/>
                <a:sym typeface="Arvo"/>
              </a:defRPr>
            </a:lvl1pPr>
          </a:lstStyle>
          <a:p/>
        </p:txBody>
      </p:sp>
      <p:sp>
        <p:nvSpPr>
          <p:cNvPr id="44" name="Shape 4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
        <p:nvSpPr>
          <p:cNvPr id="45" name="Shape 45"/>
          <p:cNvSpPr txBox="1"/>
          <p:nvPr/>
        </p:nvSpPr>
        <p:spPr>
          <a:xfrm>
            <a:off x="354123" y="4838725"/>
            <a:ext cx="2306100" cy="234599"/>
          </a:xfrm>
          <a:prstGeom prst="rect">
            <a:avLst/>
          </a:prstGeom>
          <a:noFill/>
          <a:ln>
            <a:noFill/>
          </a:ln>
        </p:spPr>
        <p:txBody>
          <a:bodyPr anchorCtr="0" anchor="ctr" bIns="91425" lIns="91425" rIns="91425" tIns="91425">
            <a:noAutofit/>
          </a:bodyPr>
          <a:lstStyle/>
          <a:p>
            <a:pPr lvl="0" rtl="0">
              <a:spcBef>
                <a:spcPts val="0"/>
              </a:spcBef>
              <a:buNone/>
            </a:pPr>
            <a:r>
              <a:rPr lang="es" sz="700">
                <a:solidFill>
                  <a:srgbClr val="D4C9C7"/>
                </a:solidFill>
                <a:latin typeface="Open Sans"/>
                <a:ea typeface="Open Sans"/>
                <a:cs typeface="Open Sans"/>
                <a:sym typeface="Open Sans"/>
              </a:rPr>
              <a:t>Curso introductorio en </a:t>
            </a:r>
            <a:r>
              <a:rPr lang="es" sz="800">
                <a:solidFill>
                  <a:srgbClr val="D4C9C7"/>
                </a:solidFill>
                <a:latin typeface="Open Sans"/>
                <a:ea typeface="Open Sans"/>
                <a:cs typeface="Open Sans"/>
                <a:sym typeface="Open Sans"/>
              </a:rPr>
              <a:t>Inteligencia Artificial</a:t>
            </a:r>
          </a:p>
        </p:txBody>
      </p:sp>
      <p:sp>
        <p:nvSpPr>
          <p:cNvPr id="46" name="Shape 46"/>
          <p:cNvSpPr txBox="1"/>
          <p:nvPr/>
        </p:nvSpPr>
        <p:spPr>
          <a:xfrm>
            <a:off x="6463621" y="4834241"/>
            <a:ext cx="2306100" cy="234599"/>
          </a:xfrm>
          <a:prstGeom prst="rect">
            <a:avLst/>
          </a:prstGeom>
          <a:noFill/>
          <a:ln>
            <a:noFill/>
          </a:ln>
        </p:spPr>
        <p:txBody>
          <a:bodyPr anchorCtr="0" anchor="ctr" bIns="91425" lIns="91425" rIns="91425" tIns="91425">
            <a:noAutofit/>
          </a:bodyPr>
          <a:lstStyle/>
          <a:p>
            <a:pPr lvl="0" rtl="0" algn="r">
              <a:spcBef>
                <a:spcPts val="0"/>
              </a:spcBef>
              <a:buNone/>
            </a:pPr>
            <a:r>
              <a:rPr lang="es" sz="700">
                <a:solidFill>
                  <a:srgbClr val="D4C9C7"/>
                </a:solidFill>
                <a:latin typeface="Open Sans"/>
                <a:ea typeface="Open Sans"/>
                <a:cs typeface="Open Sans"/>
                <a:sym typeface="Open Sans"/>
              </a:rPr>
              <a:t>Universidad del Valle de Guatemala - CC3045</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ódigo">
    <p:bg>
      <p:bgPr>
        <a:solidFill>
          <a:srgbClr val="000000"/>
        </a:solidFill>
      </p:bgPr>
    </p:bg>
    <p:spTree>
      <p:nvGrpSpPr>
        <p:cNvPr id="47" name="Shape 47"/>
        <p:cNvGrpSpPr/>
        <p:nvPr/>
      </p:nvGrpSpPr>
      <p:grpSpPr>
        <a:xfrm>
          <a:off x="0" y="0"/>
          <a:ext cx="0" cy="0"/>
          <a:chOff x="0" y="0"/>
          <a:chExt cx="0" cy="0"/>
        </a:xfrm>
      </p:grpSpPr>
      <p:sp>
        <p:nvSpPr>
          <p:cNvPr id="48" name="Shape 48"/>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rgbClr val="C44524"/>
        </a:solidFill>
      </p:bgPr>
    </p:bg>
    <p:spTree>
      <p:nvGrpSpPr>
        <p:cNvPr id="49" name="Shape 49"/>
        <p:cNvGrpSpPr/>
        <p:nvPr/>
      </p:nvGrpSpPr>
      <p:grpSpPr>
        <a:xfrm>
          <a:off x="0" y="0"/>
          <a:ext cx="0" cy="0"/>
          <a:chOff x="0" y="0"/>
          <a:chExt cx="0" cy="0"/>
        </a:xfrm>
      </p:grpSpPr>
      <p:sp>
        <p:nvSpPr>
          <p:cNvPr id="50" name="Shape 5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
        <p:nvSpPr>
          <p:cNvPr id="51" name="Shape 51"/>
          <p:cNvSpPr txBox="1"/>
          <p:nvPr/>
        </p:nvSpPr>
        <p:spPr>
          <a:xfrm>
            <a:off x="354123" y="4838725"/>
            <a:ext cx="2306100" cy="234599"/>
          </a:xfrm>
          <a:prstGeom prst="rect">
            <a:avLst/>
          </a:prstGeom>
          <a:noFill/>
          <a:ln>
            <a:noFill/>
          </a:ln>
        </p:spPr>
        <p:txBody>
          <a:bodyPr anchorCtr="0" anchor="ctr" bIns="91425" lIns="91425" rIns="91425" tIns="91425">
            <a:noAutofit/>
          </a:bodyPr>
          <a:lstStyle/>
          <a:p>
            <a:pPr lvl="0" rtl="0">
              <a:spcBef>
                <a:spcPts val="0"/>
              </a:spcBef>
              <a:buNone/>
            </a:pPr>
            <a:r>
              <a:rPr lang="es" sz="700">
                <a:solidFill>
                  <a:srgbClr val="D4C9C7"/>
                </a:solidFill>
                <a:latin typeface="Open Sans"/>
                <a:ea typeface="Open Sans"/>
                <a:cs typeface="Open Sans"/>
                <a:sym typeface="Open Sans"/>
              </a:rPr>
              <a:t>Curso introductorio en </a:t>
            </a:r>
            <a:r>
              <a:rPr lang="es" sz="800">
                <a:solidFill>
                  <a:srgbClr val="D4C9C7"/>
                </a:solidFill>
                <a:latin typeface="Open Sans"/>
                <a:ea typeface="Open Sans"/>
                <a:cs typeface="Open Sans"/>
                <a:sym typeface="Open Sans"/>
              </a:rPr>
              <a:t>Inteligencia Artificial</a:t>
            </a:r>
          </a:p>
        </p:txBody>
      </p:sp>
      <p:sp>
        <p:nvSpPr>
          <p:cNvPr id="52" name="Shape 52"/>
          <p:cNvSpPr txBox="1"/>
          <p:nvPr/>
        </p:nvSpPr>
        <p:spPr>
          <a:xfrm>
            <a:off x="6463621" y="4834241"/>
            <a:ext cx="2306100" cy="234599"/>
          </a:xfrm>
          <a:prstGeom prst="rect">
            <a:avLst/>
          </a:prstGeom>
          <a:noFill/>
          <a:ln>
            <a:noFill/>
          </a:ln>
        </p:spPr>
        <p:txBody>
          <a:bodyPr anchorCtr="0" anchor="ctr" bIns="91425" lIns="91425" rIns="91425" tIns="91425">
            <a:noAutofit/>
          </a:bodyPr>
          <a:lstStyle/>
          <a:p>
            <a:pPr lvl="0" rtl="0" algn="r">
              <a:spcBef>
                <a:spcPts val="0"/>
              </a:spcBef>
              <a:buNone/>
            </a:pPr>
            <a:r>
              <a:rPr lang="es" sz="700">
                <a:solidFill>
                  <a:srgbClr val="D4C9C7"/>
                </a:solidFill>
                <a:latin typeface="Open Sans"/>
                <a:ea typeface="Open Sans"/>
                <a:cs typeface="Open Sans"/>
                <a:sym typeface="Open Sans"/>
              </a:rPr>
              <a:t>Universidad del Valle de Guatemala - CC3045</a:t>
            </a:r>
          </a:p>
        </p:txBody>
      </p:sp>
      <p:sp>
        <p:nvSpPr>
          <p:cNvPr id="53" name="Shape 53"/>
          <p:cNvSpPr txBox="1"/>
          <p:nvPr>
            <p:ph type="title"/>
          </p:nvPr>
        </p:nvSpPr>
        <p:spPr>
          <a:xfrm>
            <a:off x="1835550" y="2093550"/>
            <a:ext cx="5472900" cy="956400"/>
          </a:xfrm>
          <a:prstGeom prst="rect">
            <a:avLst/>
          </a:prstGeom>
        </p:spPr>
        <p:txBody>
          <a:bodyPr anchorCtr="0" anchor="ctr" bIns="91425" lIns="91425" rIns="91425" tIns="91425"/>
          <a:lstStyle>
            <a:lvl1pPr lvl="0" rtl="0" algn="ctr">
              <a:spcBef>
                <a:spcPts val="0"/>
              </a:spcBef>
              <a:buNone/>
              <a:defRPr sz="2000">
                <a:solidFill>
                  <a:srgbClr val="EEDBCC"/>
                </a:solidFill>
                <a:latin typeface="Arvo"/>
                <a:ea typeface="Arvo"/>
                <a:cs typeface="Arvo"/>
                <a:sym typeface="Arvo"/>
              </a:defRPr>
            </a:lvl1pPr>
            <a:lvl2pPr lvl="1" rtl="0" algn="ctr">
              <a:spcBef>
                <a:spcPts val="0"/>
              </a:spcBef>
              <a:buNone/>
              <a:defRPr sz="2000">
                <a:solidFill>
                  <a:srgbClr val="FFFFFF"/>
                </a:solidFill>
                <a:latin typeface="Arvo"/>
                <a:ea typeface="Arvo"/>
                <a:cs typeface="Arvo"/>
                <a:sym typeface="Arvo"/>
              </a:defRPr>
            </a:lvl2pPr>
            <a:lvl3pPr lvl="2" rtl="0" algn="ctr">
              <a:spcBef>
                <a:spcPts val="0"/>
              </a:spcBef>
              <a:buNone/>
              <a:defRPr sz="2000">
                <a:solidFill>
                  <a:srgbClr val="FFFFFF"/>
                </a:solidFill>
                <a:latin typeface="Arvo"/>
                <a:ea typeface="Arvo"/>
                <a:cs typeface="Arvo"/>
                <a:sym typeface="Arvo"/>
              </a:defRPr>
            </a:lvl3pPr>
            <a:lvl4pPr lvl="3" rtl="0" algn="ctr">
              <a:spcBef>
                <a:spcPts val="0"/>
              </a:spcBef>
              <a:buNone/>
              <a:defRPr sz="2000">
                <a:solidFill>
                  <a:srgbClr val="FFFFFF"/>
                </a:solidFill>
                <a:latin typeface="Arvo"/>
                <a:ea typeface="Arvo"/>
                <a:cs typeface="Arvo"/>
                <a:sym typeface="Arvo"/>
              </a:defRPr>
            </a:lvl4pPr>
            <a:lvl5pPr lvl="4" rtl="0" algn="ctr">
              <a:spcBef>
                <a:spcPts val="0"/>
              </a:spcBef>
              <a:buNone/>
              <a:defRPr sz="2000">
                <a:solidFill>
                  <a:srgbClr val="FFFFFF"/>
                </a:solidFill>
                <a:latin typeface="Arvo"/>
                <a:ea typeface="Arvo"/>
                <a:cs typeface="Arvo"/>
                <a:sym typeface="Arvo"/>
              </a:defRPr>
            </a:lvl5pPr>
            <a:lvl6pPr lvl="5" rtl="0" algn="ctr">
              <a:spcBef>
                <a:spcPts val="0"/>
              </a:spcBef>
              <a:buNone/>
              <a:defRPr sz="2000">
                <a:solidFill>
                  <a:srgbClr val="FFFFFF"/>
                </a:solidFill>
                <a:latin typeface="Arvo"/>
                <a:ea typeface="Arvo"/>
                <a:cs typeface="Arvo"/>
                <a:sym typeface="Arvo"/>
              </a:defRPr>
            </a:lvl6pPr>
            <a:lvl7pPr lvl="6" rtl="0" algn="ctr">
              <a:spcBef>
                <a:spcPts val="0"/>
              </a:spcBef>
              <a:buNone/>
              <a:defRPr sz="2000">
                <a:solidFill>
                  <a:srgbClr val="FFFFFF"/>
                </a:solidFill>
                <a:latin typeface="Arvo"/>
                <a:ea typeface="Arvo"/>
                <a:cs typeface="Arvo"/>
                <a:sym typeface="Arvo"/>
              </a:defRPr>
            </a:lvl7pPr>
            <a:lvl8pPr lvl="7" rtl="0" algn="ctr">
              <a:spcBef>
                <a:spcPts val="0"/>
              </a:spcBef>
              <a:buNone/>
              <a:defRPr sz="2000">
                <a:solidFill>
                  <a:srgbClr val="FFFFFF"/>
                </a:solidFill>
                <a:latin typeface="Arvo"/>
                <a:ea typeface="Arvo"/>
                <a:cs typeface="Arvo"/>
                <a:sym typeface="Arvo"/>
              </a:defRPr>
            </a:lvl8pPr>
            <a:lvl9pPr lvl="8" algn="ctr">
              <a:spcBef>
                <a:spcPts val="0"/>
              </a:spcBef>
              <a:buNone/>
              <a:defRPr sz="2000">
                <a:solidFill>
                  <a:srgbClr val="FFFFFF"/>
                </a:solidFill>
                <a:latin typeface="Arvo"/>
                <a:ea typeface="Arvo"/>
                <a:cs typeface="Arvo"/>
                <a:sym typeface="Arv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inema">
    <p:bg>
      <p:bgPr>
        <a:solidFill>
          <a:srgbClr val="C44524"/>
        </a:solidFill>
      </p:bgPr>
    </p:bg>
    <p:spTree>
      <p:nvGrpSpPr>
        <p:cNvPr id="54" name="Shape 54"/>
        <p:cNvGrpSpPr/>
        <p:nvPr/>
      </p:nvGrpSpPr>
      <p:grpSpPr>
        <a:xfrm>
          <a:off x="0" y="0"/>
          <a:ext cx="0" cy="0"/>
          <a:chOff x="0" y="0"/>
          <a:chExt cx="0" cy="0"/>
        </a:xfrm>
      </p:grpSpPr>
      <p:sp>
        <p:nvSpPr>
          <p:cNvPr id="55" name="Shape 5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56" name="Shape 56"/>
          <p:cNvSpPr txBox="1"/>
          <p:nvPr/>
        </p:nvSpPr>
        <p:spPr>
          <a:xfrm>
            <a:off x="354123" y="4838725"/>
            <a:ext cx="2306100" cy="234599"/>
          </a:xfrm>
          <a:prstGeom prst="rect">
            <a:avLst/>
          </a:prstGeom>
          <a:noFill/>
          <a:ln>
            <a:noFill/>
          </a:ln>
        </p:spPr>
        <p:txBody>
          <a:bodyPr anchorCtr="0" anchor="ctr" bIns="91425" lIns="91425" rIns="91425" tIns="91425">
            <a:noAutofit/>
          </a:bodyPr>
          <a:lstStyle/>
          <a:p>
            <a:pPr lvl="0" rtl="0">
              <a:spcBef>
                <a:spcPts val="0"/>
              </a:spcBef>
              <a:buNone/>
            </a:pPr>
            <a:r>
              <a:rPr lang="es" sz="700">
                <a:solidFill>
                  <a:srgbClr val="D4C9C7"/>
                </a:solidFill>
                <a:latin typeface="Open Sans"/>
                <a:ea typeface="Open Sans"/>
                <a:cs typeface="Open Sans"/>
                <a:sym typeface="Open Sans"/>
              </a:rPr>
              <a:t>Curso introductorio en </a:t>
            </a:r>
            <a:r>
              <a:rPr lang="es" sz="800">
                <a:solidFill>
                  <a:srgbClr val="D4C9C7"/>
                </a:solidFill>
                <a:latin typeface="Open Sans"/>
                <a:ea typeface="Open Sans"/>
                <a:cs typeface="Open Sans"/>
                <a:sym typeface="Open Sans"/>
              </a:rPr>
              <a:t>Inteligencia Artificial</a:t>
            </a:r>
          </a:p>
        </p:txBody>
      </p:sp>
      <p:sp>
        <p:nvSpPr>
          <p:cNvPr id="57" name="Shape 57"/>
          <p:cNvSpPr txBox="1"/>
          <p:nvPr/>
        </p:nvSpPr>
        <p:spPr>
          <a:xfrm>
            <a:off x="6463621" y="4834241"/>
            <a:ext cx="2306100" cy="234599"/>
          </a:xfrm>
          <a:prstGeom prst="rect">
            <a:avLst/>
          </a:prstGeom>
          <a:noFill/>
          <a:ln>
            <a:noFill/>
          </a:ln>
        </p:spPr>
        <p:txBody>
          <a:bodyPr anchorCtr="0" anchor="ctr" bIns="91425" lIns="91425" rIns="91425" tIns="91425">
            <a:noAutofit/>
          </a:bodyPr>
          <a:lstStyle/>
          <a:p>
            <a:pPr lvl="0" rtl="0" algn="r">
              <a:spcBef>
                <a:spcPts val="0"/>
              </a:spcBef>
              <a:buNone/>
            </a:pPr>
            <a:r>
              <a:rPr lang="es" sz="700">
                <a:solidFill>
                  <a:srgbClr val="D4C9C7"/>
                </a:solidFill>
                <a:latin typeface="Open Sans"/>
                <a:ea typeface="Open Sans"/>
                <a:cs typeface="Open Sans"/>
                <a:sym typeface="Open Sans"/>
              </a:rPr>
              <a:t>Universidad del Valle de Guatemala - CC3045</a:t>
            </a:r>
          </a:p>
        </p:txBody>
      </p:sp>
      <p:sp>
        <p:nvSpPr>
          <p:cNvPr id="58" name="Shape 58"/>
          <p:cNvSpPr/>
          <p:nvPr/>
        </p:nvSpPr>
        <p:spPr>
          <a:xfrm>
            <a:off x="0" y="0"/>
            <a:ext cx="9144000" cy="4749899"/>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32800" y="2167089"/>
            <a:ext cx="9072599" cy="643799"/>
          </a:xfrm>
          <a:prstGeom prst="rect">
            <a:avLst/>
          </a:prstGeom>
        </p:spPr>
        <p:txBody>
          <a:bodyPr anchorCtr="0" anchor="ctr" bIns="91425" lIns="91425" rIns="91425" tIns="91425">
            <a:noAutofit/>
          </a:bodyPr>
          <a:lstStyle/>
          <a:p>
            <a:pPr lvl="0">
              <a:spcBef>
                <a:spcPts val="0"/>
              </a:spcBef>
              <a:buNone/>
            </a:pPr>
            <a:r>
              <a:rPr lang="es"/>
              <a:t>Laplace Smoothing y EM-GMM</a:t>
            </a:r>
          </a:p>
        </p:txBody>
      </p:sp>
      <p:sp>
        <p:nvSpPr>
          <p:cNvPr id="64" name="Shape 64"/>
          <p:cNvSpPr txBox="1"/>
          <p:nvPr>
            <p:ph idx="1" type="subTitle"/>
          </p:nvPr>
        </p:nvSpPr>
        <p:spPr>
          <a:xfrm>
            <a:off x="685800" y="1954356"/>
            <a:ext cx="7772400" cy="289500"/>
          </a:xfrm>
          <a:prstGeom prst="rect">
            <a:avLst/>
          </a:prstGeom>
        </p:spPr>
        <p:txBody>
          <a:bodyPr anchorCtr="0" anchor="ctr" bIns="91425" lIns="91425" rIns="91425" tIns="91425">
            <a:noAutofit/>
          </a:bodyPr>
          <a:lstStyle/>
          <a:p>
            <a:pPr lvl="0">
              <a:spcBef>
                <a:spcPts val="0"/>
              </a:spcBef>
              <a:buNone/>
            </a:pPr>
            <a:r>
              <a:rPr lang="es"/>
              <a:t>Definición de Proyecto No. 2</a:t>
            </a:r>
          </a:p>
        </p:txBody>
      </p:sp>
      <p:sp>
        <p:nvSpPr>
          <p:cNvPr id="65" name="Shape 65"/>
          <p:cNvSpPr txBox="1"/>
          <p:nvPr/>
        </p:nvSpPr>
        <p:spPr>
          <a:xfrm>
            <a:off x="2635650" y="4408400"/>
            <a:ext cx="3872699" cy="194999"/>
          </a:xfrm>
          <a:prstGeom prst="rect">
            <a:avLst/>
          </a:prstGeom>
          <a:noFill/>
          <a:ln>
            <a:noFill/>
          </a:ln>
        </p:spPr>
        <p:txBody>
          <a:bodyPr anchorCtr="0" anchor="ctr" bIns="91425" lIns="91425" rIns="91425" tIns="91425">
            <a:noAutofit/>
          </a:bodyPr>
          <a:lstStyle/>
          <a:p>
            <a:pPr lvl="0" rtl="0" algn="ctr">
              <a:spcBef>
                <a:spcPts val="0"/>
              </a:spcBef>
              <a:buNone/>
            </a:pPr>
            <a:r>
              <a:rPr lang="es" sz="700">
                <a:solidFill>
                  <a:srgbClr val="FFFFFF"/>
                </a:solidFill>
                <a:latin typeface="Open Sans"/>
                <a:ea typeface="Open Sans"/>
                <a:cs typeface="Open Sans"/>
                <a:sym typeface="Open Sans"/>
              </a:rPr>
              <a:t>CC3045 - Universidad del Valle de Guatemala</a:t>
            </a:r>
          </a:p>
        </p:txBody>
      </p:sp>
      <p:sp>
        <p:nvSpPr>
          <p:cNvPr id="66" name="Shape 66"/>
          <p:cNvSpPr txBox="1"/>
          <p:nvPr/>
        </p:nvSpPr>
        <p:spPr>
          <a:xfrm>
            <a:off x="2635650" y="4179800"/>
            <a:ext cx="3872699" cy="234599"/>
          </a:xfrm>
          <a:prstGeom prst="rect">
            <a:avLst/>
          </a:prstGeom>
          <a:noFill/>
          <a:ln>
            <a:noFill/>
          </a:ln>
        </p:spPr>
        <p:txBody>
          <a:bodyPr anchorCtr="0" anchor="ctr" bIns="91425" lIns="91425" rIns="91425" tIns="91425">
            <a:noAutofit/>
          </a:bodyPr>
          <a:lstStyle/>
          <a:p>
            <a:pPr lvl="0" rtl="0" algn="ctr">
              <a:spcBef>
                <a:spcPts val="0"/>
              </a:spcBef>
              <a:buNone/>
            </a:pPr>
            <a:r>
              <a:rPr lang="es" sz="700">
                <a:solidFill>
                  <a:srgbClr val="FFFFFF"/>
                </a:solidFill>
                <a:latin typeface="Open Sans"/>
                <a:ea typeface="Open Sans"/>
                <a:cs typeface="Open Sans"/>
                <a:sym typeface="Open Sans"/>
              </a:rPr>
              <a:t>Curso impartido por</a:t>
            </a:r>
            <a:r>
              <a:rPr lang="es">
                <a:solidFill>
                  <a:srgbClr val="FFFFFF"/>
                </a:solidFill>
                <a:latin typeface="Open Sans"/>
                <a:ea typeface="Open Sans"/>
                <a:cs typeface="Open Sans"/>
                <a:sym typeface="Open Sans"/>
              </a:rPr>
              <a:t> </a:t>
            </a:r>
            <a:r>
              <a:rPr lang="es" sz="1000">
                <a:solidFill>
                  <a:srgbClr val="FFFFFF"/>
                </a:solidFill>
                <a:latin typeface="Open Sans"/>
                <a:ea typeface="Open Sans"/>
                <a:cs typeface="Open Sans"/>
                <a:sym typeface="Open Sans"/>
              </a:rPr>
              <a:t>Samuel Chávez (sachavez@uvg.edu.gt)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idx="1" type="body"/>
          </p:nvPr>
        </p:nvSpPr>
        <p:spPr>
          <a:xfrm>
            <a:off x="457200" y="1318675"/>
            <a:ext cx="8229600" cy="3317999"/>
          </a:xfrm>
          <a:prstGeom prst="rect">
            <a:avLst/>
          </a:prstGeom>
        </p:spPr>
        <p:txBody>
          <a:bodyPr anchorCtr="0" anchor="t" bIns="91425" lIns="91425" rIns="91425" tIns="91425">
            <a:noAutofit/>
          </a:bodyPr>
          <a:lstStyle/>
          <a:p>
            <a:pPr lvl="0" rtl="0">
              <a:spcBef>
                <a:spcPts val="0"/>
              </a:spcBef>
              <a:buNone/>
            </a:pPr>
            <a:r>
              <a:rPr lang="es"/>
              <a:t>Encuentre el mejor K que pueda tal que el rendimiento de su clasificador se maximice. Para este propósito utilice los mensajes en la categoría de </a:t>
            </a:r>
            <a:r>
              <a:rPr b="1" i="1" lang="es"/>
              <a:t>cross validation</a:t>
            </a:r>
            <a:r>
              <a:rPr lang="es"/>
              <a:t>.</a:t>
            </a:r>
          </a:p>
        </p:txBody>
      </p:sp>
      <p:sp>
        <p:nvSpPr>
          <p:cNvPr id="125" name="Shape 125"/>
          <p:cNvSpPr txBox="1"/>
          <p:nvPr>
            <p:ph type="title"/>
          </p:nvPr>
        </p:nvSpPr>
        <p:spPr>
          <a:xfrm>
            <a:off x="301340" y="288675"/>
            <a:ext cx="7414200" cy="354300"/>
          </a:xfrm>
          <a:prstGeom prst="rect">
            <a:avLst/>
          </a:prstGeom>
        </p:spPr>
        <p:txBody>
          <a:bodyPr anchorCtr="0" anchor="ctr" bIns="91425" lIns="91425" rIns="91425" tIns="91425">
            <a:noAutofit/>
          </a:bodyPr>
          <a:lstStyle/>
          <a:p>
            <a:pPr lvl="0" rtl="0">
              <a:spcBef>
                <a:spcPts val="0"/>
              </a:spcBef>
              <a:buNone/>
            </a:pPr>
            <a:r>
              <a:rPr lang="es"/>
              <a:t>Task 1.5: Optimización de K</a:t>
            </a:r>
          </a:p>
        </p:txBody>
      </p:sp>
      <p:sp>
        <p:nvSpPr>
          <p:cNvPr id="126" name="Shape 126"/>
          <p:cNvSpPr txBox="1"/>
          <p:nvPr>
            <p:ph idx="2" type="subTitle"/>
          </p:nvPr>
        </p:nvSpPr>
        <p:spPr>
          <a:xfrm>
            <a:off x="303864" y="540632"/>
            <a:ext cx="5668200" cy="314999"/>
          </a:xfrm>
          <a:prstGeom prst="rect">
            <a:avLst/>
          </a:prstGeom>
        </p:spPr>
        <p:txBody>
          <a:bodyPr anchorCtr="0" anchor="ctr" bIns="91425" lIns="91425" rIns="91425" tIns="91425">
            <a:noAutofit/>
          </a:bodyPr>
          <a:lstStyle/>
          <a:p>
            <a:pPr lvl="0" rtl="0">
              <a:spcBef>
                <a:spcPts val="0"/>
              </a:spcBef>
              <a:buNone/>
            </a:pPr>
            <a:r>
              <a:rPr lang="es"/>
              <a:t>Definición de Proyecto No. 2</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idx="1" type="body"/>
          </p:nvPr>
        </p:nvSpPr>
        <p:spPr>
          <a:xfrm>
            <a:off x="457200" y="1318675"/>
            <a:ext cx="8229600" cy="3317999"/>
          </a:xfrm>
          <a:prstGeom prst="rect">
            <a:avLst/>
          </a:prstGeom>
        </p:spPr>
        <p:txBody>
          <a:bodyPr anchorCtr="0" anchor="t" bIns="91425" lIns="91425" rIns="91425" tIns="91425">
            <a:noAutofit/>
          </a:bodyPr>
          <a:lstStyle/>
          <a:p>
            <a:pPr lvl="0" rtl="0">
              <a:spcBef>
                <a:spcPts val="0"/>
              </a:spcBef>
              <a:buNone/>
            </a:pPr>
            <a:r>
              <a:rPr lang="es"/>
              <a:t>Construya un programa que reciba un archivo de entrada con mensajes sin clasificar, y de como salida cada mensaje clasificado (con la misma notación de prefijo tabulado).</a:t>
            </a:r>
          </a:p>
        </p:txBody>
      </p:sp>
      <p:sp>
        <p:nvSpPr>
          <p:cNvPr id="132" name="Shape 132"/>
          <p:cNvSpPr txBox="1"/>
          <p:nvPr>
            <p:ph type="title"/>
          </p:nvPr>
        </p:nvSpPr>
        <p:spPr>
          <a:xfrm>
            <a:off x="301340" y="288675"/>
            <a:ext cx="7414200" cy="354300"/>
          </a:xfrm>
          <a:prstGeom prst="rect">
            <a:avLst/>
          </a:prstGeom>
        </p:spPr>
        <p:txBody>
          <a:bodyPr anchorCtr="0" anchor="ctr" bIns="91425" lIns="91425" rIns="91425" tIns="91425">
            <a:noAutofit/>
          </a:bodyPr>
          <a:lstStyle/>
          <a:p>
            <a:pPr lvl="0" rtl="0">
              <a:spcBef>
                <a:spcPts val="0"/>
              </a:spcBef>
              <a:buNone/>
            </a:pPr>
            <a:r>
              <a:rPr lang="es"/>
              <a:t>Task 1.6: Programa de prueba</a:t>
            </a:r>
          </a:p>
        </p:txBody>
      </p:sp>
      <p:sp>
        <p:nvSpPr>
          <p:cNvPr id="133" name="Shape 133"/>
          <p:cNvSpPr txBox="1"/>
          <p:nvPr>
            <p:ph idx="2" type="subTitle"/>
          </p:nvPr>
        </p:nvSpPr>
        <p:spPr>
          <a:xfrm>
            <a:off x="303864" y="540632"/>
            <a:ext cx="5668200" cy="314999"/>
          </a:xfrm>
          <a:prstGeom prst="rect">
            <a:avLst/>
          </a:prstGeom>
        </p:spPr>
        <p:txBody>
          <a:bodyPr anchorCtr="0" anchor="ctr" bIns="91425" lIns="91425" rIns="91425" tIns="91425">
            <a:noAutofit/>
          </a:bodyPr>
          <a:lstStyle/>
          <a:p>
            <a:pPr lvl="0" rtl="0">
              <a:spcBef>
                <a:spcPts val="0"/>
              </a:spcBef>
              <a:buNone/>
            </a:pPr>
            <a:r>
              <a:rPr lang="es"/>
              <a:t>Definición de Proyecto No. 2</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1835550" y="2093550"/>
            <a:ext cx="5472900" cy="956400"/>
          </a:xfrm>
          <a:prstGeom prst="rect">
            <a:avLst/>
          </a:prstGeom>
        </p:spPr>
        <p:txBody>
          <a:bodyPr anchorCtr="0" anchor="ctr" bIns="91425" lIns="91425" rIns="91425" tIns="91425">
            <a:noAutofit/>
          </a:bodyPr>
          <a:lstStyle/>
          <a:p>
            <a:pPr lvl="0">
              <a:spcBef>
                <a:spcPts val="0"/>
              </a:spcBef>
              <a:buNone/>
            </a:pPr>
            <a:r>
              <a:rPr lang="es"/>
              <a:t>Task 2: EM-GMM para d = 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idx="1" type="body"/>
          </p:nvPr>
        </p:nvSpPr>
        <p:spPr>
          <a:xfrm>
            <a:off x="457200" y="1318675"/>
            <a:ext cx="8229600" cy="3317999"/>
          </a:xfrm>
          <a:prstGeom prst="rect">
            <a:avLst/>
          </a:prstGeom>
        </p:spPr>
        <p:txBody>
          <a:bodyPr anchorCtr="0" anchor="t" bIns="91425" lIns="91425" rIns="91425" tIns="91425">
            <a:noAutofit/>
          </a:bodyPr>
          <a:lstStyle/>
          <a:p>
            <a:pPr lvl="0" rtl="0">
              <a:spcBef>
                <a:spcPts val="0"/>
              </a:spcBef>
              <a:buNone/>
            </a:pPr>
            <a:r>
              <a:rPr lang="es"/>
              <a:t>Construya un programa de aprendizaje no supervisado para un espacio de features en dos dimensiones. Recibe de entrada un archivo de coordenadas y da de salida una gráfica de los puntos y los gaussianos para clasificar.</a:t>
            </a:r>
          </a:p>
        </p:txBody>
      </p:sp>
      <p:sp>
        <p:nvSpPr>
          <p:cNvPr id="144" name="Shape 144"/>
          <p:cNvSpPr txBox="1"/>
          <p:nvPr>
            <p:ph type="title"/>
          </p:nvPr>
        </p:nvSpPr>
        <p:spPr>
          <a:xfrm>
            <a:off x="301340" y="288675"/>
            <a:ext cx="7414200" cy="354300"/>
          </a:xfrm>
          <a:prstGeom prst="rect">
            <a:avLst/>
          </a:prstGeom>
        </p:spPr>
        <p:txBody>
          <a:bodyPr anchorCtr="0" anchor="ctr" bIns="91425" lIns="91425" rIns="91425" tIns="91425">
            <a:noAutofit/>
          </a:bodyPr>
          <a:lstStyle/>
          <a:p>
            <a:pPr lvl="0" rtl="0">
              <a:spcBef>
                <a:spcPts val="0"/>
              </a:spcBef>
              <a:buNone/>
            </a:pPr>
            <a:r>
              <a:rPr lang="es"/>
              <a:t>Task 2: EM-GMM para d = 2</a:t>
            </a:r>
          </a:p>
        </p:txBody>
      </p:sp>
      <p:sp>
        <p:nvSpPr>
          <p:cNvPr id="145" name="Shape 145"/>
          <p:cNvSpPr txBox="1"/>
          <p:nvPr>
            <p:ph idx="2" type="subTitle"/>
          </p:nvPr>
        </p:nvSpPr>
        <p:spPr>
          <a:xfrm>
            <a:off x="303864" y="540632"/>
            <a:ext cx="5668200" cy="314999"/>
          </a:xfrm>
          <a:prstGeom prst="rect">
            <a:avLst/>
          </a:prstGeom>
        </p:spPr>
        <p:txBody>
          <a:bodyPr anchorCtr="0" anchor="ctr" bIns="91425" lIns="91425" rIns="91425" tIns="91425">
            <a:noAutofit/>
          </a:bodyPr>
          <a:lstStyle/>
          <a:p>
            <a:pPr lvl="0" rtl="0">
              <a:spcBef>
                <a:spcPts val="0"/>
              </a:spcBef>
              <a:buNone/>
            </a:pPr>
            <a:r>
              <a:rPr lang="es"/>
              <a:t>Definición de Proyecto No. 2</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idx="1" type="body"/>
          </p:nvPr>
        </p:nvSpPr>
        <p:spPr>
          <a:xfrm>
            <a:off x="457200" y="1318675"/>
            <a:ext cx="8229600" cy="3317999"/>
          </a:xfrm>
          <a:prstGeom prst="rect">
            <a:avLst/>
          </a:prstGeom>
        </p:spPr>
        <p:txBody>
          <a:bodyPr anchorCtr="0" anchor="t" bIns="91425" lIns="91425" rIns="91425" tIns="91425">
            <a:noAutofit/>
          </a:bodyPr>
          <a:lstStyle/>
          <a:p>
            <a:pPr lvl="0" rtl="0">
              <a:spcBef>
                <a:spcPts val="0"/>
              </a:spcBef>
              <a:buNone/>
            </a:pPr>
            <a:r>
              <a:rPr lang="es"/>
              <a:t>El archivo tendrá una coordenada por línea.  Por ejemplo:</a:t>
            </a:r>
          </a:p>
          <a:p>
            <a:pPr lvl="0" rtl="0">
              <a:spcBef>
                <a:spcPts val="0"/>
              </a:spcBef>
              <a:buNone/>
            </a:pPr>
            <a:r>
              <a:t/>
            </a:r>
            <a:endParaRPr sz="1000"/>
          </a:p>
          <a:p>
            <a:pPr lvl="0" rtl="0">
              <a:spcBef>
                <a:spcPts val="0"/>
              </a:spcBef>
              <a:buNone/>
            </a:pPr>
            <a:r>
              <a:rPr lang="es">
                <a:latin typeface="Courier New"/>
                <a:ea typeface="Courier New"/>
                <a:cs typeface="Courier New"/>
                <a:sym typeface="Courier New"/>
              </a:rPr>
              <a:t>[4, 5]</a:t>
            </a:r>
          </a:p>
          <a:p>
            <a:pPr lvl="0" rtl="0">
              <a:spcBef>
                <a:spcPts val="0"/>
              </a:spcBef>
              <a:buNone/>
            </a:pPr>
            <a:r>
              <a:rPr lang="es">
                <a:latin typeface="Courier New"/>
                <a:ea typeface="Courier New"/>
                <a:cs typeface="Courier New"/>
                <a:sym typeface="Courier New"/>
              </a:rPr>
              <a:t>[3, 4.5]</a:t>
            </a:r>
          </a:p>
          <a:p>
            <a:pPr lvl="0" rtl="0">
              <a:spcBef>
                <a:spcPts val="0"/>
              </a:spcBef>
              <a:buNone/>
            </a:pPr>
            <a:r>
              <a:rPr lang="es">
                <a:latin typeface="Courier New"/>
                <a:ea typeface="Courier New"/>
                <a:cs typeface="Courier New"/>
                <a:sym typeface="Courier New"/>
              </a:rPr>
              <a:t>[1.1, -2.3]</a:t>
            </a:r>
          </a:p>
          <a:p>
            <a:pPr lvl="0" rtl="0">
              <a:spcBef>
                <a:spcPts val="0"/>
              </a:spcBef>
              <a:buNone/>
            </a:pPr>
            <a:r>
              <a:t/>
            </a:r>
            <a:endParaRPr sz="1000"/>
          </a:p>
          <a:p>
            <a:pPr lvl="0" rtl="0">
              <a:spcBef>
                <a:spcPts val="0"/>
              </a:spcBef>
              <a:buNone/>
            </a:pPr>
            <a:r>
              <a:rPr lang="es"/>
              <a:t>Las coordenadas estarán en la región </a:t>
            </a:r>
            <a:r>
              <a:rPr b="1" lang="es"/>
              <a:t>(-500, -500) </a:t>
            </a:r>
            <a:r>
              <a:rPr lang="es"/>
              <a:t>hasta </a:t>
            </a:r>
            <a:r>
              <a:rPr b="1" lang="es"/>
              <a:t>(500, 500)</a:t>
            </a:r>
          </a:p>
        </p:txBody>
      </p:sp>
      <p:sp>
        <p:nvSpPr>
          <p:cNvPr id="151" name="Shape 151"/>
          <p:cNvSpPr txBox="1"/>
          <p:nvPr>
            <p:ph type="title"/>
          </p:nvPr>
        </p:nvSpPr>
        <p:spPr>
          <a:xfrm>
            <a:off x="301340" y="288675"/>
            <a:ext cx="7414200" cy="354300"/>
          </a:xfrm>
          <a:prstGeom prst="rect">
            <a:avLst/>
          </a:prstGeom>
        </p:spPr>
        <p:txBody>
          <a:bodyPr anchorCtr="0" anchor="ctr" bIns="91425" lIns="91425" rIns="91425" tIns="91425">
            <a:noAutofit/>
          </a:bodyPr>
          <a:lstStyle/>
          <a:p>
            <a:pPr lvl="0" rtl="0">
              <a:spcBef>
                <a:spcPts val="0"/>
              </a:spcBef>
              <a:buNone/>
            </a:pPr>
            <a:r>
              <a:rPr lang="es"/>
              <a:t>Task 2.1: Lectura del archivo</a:t>
            </a:r>
          </a:p>
        </p:txBody>
      </p:sp>
      <p:sp>
        <p:nvSpPr>
          <p:cNvPr id="152" name="Shape 152"/>
          <p:cNvSpPr txBox="1"/>
          <p:nvPr>
            <p:ph idx="2" type="subTitle"/>
          </p:nvPr>
        </p:nvSpPr>
        <p:spPr>
          <a:xfrm>
            <a:off x="303864" y="540632"/>
            <a:ext cx="5668200" cy="314999"/>
          </a:xfrm>
          <a:prstGeom prst="rect">
            <a:avLst/>
          </a:prstGeom>
        </p:spPr>
        <p:txBody>
          <a:bodyPr anchorCtr="0" anchor="ctr" bIns="91425" lIns="91425" rIns="91425" tIns="91425">
            <a:noAutofit/>
          </a:bodyPr>
          <a:lstStyle/>
          <a:p>
            <a:pPr lvl="0" rtl="0">
              <a:spcBef>
                <a:spcPts val="0"/>
              </a:spcBef>
              <a:buNone/>
            </a:pPr>
            <a:r>
              <a:rPr lang="es"/>
              <a:t>Definición de Proyecto No. 2</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idx="1" type="body"/>
          </p:nvPr>
        </p:nvSpPr>
        <p:spPr>
          <a:xfrm>
            <a:off x="457200" y="1318675"/>
            <a:ext cx="8229600" cy="3317999"/>
          </a:xfrm>
          <a:prstGeom prst="rect">
            <a:avLst/>
          </a:prstGeom>
        </p:spPr>
        <p:txBody>
          <a:bodyPr anchorCtr="0" anchor="t" bIns="91425" lIns="91425" rIns="91425" tIns="91425">
            <a:noAutofit/>
          </a:bodyPr>
          <a:lstStyle/>
          <a:p>
            <a:pPr lvl="0" rtl="0">
              <a:spcBef>
                <a:spcPts val="0"/>
              </a:spcBef>
              <a:buNone/>
            </a:pPr>
            <a:r>
              <a:rPr lang="es"/>
              <a:t>Solicite de entrada la cantidad de Gaussianos a ajustar, y construya iterativamente los mejores parámetros para cada uno de ellos usando el algoritmo de </a:t>
            </a:r>
            <a:r>
              <a:rPr b="1" i="1" lang="es"/>
              <a:t>expectation maximization</a:t>
            </a:r>
            <a:r>
              <a:rPr lang="es"/>
              <a:t>.</a:t>
            </a:r>
          </a:p>
        </p:txBody>
      </p:sp>
      <p:sp>
        <p:nvSpPr>
          <p:cNvPr id="158" name="Shape 158"/>
          <p:cNvSpPr txBox="1"/>
          <p:nvPr>
            <p:ph type="title"/>
          </p:nvPr>
        </p:nvSpPr>
        <p:spPr>
          <a:xfrm>
            <a:off x="301340" y="288675"/>
            <a:ext cx="7414200" cy="354300"/>
          </a:xfrm>
          <a:prstGeom prst="rect">
            <a:avLst/>
          </a:prstGeom>
        </p:spPr>
        <p:txBody>
          <a:bodyPr anchorCtr="0" anchor="ctr" bIns="91425" lIns="91425" rIns="91425" tIns="91425">
            <a:noAutofit/>
          </a:bodyPr>
          <a:lstStyle/>
          <a:p>
            <a:pPr lvl="0" rtl="0">
              <a:spcBef>
                <a:spcPts val="0"/>
              </a:spcBef>
              <a:buNone/>
            </a:pPr>
            <a:r>
              <a:rPr lang="es"/>
              <a:t>Task 2.2: Construcción de los K clústers</a:t>
            </a:r>
          </a:p>
        </p:txBody>
      </p:sp>
      <p:sp>
        <p:nvSpPr>
          <p:cNvPr id="159" name="Shape 159"/>
          <p:cNvSpPr txBox="1"/>
          <p:nvPr>
            <p:ph idx="2" type="subTitle"/>
          </p:nvPr>
        </p:nvSpPr>
        <p:spPr>
          <a:xfrm>
            <a:off x="303864" y="540632"/>
            <a:ext cx="5668200" cy="314999"/>
          </a:xfrm>
          <a:prstGeom prst="rect">
            <a:avLst/>
          </a:prstGeom>
        </p:spPr>
        <p:txBody>
          <a:bodyPr anchorCtr="0" anchor="ctr" bIns="91425" lIns="91425" rIns="91425" tIns="91425">
            <a:noAutofit/>
          </a:bodyPr>
          <a:lstStyle/>
          <a:p>
            <a:pPr lvl="0" rtl="0">
              <a:spcBef>
                <a:spcPts val="0"/>
              </a:spcBef>
              <a:buNone/>
            </a:pPr>
            <a:r>
              <a:rPr lang="es"/>
              <a:t>Definición de Proyecto No. 2</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idx="1" type="body"/>
          </p:nvPr>
        </p:nvSpPr>
        <p:spPr>
          <a:xfrm>
            <a:off x="457200" y="1318675"/>
            <a:ext cx="8229600" cy="3317999"/>
          </a:xfrm>
          <a:prstGeom prst="rect">
            <a:avLst/>
          </a:prstGeom>
        </p:spPr>
        <p:txBody>
          <a:bodyPr anchorCtr="0" anchor="t" bIns="91425" lIns="91425" rIns="91425" tIns="91425">
            <a:noAutofit/>
          </a:bodyPr>
          <a:lstStyle/>
          <a:p>
            <a:pPr lvl="0" rtl="0">
              <a:spcBef>
                <a:spcPts val="0"/>
              </a:spcBef>
              <a:buNone/>
            </a:pPr>
            <a:r>
              <a:rPr lang="es"/>
              <a:t>Muestre en pantalla los puntos de entrada y un diagrama de niveles por cada gaussiano ajustado (GUI).</a:t>
            </a:r>
          </a:p>
        </p:txBody>
      </p:sp>
      <p:sp>
        <p:nvSpPr>
          <p:cNvPr id="165" name="Shape 165"/>
          <p:cNvSpPr txBox="1"/>
          <p:nvPr>
            <p:ph type="title"/>
          </p:nvPr>
        </p:nvSpPr>
        <p:spPr>
          <a:xfrm>
            <a:off x="301340" y="288675"/>
            <a:ext cx="7414200" cy="354300"/>
          </a:xfrm>
          <a:prstGeom prst="rect">
            <a:avLst/>
          </a:prstGeom>
        </p:spPr>
        <p:txBody>
          <a:bodyPr anchorCtr="0" anchor="ctr" bIns="91425" lIns="91425" rIns="91425" tIns="91425">
            <a:noAutofit/>
          </a:bodyPr>
          <a:lstStyle/>
          <a:p>
            <a:pPr lvl="0" rtl="0">
              <a:spcBef>
                <a:spcPts val="0"/>
              </a:spcBef>
              <a:buNone/>
            </a:pPr>
            <a:r>
              <a:rPr lang="es"/>
              <a:t>Task 2.3: Resultados</a:t>
            </a:r>
          </a:p>
        </p:txBody>
      </p:sp>
      <p:sp>
        <p:nvSpPr>
          <p:cNvPr id="166" name="Shape 166"/>
          <p:cNvSpPr txBox="1"/>
          <p:nvPr>
            <p:ph idx="2" type="subTitle"/>
          </p:nvPr>
        </p:nvSpPr>
        <p:spPr>
          <a:xfrm>
            <a:off x="303864" y="540632"/>
            <a:ext cx="5668200" cy="314999"/>
          </a:xfrm>
          <a:prstGeom prst="rect">
            <a:avLst/>
          </a:prstGeom>
        </p:spPr>
        <p:txBody>
          <a:bodyPr anchorCtr="0" anchor="ctr" bIns="91425" lIns="91425" rIns="91425" tIns="91425">
            <a:noAutofit/>
          </a:bodyPr>
          <a:lstStyle/>
          <a:p>
            <a:pPr lvl="0" rtl="0">
              <a:spcBef>
                <a:spcPts val="0"/>
              </a:spcBef>
              <a:buNone/>
            </a:pPr>
            <a:r>
              <a:rPr lang="es"/>
              <a:t>Definición de Proyecto No. 2</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idx="1" type="body"/>
          </p:nvPr>
        </p:nvSpPr>
        <p:spPr>
          <a:xfrm>
            <a:off x="457200" y="1318675"/>
            <a:ext cx="8229600" cy="3317999"/>
          </a:xfrm>
          <a:prstGeom prst="rect">
            <a:avLst/>
          </a:prstGeom>
        </p:spPr>
        <p:txBody>
          <a:bodyPr anchorCtr="0" anchor="t" bIns="91425" lIns="91425" rIns="91425" tIns="91425">
            <a:noAutofit/>
          </a:bodyPr>
          <a:lstStyle/>
          <a:p>
            <a:pPr lvl="0" rtl="0">
              <a:spcBef>
                <a:spcPts val="0"/>
              </a:spcBef>
              <a:buNone/>
            </a:pPr>
            <a:r>
              <a:rPr lang="es"/>
              <a:t>Construya un programa que reciba de entrada un punto en el espacio de features, e indique el clúster al que pertenece según los gaussianos encontrados en el task 2.2.</a:t>
            </a:r>
          </a:p>
        </p:txBody>
      </p:sp>
      <p:sp>
        <p:nvSpPr>
          <p:cNvPr id="172" name="Shape 172"/>
          <p:cNvSpPr txBox="1"/>
          <p:nvPr>
            <p:ph type="title"/>
          </p:nvPr>
        </p:nvSpPr>
        <p:spPr>
          <a:xfrm>
            <a:off x="301340" y="288675"/>
            <a:ext cx="7414200" cy="354300"/>
          </a:xfrm>
          <a:prstGeom prst="rect">
            <a:avLst/>
          </a:prstGeom>
        </p:spPr>
        <p:txBody>
          <a:bodyPr anchorCtr="0" anchor="ctr" bIns="91425" lIns="91425" rIns="91425" tIns="91425">
            <a:noAutofit/>
          </a:bodyPr>
          <a:lstStyle/>
          <a:p>
            <a:pPr lvl="0" rtl="0">
              <a:spcBef>
                <a:spcPts val="0"/>
              </a:spcBef>
              <a:buNone/>
            </a:pPr>
            <a:r>
              <a:rPr lang="es"/>
              <a:t>Task 2.4: Clasificación</a:t>
            </a:r>
          </a:p>
        </p:txBody>
      </p:sp>
      <p:sp>
        <p:nvSpPr>
          <p:cNvPr id="173" name="Shape 173"/>
          <p:cNvSpPr txBox="1"/>
          <p:nvPr>
            <p:ph idx="2" type="subTitle"/>
          </p:nvPr>
        </p:nvSpPr>
        <p:spPr>
          <a:xfrm>
            <a:off x="303864" y="540632"/>
            <a:ext cx="5668200" cy="314999"/>
          </a:xfrm>
          <a:prstGeom prst="rect">
            <a:avLst/>
          </a:prstGeom>
        </p:spPr>
        <p:txBody>
          <a:bodyPr anchorCtr="0" anchor="ctr" bIns="91425" lIns="91425" rIns="91425" tIns="91425">
            <a:noAutofit/>
          </a:bodyPr>
          <a:lstStyle/>
          <a:p>
            <a:pPr lvl="0" rtl="0">
              <a:spcBef>
                <a:spcPts val="0"/>
              </a:spcBef>
              <a:buNone/>
            </a:pPr>
            <a:r>
              <a:rPr lang="es"/>
              <a:t>Definición de Proyecto No. 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1272750" y="288675"/>
            <a:ext cx="7414200" cy="354300"/>
          </a:xfrm>
          <a:prstGeom prst="rect">
            <a:avLst/>
          </a:prstGeom>
        </p:spPr>
        <p:txBody>
          <a:bodyPr anchorCtr="0" anchor="ctr" bIns="91425" lIns="91425" rIns="91425" tIns="91425">
            <a:noAutofit/>
          </a:bodyPr>
          <a:lstStyle/>
          <a:p>
            <a:pPr lvl="0">
              <a:spcBef>
                <a:spcPts val="0"/>
              </a:spcBef>
              <a:buNone/>
            </a:pPr>
            <a:r>
              <a:rPr lang="es"/>
              <a:t>Instrucciones</a:t>
            </a:r>
          </a:p>
        </p:txBody>
      </p:sp>
      <p:sp>
        <p:nvSpPr>
          <p:cNvPr id="72" name="Shape 72"/>
          <p:cNvSpPr txBox="1"/>
          <p:nvPr>
            <p:ph idx="2" type="subTitle"/>
          </p:nvPr>
        </p:nvSpPr>
        <p:spPr>
          <a:xfrm>
            <a:off x="1275274" y="540632"/>
            <a:ext cx="5668200" cy="314999"/>
          </a:xfrm>
          <a:prstGeom prst="rect">
            <a:avLst/>
          </a:prstGeom>
        </p:spPr>
        <p:txBody>
          <a:bodyPr anchorCtr="0" anchor="ctr" bIns="91425" lIns="91425" rIns="91425" tIns="91425">
            <a:noAutofit/>
          </a:bodyPr>
          <a:lstStyle/>
          <a:p>
            <a:pPr lvl="0">
              <a:spcBef>
                <a:spcPts val="0"/>
              </a:spcBef>
              <a:buNone/>
            </a:pPr>
            <a:r>
              <a:rPr lang="es"/>
              <a:t>Definición de Proyecto No. 2</a:t>
            </a:r>
          </a:p>
        </p:txBody>
      </p:sp>
      <p:sp>
        <p:nvSpPr>
          <p:cNvPr id="73" name="Shape 73"/>
          <p:cNvSpPr txBox="1"/>
          <p:nvPr>
            <p:ph idx="1" type="body"/>
          </p:nvPr>
        </p:nvSpPr>
        <p:spPr>
          <a:xfrm>
            <a:off x="457200" y="1318675"/>
            <a:ext cx="8229600" cy="1358400"/>
          </a:xfrm>
          <a:prstGeom prst="rect">
            <a:avLst/>
          </a:prstGeom>
        </p:spPr>
        <p:txBody>
          <a:bodyPr anchorCtr="0" anchor="t" bIns="91425" lIns="91425" rIns="91425" tIns="91425">
            <a:noAutofit/>
          </a:bodyPr>
          <a:lstStyle/>
          <a:p>
            <a:pPr lvl="0" rtl="0">
              <a:spcBef>
                <a:spcPts val="0"/>
              </a:spcBef>
              <a:buNone/>
            </a:pPr>
            <a:r>
              <a:rPr lang="es"/>
              <a:t>A continuación se presentan dos tasks, resuelva cada uno de ellos según las instrucciones. La rúbrica a utilizar para cada uno será la siguiente:</a:t>
            </a:r>
          </a:p>
        </p:txBody>
      </p:sp>
      <p:graphicFrame>
        <p:nvGraphicFramePr>
          <p:cNvPr id="74" name="Shape 74"/>
          <p:cNvGraphicFramePr/>
          <p:nvPr/>
        </p:nvGraphicFramePr>
        <p:xfrm>
          <a:off x="2208762" y="2904450"/>
          <a:ext cx="3000000" cy="3000000"/>
        </p:xfrm>
        <a:graphic>
          <a:graphicData uri="http://schemas.openxmlformats.org/drawingml/2006/table">
            <a:tbl>
              <a:tblPr>
                <a:noFill/>
                <a:tableStyleId>{84226447-9CA3-4C87-AD7B-28EB421EFED8}</a:tableStyleId>
              </a:tblPr>
              <a:tblGrid>
                <a:gridCol w="3502425"/>
                <a:gridCol w="1224050"/>
              </a:tblGrid>
              <a:tr h="281375">
                <a:tc>
                  <a:txBody>
                    <a:bodyPr>
                      <a:noAutofit/>
                    </a:bodyPr>
                    <a:lstStyle/>
                    <a:p>
                      <a:pPr lvl="0" rtl="0" algn="ctr">
                        <a:spcBef>
                          <a:spcPts val="0"/>
                        </a:spcBef>
                        <a:buNone/>
                      </a:pPr>
                      <a:r>
                        <a:rPr lang="es" sz="1000">
                          <a:solidFill>
                            <a:srgbClr val="FFFFFF"/>
                          </a:solidFill>
                          <a:latin typeface="Open Sans"/>
                          <a:ea typeface="Open Sans"/>
                          <a:cs typeface="Open Sans"/>
                          <a:sym typeface="Open Sans"/>
                        </a:rPr>
                        <a:t>Indicador</a:t>
                      </a:r>
                    </a:p>
                  </a:txBody>
                  <a:tcPr marT="91425" marB="91425" marR="91425" marL="91425" anchor="ctr">
                    <a:solidFill>
                      <a:srgbClr val="C44524"/>
                    </a:solidFill>
                  </a:tcPr>
                </a:tc>
                <a:tc>
                  <a:txBody>
                    <a:bodyPr>
                      <a:noAutofit/>
                    </a:bodyPr>
                    <a:lstStyle/>
                    <a:p>
                      <a:pPr lvl="0" rtl="0" algn="ctr">
                        <a:spcBef>
                          <a:spcPts val="0"/>
                        </a:spcBef>
                        <a:buNone/>
                      </a:pPr>
                      <a:r>
                        <a:rPr lang="es" sz="1000">
                          <a:solidFill>
                            <a:srgbClr val="FFFFFF"/>
                          </a:solidFill>
                          <a:latin typeface="Open Sans"/>
                          <a:ea typeface="Open Sans"/>
                          <a:cs typeface="Open Sans"/>
                          <a:sym typeface="Open Sans"/>
                        </a:rPr>
                        <a:t>Ponderación</a:t>
                      </a:r>
                    </a:p>
                  </a:txBody>
                  <a:tcPr marT="91425" marB="91425" marR="91425" marL="91425" anchor="ctr">
                    <a:solidFill>
                      <a:srgbClr val="C44524"/>
                    </a:solidFill>
                  </a:tcPr>
                </a:tc>
              </a:tr>
              <a:tr h="257400">
                <a:tc>
                  <a:txBody>
                    <a:bodyPr>
                      <a:noAutofit/>
                    </a:bodyPr>
                    <a:lstStyle/>
                    <a:p>
                      <a:pPr lvl="0" rtl="0">
                        <a:spcBef>
                          <a:spcPts val="0"/>
                        </a:spcBef>
                        <a:buNone/>
                      </a:pPr>
                      <a:r>
                        <a:rPr lang="es" sz="800">
                          <a:latin typeface="Open Sans"/>
                          <a:ea typeface="Open Sans"/>
                          <a:cs typeface="Open Sans"/>
                          <a:sym typeface="Open Sans"/>
                        </a:rPr>
                        <a:t>Su solución obtiene resultados congruentes</a:t>
                      </a:r>
                    </a:p>
                  </a:txBody>
                  <a:tcPr marT="91425" marB="91425" marR="91425" marL="91425" anchor="ctr"/>
                </a:tc>
                <a:tc>
                  <a:txBody>
                    <a:bodyPr>
                      <a:noAutofit/>
                    </a:bodyPr>
                    <a:lstStyle/>
                    <a:p>
                      <a:pPr lvl="0" rtl="0" algn="ctr">
                        <a:spcBef>
                          <a:spcPts val="0"/>
                        </a:spcBef>
                        <a:buNone/>
                      </a:pPr>
                      <a:r>
                        <a:rPr lang="es" sz="800">
                          <a:latin typeface="Open Sans"/>
                          <a:ea typeface="Open Sans"/>
                          <a:cs typeface="Open Sans"/>
                          <a:sym typeface="Open Sans"/>
                        </a:rPr>
                        <a:t>40%</a:t>
                      </a:r>
                    </a:p>
                  </a:txBody>
                  <a:tcPr marT="91425" marB="91425" marR="91425" marL="91425" anchor="ctr"/>
                </a:tc>
              </a:tr>
              <a:tr h="257400">
                <a:tc>
                  <a:txBody>
                    <a:bodyPr>
                      <a:noAutofit/>
                    </a:bodyPr>
                    <a:lstStyle/>
                    <a:p>
                      <a:pPr lvl="0" rtl="0">
                        <a:spcBef>
                          <a:spcPts val="0"/>
                        </a:spcBef>
                        <a:buNone/>
                      </a:pPr>
                      <a:r>
                        <a:rPr lang="es" sz="800">
                          <a:latin typeface="Open Sans"/>
                          <a:ea typeface="Open Sans"/>
                          <a:cs typeface="Open Sans"/>
                          <a:sym typeface="Open Sans"/>
                        </a:rPr>
                        <a:t>Aplicación clara y correcta de los conceptos teóricos</a:t>
                      </a:r>
                    </a:p>
                  </a:txBody>
                  <a:tcPr marT="91425" marB="91425" marR="91425" marL="91425" anchor="ctr"/>
                </a:tc>
                <a:tc>
                  <a:txBody>
                    <a:bodyPr>
                      <a:noAutofit/>
                    </a:bodyPr>
                    <a:lstStyle/>
                    <a:p>
                      <a:pPr lvl="0" rtl="0" algn="ctr">
                        <a:spcBef>
                          <a:spcPts val="0"/>
                        </a:spcBef>
                        <a:buNone/>
                      </a:pPr>
                      <a:r>
                        <a:rPr lang="es" sz="800">
                          <a:latin typeface="Open Sans"/>
                          <a:ea typeface="Open Sans"/>
                          <a:cs typeface="Open Sans"/>
                          <a:sym typeface="Open Sans"/>
                        </a:rPr>
                        <a:t>35%</a:t>
                      </a:r>
                    </a:p>
                  </a:txBody>
                  <a:tcPr marT="91425" marB="91425" marR="91425" marL="91425" anchor="ctr"/>
                </a:tc>
              </a:tr>
              <a:tr h="304775">
                <a:tc>
                  <a:txBody>
                    <a:bodyPr>
                      <a:noAutofit/>
                    </a:bodyPr>
                    <a:lstStyle/>
                    <a:p>
                      <a:pPr lvl="0" rtl="0">
                        <a:spcBef>
                          <a:spcPts val="0"/>
                        </a:spcBef>
                        <a:buNone/>
                      </a:pPr>
                      <a:r>
                        <a:rPr lang="es" sz="800">
                          <a:latin typeface="Open Sans"/>
                          <a:ea typeface="Open Sans"/>
                          <a:cs typeface="Open Sans"/>
                          <a:sym typeface="Open Sans"/>
                        </a:rPr>
                        <a:t>Calidad de código</a:t>
                      </a:r>
                    </a:p>
                  </a:txBody>
                  <a:tcPr marT="91425" marB="91425" marR="91425" marL="91425" anchor="ctr"/>
                </a:tc>
                <a:tc>
                  <a:txBody>
                    <a:bodyPr>
                      <a:noAutofit/>
                    </a:bodyPr>
                    <a:lstStyle/>
                    <a:p>
                      <a:pPr lvl="0" rtl="0" algn="ctr">
                        <a:spcBef>
                          <a:spcPts val="0"/>
                        </a:spcBef>
                        <a:buNone/>
                      </a:pPr>
                      <a:r>
                        <a:rPr lang="es" sz="800">
                          <a:latin typeface="Open Sans"/>
                          <a:ea typeface="Open Sans"/>
                          <a:cs typeface="Open Sans"/>
                          <a:sym typeface="Open Sans"/>
                        </a:rPr>
                        <a:t>25%</a:t>
                      </a:r>
                    </a:p>
                  </a:txBody>
                  <a:tcPr marT="91425" marB="91425" marR="91425" marL="914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1835550" y="2093550"/>
            <a:ext cx="5472900" cy="956400"/>
          </a:xfrm>
          <a:prstGeom prst="rect">
            <a:avLst/>
          </a:prstGeom>
        </p:spPr>
        <p:txBody>
          <a:bodyPr anchorCtr="0" anchor="ctr" bIns="91425" lIns="91425" rIns="91425" tIns="91425">
            <a:noAutofit/>
          </a:bodyPr>
          <a:lstStyle/>
          <a:p>
            <a:pPr lvl="0">
              <a:spcBef>
                <a:spcPts val="0"/>
              </a:spcBef>
              <a:buNone/>
            </a:pPr>
            <a:r>
              <a:rPr lang="es"/>
              <a:t>Task 1: SMS Spam filtering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1" type="body"/>
          </p:nvPr>
        </p:nvSpPr>
        <p:spPr>
          <a:xfrm>
            <a:off x="457200" y="1318675"/>
            <a:ext cx="8229600" cy="3317999"/>
          </a:xfrm>
          <a:prstGeom prst="rect">
            <a:avLst/>
          </a:prstGeom>
        </p:spPr>
        <p:txBody>
          <a:bodyPr anchorCtr="0" anchor="t" bIns="91425" lIns="91425" rIns="91425" tIns="91425">
            <a:noAutofit/>
          </a:bodyPr>
          <a:lstStyle/>
          <a:p>
            <a:pPr lvl="0" rtl="0">
              <a:spcBef>
                <a:spcPts val="0"/>
              </a:spcBef>
              <a:buNone/>
            </a:pPr>
            <a:r>
              <a:rPr lang="es"/>
              <a:t>Construya un filtro de spam a partir del archivo </a:t>
            </a:r>
            <a:r>
              <a:rPr b="1" lang="es"/>
              <a:t>corpus.txt </a:t>
            </a:r>
            <a:r>
              <a:rPr lang="es"/>
              <a:t>(adjunto en la sección de Blackboard para este proyecto) usando el algoritmo de Laplace Smoothing.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r">
              <a:spcBef>
                <a:spcPts val="0"/>
              </a:spcBef>
              <a:buNone/>
            </a:pPr>
            <a:r>
              <a:rPr b="1" lang="es" sz="1000">
                <a:solidFill>
                  <a:srgbClr val="666666"/>
                </a:solidFill>
              </a:rPr>
              <a:t>corpus.txt </a:t>
            </a:r>
            <a:r>
              <a:rPr lang="es" sz="1000">
                <a:solidFill>
                  <a:srgbClr val="666666"/>
                </a:solidFill>
              </a:rPr>
              <a:t>fue tomado de: http://www.dt.fee.unicamp.br/~tiago/smsspamcollection/</a:t>
            </a:r>
          </a:p>
        </p:txBody>
      </p:sp>
      <p:sp>
        <p:nvSpPr>
          <p:cNvPr id="85" name="Shape 85"/>
          <p:cNvSpPr txBox="1"/>
          <p:nvPr>
            <p:ph type="title"/>
          </p:nvPr>
        </p:nvSpPr>
        <p:spPr>
          <a:xfrm>
            <a:off x="301340" y="288675"/>
            <a:ext cx="7414200" cy="354300"/>
          </a:xfrm>
          <a:prstGeom prst="rect">
            <a:avLst/>
          </a:prstGeom>
        </p:spPr>
        <p:txBody>
          <a:bodyPr anchorCtr="0" anchor="ctr" bIns="91425" lIns="91425" rIns="91425" tIns="91425">
            <a:noAutofit/>
          </a:bodyPr>
          <a:lstStyle/>
          <a:p>
            <a:pPr lvl="0">
              <a:spcBef>
                <a:spcPts val="0"/>
              </a:spcBef>
              <a:buNone/>
            </a:pPr>
            <a:r>
              <a:rPr lang="es"/>
              <a:t>Task 1: SMS Spam filtering</a:t>
            </a:r>
          </a:p>
        </p:txBody>
      </p:sp>
      <p:sp>
        <p:nvSpPr>
          <p:cNvPr id="86" name="Shape 86"/>
          <p:cNvSpPr txBox="1"/>
          <p:nvPr>
            <p:ph idx="2" type="subTitle"/>
          </p:nvPr>
        </p:nvSpPr>
        <p:spPr>
          <a:xfrm>
            <a:off x="303864" y="540632"/>
            <a:ext cx="5668200" cy="314999"/>
          </a:xfrm>
          <a:prstGeom prst="rect">
            <a:avLst/>
          </a:prstGeom>
        </p:spPr>
        <p:txBody>
          <a:bodyPr anchorCtr="0" anchor="ctr" bIns="91425" lIns="91425" rIns="91425" tIns="91425">
            <a:noAutofit/>
          </a:bodyPr>
          <a:lstStyle/>
          <a:p>
            <a:pPr lvl="0">
              <a:spcBef>
                <a:spcPts val="0"/>
              </a:spcBef>
              <a:buNone/>
            </a:pPr>
            <a:r>
              <a:rPr lang="es"/>
              <a:t>Definición de Proyecto No. 2</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1" type="body"/>
          </p:nvPr>
        </p:nvSpPr>
        <p:spPr>
          <a:xfrm>
            <a:off x="457200" y="1318675"/>
            <a:ext cx="8229600" cy="3317999"/>
          </a:xfrm>
          <a:prstGeom prst="rect">
            <a:avLst/>
          </a:prstGeom>
        </p:spPr>
        <p:txBody>
          <a:bodyPr anchorCtr="0" anchor="t" bIns="91425" lIns="91425" rIns="91425" tIns="91425">
            <a:noAutofit/>
          </a:bodyPr>
          <a:lstStyle/>
          <a:p>
            <a:pPr lvl="0" rtl="0">
              <a:spcBef>
                <a:spcPts val="0"/>
              </a:spcBef>
              <a:buNone/>
            </a:pPr>
            <a:r>
              <a:rPr lang="es"/>
              <a:t>Construya un programa que lea e interprete el archivo </a:t>
            </a:r>
            <a:r>
              <a:rPr b="1" lang="es"/>
              <a:t>corpus.txt</a:t>
            </a:r>
            <a:r>
              <a:rPr lang="es"/>
              <a:t>. El archivo tiene las siguientes características:</a:t>
            </a:r>
          </a:p>
          <a:p>
            <a:pPr indent="-228600" lvl="0" marL="457200" rtl="0">
              <a:spcBef>
                <a:spcPts val="0"/>
              </a:spcBef>
            </a:pPr>
            <a:r>
              <a:rPr lang="es"/>
              <a:t>1002 mensajes etiquetados como </a:t>
            </a:r>
            <a:r>
              <a:rPr b="1" lang="es"/>
              <a:t>ham</a:t>
            </a:r>
          </a:p>
          <a:p>
            <a:pPr indent="-228600" lvl="0" marL="457200" rtl="0">
              <a:spcBef>
                <a:spcPts val="0"/>
              </a:spcBef>
            </a:pPr>
            <a:r>
              <a:rPr lang="es"/>
              <a:t>322 mensajes etiquetados como </a:t>
            </a:r>
            <a:r>
              <a:rPr b="1" lang="es"/>
              <a:t>spam</a:t>
            </a:r>
          </a:p>
          <a:p>
            <a:pPr indent="-228600" lvl="0" marL="457200" rtl="0">
              <a:spcBef>
                <a:spcPts val="0"/>
              </a:spcBef>
            </a:pPr>
            <a:r>
              <a:rPr lang="es"/>
              <a:t>El formato del archivo es tal que cada línea es un mensaje con un sufijo que indica su etiqueta. El sufijo se separa del cuerpo del mensaje por un carácter de tabulación (</a:t>
            </a:r>
            <a:r>
              <a:rPr b="1" lang="es"/>
              <a:t>\t</a:t>
            </a:r>
            <a:r>
              <a:rPr lang="es"/>
              <a:t>)</a:t>
            </a:r>
          </a:p>
        </p:txBody>
      </p:sp>
      <p:sp>
        <p:nvSpPr>
          <p:cNvPr id="92" name="Shape 92"/>
          <p:cNvSpPr txBox="1"/>
          <p:nvPr>
            <p:ph type="title"/>
          </p:nvPr>
        </p:nvSpPr>
        <p:spPr>
          <a:xfrm>
            <a:off x="301340" y="288675"/>
            <a:ext cx="7414200" cy="354300"/>
          </a:xfrm>
          <a:prstGeom prst="rect">
            <a:avLst/>
          </a:prstGeom>
        </p:spPr>
        <p:txBody>
          <a:bodyPr anchorCtr="0" anchor="ctr" bIns="91425" lIns="91425" rIns="91425" tIns="91425">
            <a:noAutofit/>
          </a:bodyPr>
          <a:lstStyle/>
          <a:p>
            <a:pPr lvl="0" rtl="0">
              <a:spcBef>
                <a:spcPts val="0"/>
              </a:spcBef>
              <a:buNone/>
            </a:pPr>
            <a:r>
              <a:rPr lang="es"/>
              <a:t>Task 1.1: Lectura del archivo</a:t>
            </a:r>
          </a:p>
        </p:txBody>
      </p:sp>
      <p:sp>
        <p:nvSpPr>
          <p:cNvPr id="93" name="Shape 93"/>
          <p:cNvSpPr txBox="1"/>
          <p:nvPr>
            <p:ph idx="2" type="subTitle"/>
          </p:nvPr>
        </p:nvSpPr>
        <p:spPr>
          <a:xfrm>
            <a:off x="303864" y="540632"/>
            <a:ext cx="5668200" cy="314999"/>
          </a:xfrm>
          <a:prstGeom prst="rect">
            <a:avLst/>
          </a:prstGeom>
        </p:spPr>
        <p:txBody>
          <a:bodyPr anchorCtr="0" anchor="ctr" bIns="91425" lIns="91425" rIns="91425" tIns="91425">
            <a:noAutofit/>
          </a:bodyPr>
          <a:lstStyle/>
          <a:p>
            <a:pPr lvl="0" rtl="0">
              <a:spcBef>
                <a:spcPts val="0"/>
              </a:spcBef>
              <a:buNone/>
            </a:pPr>
            <a:r>
              <a:rPr lang="es"/>
              <a:t>Definición de Proyecto No. 2</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nvSpPr>
        <p:spPr>
          <a:xfrm>
            <a:off x="461050" y="1071750"/>
            <a:ext cx="8150399" cy="3000000"/>
          </a:xfrm>
          <a:prstGeom prst="rect">
            <a:avLst/>
          </a:prstGeom>
          <a:noFill/>
          <a:ln>
            <a:noFill/>
          </a:ln>
        </p:spPr>
        <p:txBody>
          <a:bodyPr anchorCtr="0" anchor="ctr" bIns="91425" lIns="91425" rIns="91425" tIns="91425">
            <a:noAutofit/>
          </a:bodyPr>
          <a:lstStyle/>
          <a:p>
            <a:pPr lvl="0" rtl="0">
              <a:spcBef>
                <a:spcPts val="0"/>
              </a:spcBef>
              <a:buClr>
                <a:schemeClr val="dk1"/>
              </a:buClr>
              <a:buSzPct val="110000"/>
              <a:buFont typeface="Arial"/>
              <a:buNone/>
            </a:pPr>
            <a:r>
              <a:rPr lang="es" sz="1000">
                <a:solidFill>
                  <a:schemeClr val="dk1"/>
                </a:solidFill>
                <a:latin typeface="Courier New"/>
                <a:ea typeface="Courier New"/>
                <a:cs typeface="Courier New"/>
                <a:sym typeface="Courier New"/>
              </a:rPr>
              <a:t>ham   What you doing?how are you?</a:t>
            </a:r>
          </a:p>
          <a:p>
            <a:pPr lvl="0" rtl="0">
              <a:spcBef>
                <a:spcPts val="0"/>
              </a:spcBef>
              <a:buClr>
                <a:schemeClr val="dk1"/>
              </a:buClr>
              <a:buSzPct val="110000"/>
              <a:buFont typeface="Arial"/>
              <a:buNone/>
            </a:pPr>
            <a:r>
              <a:rPr lang="es" sz="1000">
                <a:solidFill>
                  <a:schemeClr val="dk1"/>
                </a:solidFill>
                <a:latin typeface="Courier New"/>
                <a:ea typeface="Courier New"/>
                <a:cs typeface="Courier New"/>
                <a:sym typeface="Courier New"/>
              </a:rPr>
              <a:t>ham   Ok lar... Joking wif u oni...</a:t>
            </a:r>
          </a:p>
          <a:p>
            <a:pPr lvl="0" rtl="0">
              <a:spcBef>
                <a:spcPts val="0"/>
              </a:spcBef>
              <a:buClr>
                <a:schemeClr val="dk1"/>
              </a:buClr>
              <a:buSzPct val="110000"/>
              <a:buFont typeface="Arial"/>
              <a:buNone/>
            </a:pPr>
            <a:r>
              <a:rPr lang="es" sz="1000">
                <a:solidFill>
                  <a:schemeClr val="dk1"/>
                </a:solidFill>
                <a:latin typeface="Courier New"/>
                <a:ea typeface="Courier New"/>
                <a:cs typeface="Courier New"/>
                <a:sym typeface="Courier New"/>
              </a:rPr>
              <a:t>ham   dun say so early hor... U c already then say...</a:t>
            </a:r>
          </a:p>
          <a:p>
            <a:pPr lvl="0" rtl="0">
              <a:spcBef>
                <a:spcPts val="0"/>
              </a:spcBef>
              <a:buClr>
                <a:schemeClr val="dk1"/>
              </a:buClr>
              <a:buSzPct val="110000"/>
              <a:buFont typeface="Arial"/>
              <a:buNone/>
            </a:pPr>
            <a:r>
              <a:rPr lang="es" sz="1000">
                <a:solidFill>
                  <a:schemeClr val="dk1"/>
                </a:solidFill>
                <a:latin typeface="Courier New"/>
                <a:ea typeface="Courier New"/>
                <a:cs typeface="Courier New"/>
                <a:sym typeface="Courier New"/>
              </a:rPr>
              <a:t>ham   MY NO. IN LUTON 0125698789 RING ME IF UR AROUND! H*</a:t>
            </a:r>
          </a:p>
          <a:p>
            <a:pPr lvl="0" rtl="0">
              <a:spcBef>
                <a:spcPts val="0"/>
              </a:spcBef>
              <a:buClr>
                <a:schemeClr val="dk1"/>
              </a:buClr>
              <a:buSzPct val="110000"/>
              <a:buFont typeface="Arial"/>
              <a:buNone/>
            </a:pPr>
            <a:r>
              <a:rPr lang="es" sz="1000">
                <a:solidFill>
                  <a:schemeClr val="dk1"/>
                </a:solidFill>
                <a:latin typeface="Courier New"/>
                <a:ea typeface="Courier New"/>
                <a:cs typeface="Courier New"/>
                <a:sym typeface="Courier New"/>
              </a:rPr>
              <a:t>ham   Siva is in hostel aha:-.</a:t>
            </a:r>
          </a:p>
          <a:p>
            <a:pPr lvl="0" rtl="0">
              <a:spcBef>
                <a:spcPts val="0"/>
              </a:spcBef>
              <a:buClr>
                <a:schemeClr val="dk1"/>
              </a:buClr>
              <a:buSzPct val="110000"/>
              <a:buFont typeface="Arial"/>
              <a:buNone/>
            </a:pPr>
            <a:r>
              <a:rPr lang="es" sz="1000">
                <a:solidFill>
                  <a:schemeClr val="dk1"/>
                </a:solidFill>
                <a:latin typeface="Courier New"/>
                <a:ea typeface="Courier New"/>
                <a:cs typeface="Courier New"/>
                <a:sym typeface="Courier New"/>
              </a:rPr>
              <a:t>ham   Cos i was out shopping wif darren jus now n i called him 2 ask wat present he wan lor..</a:t>
            </a:r>
          </a:p>
          <a:p>
            <a:pPr lvl="0" rtl="0">
              <a:spcBef>
                <a:spcPts val="0"/>
              </a:spcBef>
              <a:buClr>
                <a:schemeClr val="dk1"/>
              </a:buClr>
              <a:buSzPct val="110000"/>
              <a:buFont typeface="Arial"/>
              <a:buNone/>
            </a:pPr>
            <a:r>
              <a:rPr lang="es" sz="1000">
                <a:solidFill>
                  <a:schemeClr val="dk1"/>
                </a:solidFill>
                <a:latin typeface="Courier New"/>
                <a:ea typeface="Courier New"/>
                <a:cs typeface="Courier New"/>
                <a:sym typeface="Courier New"/>
              </a:rPr>
              <a:t>spam  FreeMsg: Txt: CALL to No: 86888 &amp; claim your reward of 3 hours talk time to use from your phone </a:t>
            </a:r>
          </a:p>
          <a:p>
            <a:pPr lvl="0" rtl="0">
              <a:spcBef>
                <a:spcPts val="0"/>
              </a:spcBef>
              <a:buClr>
                <a:schemeClr val="dk1"/>
              </a:buClr>
              <a:buSzPct val="110000"/>
              <a:buFont typeface="Arial"/>
              <a:buNone/>
            </a:pPr>
            <a:r>
              <a:rPr lang="es" sz="1000">
                <a:solidFill>
                  <a:schemeClr val="dk1"/>
                </a:solidFill>
                <a:latin typeface="Courier New"/>
                <a:ea typeface="Courier New"/>
                <a:cs typeface="Courier New"/>
                <a:sym typeface="Courier New"/>
              </a:rPr>
              <a:t>spam  Sunshine Quiz! Win a super Sony DVD recorder if you canname the capital of Australia? Text MQUIZ</a:t>
            </a:r>
          </a:p>
          <a:p>
            <a:pPr lvl="0" rtl="0">
              <a:spcBef>
                <a:spcPts val="0"/>
              </a:spcBef>
              <a:buClr>
                <a:schemeClr val="dk1"/>
              </a:buClr>
              <a:buSzPct val="110000"/>
              <a:buFont typeface="Arial"/>
              <a:buNone/>
            </a:pPr>
            <a:r>
              <a:rPr lang="es" sz="1000">
                <a:solidFill>
                  <a:schemeClr val="dk1"/>
                </a:solidFill>
                <a:latin typeface="Courier New"/>
                <a:ea typeface="Courier New"/>
                <a:cs typeface="Courier New"/>
                <a:sym typeface="Courier New"/>
              </a:rPr>
              <a:t>spam  URGENT! Your Mobile No 07808726822 was awarded a L2,000 Bonus Caller Prize on 02/09/03! This is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1" type="body"/>
          </p:nvPr>
        </p:nvSpPr>
        <p:spPr>
          <a:xfrm>
            <a:off x="457200" y="1318675"/>
            <a:ext cx="8229600" cy="3317999"/>
          </a:xfrm>
          <a:prstGeom prst="rect">
            <a:avLst/>
          </a:prstGeom>
        </p:spPr>
        <p:txBody>
          <a:bodyPr anchorCtr="0" anchor="t" bIns="91425" lIns="91425" rIns="91425" tIns="91425">
            <a:noAutofit/>
          </a:bodyPr>
          <a:lstStyle/>
          <a:p>
            <a:pPr lvl="0" rtl="0">
              <a:spcBef>
                <a:spcPts val="0"/>
              </a:spcBef>
              <a:buNone/>
            </a:pPr>
            <a:r>
              <a:rPr lang="es"/>
              <a:t>Cada mensaje en </a:t>
            </a:r>
            <a:r>
              <a:rPr b="1" lang="es"/>
              <a:t>corpus.txt</a:t>
            </a:r>
            <a:r>
              <a:rPr lang="es"/>
              <a:t> tiene algunos caracteres y palabras que pueden añadir ruido al desempeño de sus filtros, sanitice cada mensaje previamente a construir su clasificador.</a:t>
            </a:r>
          </a:p>
        </p:txBody>
      </p:sp>
      <p:sp>
        <p:nvSpPr>
          <p:cNvPr id="104" name="Shape 104"/>
          <p:cNvSpPr txBox="1"/>
          <p:nvPr>
            <p:ph type="title"/>
          </p:nvPr>
        </p:nvSpPr>
        <p:spPr>
          <a:xfrm>
            <a:off x="301340" y="288675"/>
            <a:ext cx="7414200" cy="354300"/>
          </a:xfrm>
          <a:prstGeom prst="rect">
            <a:avLst/>
          </a:prstGeom>
        </p:spPr>
        <p:txBody>
          <a:bodyPr anchorCtr="0" anchor="ctr" bIns="91425" lIns="91425" rIns="91425" tIns="91425">
            <a:noAutofit/>
          </a:bodyPr>
          <a:lstStyle/>
          <a:p>
            <a:pPr lvl="0" rtl="0">
              <a:spcBef>
                <a:spcPts val="0"/>
              </a:spcBef>
              <a:buNone/>
            </a:pPr>
            <a:r>
              <a:rPr lang="es"/>
              <a:t>Task 1.2: Sanitización</a:t>
            </a:r>
          </a:p>
        </p:txBody>
      </p:sp>
      <p:sp>
        <p:nvSpPr>
          <p:cNvPr id="105" name="Shape 105"/>
          <p:cNvSpPr txBox="1"/>
          <p:nvPr>
            <p:ph idx="2" type="subTitle"/>
          </p:nvPr>
        </p:nvSpPr>
        <p:spPr>
          <a:xfrm>
            <a:off x="303864" y="540632"/>
            <a:ext cx="5668200" cy="314999"/>
          </a:xfrm>
          <a:prstGeom prst="rect">
            <a:avLst/>
          </a:prstGeom>
        </p:spPr>
        <p:txBody>
          <a:bodyPr anchorCtr="0" anchor="ctr" bIns="91425" lIns="91425" rIns="91425" tIns="91425">
            <a:noAutofit/>
          </a:bodyPr>
          <a:lstStyle/>
          <a:p>
            <a:pPr lvl="0" rtl="0">
              <a:spcBef>
                <a:spcPts val="0"/>
              </a:spcBef>
              <a:buNone/>
            </a:pPr>
            <a:r>
              <a:rPr lang="es"/>
              <a:t>Definición de Proyecto No. 2</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1" type="body"/>
          </p:nvPr>
        </p:nvSpPr>
        <p:spPr>
          <a:xfrm>
            <a:off x="457200" y="1318675"/>
            <a:ext cx="8229600" cy="3317999"/>
          </a:xfrm>
          <a:prstGeom prst="rect">
            <a:avLst/>
          </a:prstGeom>
        </p:spPr>
        <p:txBody>
          <a:bodyPr anchorCtr="0" anchor="t" bIns="91425" lIns="91425" rIns="91425" tIns="91425">
            <a:noAutofit/>
          </a:bodyPr>
          <a:lstStyle/>
          <a:p>
            <a:pPr lvl="0" rtl="0">
              <a:spcBef>
                <a:spcPts val="0"/>
              </a:spcBef>
              <a:buNone/>
            </a:pPr>
            <a:r>
              <a:rPr lang="es"/>
              <a:t>Particione el corpus de mensajes en las categorías siguientes:</a:t>
            </a:r>
          </a:p>
          <a:p>
            <a:pPr indent="-228600" lvl="0" marL="457200" rtl="0">
              <a:spcBef>
                <a:spcPts val="0"/>
              </a:spcBef>
            </a:pPr>
            <a:r>
              <a:rPr b="1" lang="es"/>
              <a:t>Entrenamiento</a:t>
            </a:r>
            <a:r>
              <a:rPr lang="es"/>
              <a:t>: 80%</a:t>
            </a:r>
          </a:p>
          <a:p>
            <a:pPr indent="-228600" lvl="0" marL="457200" rtl="0">
              <a:spcBef>
                <a:spcPts val="0"/>
              </a:spcBef>
            </a:pPr>
            <a:r>
              <a:rPr b="1" lang="es"/>
              <a:t>Cross validation</a:t>
            </a:r>
            <a:r>
              <a:rPr lang="es"/>
              <a:t>: 10%</a:t>
            </a:r>
          </a:p>
          <a:p>
            <a:pPr indent="-228600" lvl="0" marL="457200" rtl="0">
              <a:spcBef>
                <a:spcPts val="0"/>
              </a:spcBef>
            </a:pPr>
            <a:r>
              <a:rPr b="1" lang="es"/>
              <a:t>Test</a:t>
            </a:r>
            <a:r>
              <a:rPr lang="es"/>
              <a:t>: 10%</a:t>
            </a:r>
          </a:p>
          <a:p>
            <a:pPr lvl="0" rtl="0">
              <a:spcBef>
                <a:spcPts val="0"/>
              </a:spcBef>
              <a:buNone/>
            </a:pPr>
            <a:r>
              <a:t/>
            </a:r>
            <a:endParaRPr/>
          </a:p>
          <a:p>
            <a:pPr lvl="0" rtl="0">
              <a:spcBef>
                <a:spcPts val="0"/>
              </a:spcBef>
              <a:buNone/>
            </a:pPr>
            <a:r>
              <a:rPr b="1" lang="es"/>
              <a:t>Nota: </a:t>
            </a:r>
            <a:r>
              <a:rPr lang="es"/>
              <a:t>asegúrese de dejar una mezcla uniforme de mensajes spam y ham en cada categoría.</a:t>
            </a:r>
          </a:p>
        </p:txBody>
      </p:sp>
      <p:sp>
        <p:nvSpPr>
          <p:cNvPr id="111" name="Shape 111"/>
          <p:cNvSpPr txBox="1"/>
          <p:nvPr>
            <p:ph type="title"/>
          </p:nvPr>
        </p:nvSpPr>
        <p:spPr>
          <a:xfrm>
            <a:off x="301340" y="288675"/>
            <a:ext cx="7414200" cy="354300"/>
          </a:xfrm>
          <a:prstGeom prst="rect">
            <a:avLst/>
          </a:prstGeom>
        </p:spPr>
        <p:txBody>
          <a:bodyPr anchorCtr="0" anchor="ctr" bIns="91425" lIns="91425" rIns="91425" tIns="91425">
            <a:noAutofit/>
          </a:bodyPr>
          <a:lstStyle/>
          <a:p>
            <a:pPr lvl="0" rtl="0">
              <a:spcBef>
                <a:spcPts val="0"/>
              </a:spcBef>
              <a:buNone/>
            </a:pPr>
            <a:r>
              <a:rPr lang="es"/>
              <a:t>Task 1.3: Selección de datos</a:t>
            </a:r>
          </a:p>
        </p:txBody>
      </p:sp>
      <p:sp>
        <p:nvSpPr>
          <p:cNvPr id="112" name="Shape 112"/>
          <p:cNvSpPr txBox="1"/>
          <p:nvPr>
            <p:ph idx="2" type="subTitle"/>
          </p:nvPr>
        </p:nvSpPr>
        <p:spPr>
          <a:xfrm>
            <a:off x="303864" y="540632"/>
            <a:ext cx="5668200" cy="314999"/>
          </a:xfrm>
          <a:prstGeom prst="rect">
            <a:avLst/>
          </a:prstGeom>
        </p:spPr>
        <p:txBody>
          <a:bodyPr anchorCtr="0" anchor="ctr" bIns="91425" lIns="91425" rIns="91425" tIns="91425">
            <a:noAutofit/>
          </a:bodyPr>
          <a:lstStyle/>
          <a:p>
            <a:pPr lvl="0" rtl="0">
              <a:spcBef>
                <a:spcPts val="0"/>
              </a:spcBef>
              <a:buNone/>
            </a:pPr>
            <a:r>
              <a:rPr lang="es"/>
              <a:t>Definición de Proyecto No. 2</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idx="1" type="body"/>
          </p:nvPr>
        </p:nvSpPr>
        <p:spPr>
          <a:xfrm>
            <a:off x="457200" y="1318675"/>
            <a:ext cx="8229600" cy="3317999"/>
          </a:xfrm>
          <a:prstGeom prst="rect">
            <a:avLst/>
          </a:prstGeom>
        </p:spPr>
        <p:txBody>
          <a:bodyPr anchorCtr="0" anchor="t" bIns="91425" lIns="91425" rIns="91425" tIns="91425">
            <a:noAutofit/>
          </a:bodyPr>
          <a:lstStyle/>
          <a:p>
            <a:pPr lvl="0" rtl="0">
              <a:spcBef>
                <a:spcPts val="0"/>
              </a:spcBef>
              <a:buNone/>
            </a:pPr>
            <a:r>
              <a:rPr lang="es"/>
              <a:t>Elija un </a:t>
            </a:r>
            <a:r>
              <a:rPr b="1" i="1" lang="es"/>
              <a:t>factor de alisado K </a:t>
            </a:r>
            <a:r>
              <a:rPr lang="es"/>
              <a:t>inicial y construya un clasificador bayesiano usando Laplace Smoothing (K). Utilice la representación de bolsa de palabras para cada mensaje. Utilice los mensajes en la categoría de </a:t>
            </a:r>
            <a:r>
              <a:rPr b="1" i="1" lang="es"/>
              <a:t>entrenamiento</a:t>
            </a:r>
            <a:r>
              <a:rPr lang="es"/>
              <a:t>.</a:t>
            </a:r>
          </a:p>
        </p:txBody>
      </p:sp>
      <p:sp>
        <p:nvSpPr>
          <p:cNvPr id="118" name="Shape 118"/>
          <p:cNvSpPr txBox="1"/>
          <p:nvPr>
            <p:ph type="title"/>
          </p:nvPr>
        </p:nvSpPr>
        <p:spPr>
          <a:xfrm>
            <a:off x="301340" y="288675"/>
            <a:ext cx="7414200" cy="354300"/>
          </a:xfrm>
          <a:prstGeom prst="rect">
            <a:avLst/>
          </a:prstGeom>
        </p:spPr>
        <p:txBody>
          <a:bodyPr anchorCtr="0" anchor="ctr" bIns="91425" lIns="91425" rIns="91425" tIns="91425">
            <a:noAutofit/>
          </a:bodyPr>
          <a:lstStyle/>
          <a:p>
            <a:pPr lvl="0" rtl="0">
              <a:spcBef>
                <a:spcPts val="0"/>
              </a:spcBef>
              <a:buNone/>
            </a:pPr>
            <a:r>
              <a:rPr lang="es"/>
              <a:t>Task 1.4: Entrenamiento</a:t>
            </a:r>
          </a:p>
        </p:txBody>
      </p:sp>
      <p:sp>
        <p:nvSpPr>
          <p:cNvPr id="119" name="Shape 119"/>
          <p:cNvSpPr txBox="1"/>
          <p:nvPr>
            <p:ph idx="2" type="subTitle"/>
          </p:nvPr>
        </p:nvSpPr>
        <p:spPr>
          <a:xfrm>
            <a:off x="303864" y="540632"/>
            <a:ext cx="5668200" cy="314999"/>
          </a:xfrm>
          <a:prstGeom prst="rect">
            <a:avLst/>
          </a:prstGeom>
        </p:spPr>
        <p:txBody>
          <a:bodyPr anchorCtr="0" anchor="ctr" bIns="91425" lIns="91425" rIns="91425" tIns="91425">
            <a:noAutofit/>
          </a:bodyPr>
          <a:lstStyle/>
          <a:p>
            <a:pPr lvl="0" rtl="0">
              <a:spcBef>
                <a:spcPts val="0"/>
              </a:spcBef>
              <a:buNone/>
            </a:pPr>
            <a:r>
              <a:rPr lang="es"/>
              <a:t>Definición de Proyecto No. 2</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