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Lst>
  <p:sldSz cx="9144000" cy="5143500" type="screen16x9"/>
  <p:notesSz cx="6858000" cy="9144000"/>
  <p:embeddedFontLst>
    <p:embeddedFont>
      <p:font typeface="Georgia" panose="02040502050405020303" pitchFamily="18" charset="0"/>
      <p:regular r:id="rId34"/>
      <p:bold r:id="rId35"/>
      <p:italic r:id="rId36"/>
      <p:boldItalic r:id="rId37"/>
    </p:embeddedFont>
    <p:embeddedFont>
      <p:font typeface="Roboto"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g4LdlD9ba4ZbfZ8VdnS8rGdrOW9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677"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9734833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7fadc593a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87fadc593a_0_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87de04ac1b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87de04ac1b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87fadc59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87fadc59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87fadc593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87fadc593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87fadc593a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87fadc593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8606ac664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8606ac664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87fadc593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87fadc593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8606ac664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8606ac664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8606ac6647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8606ac664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7fadc593a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7fadc593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606ac664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606ac664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7bd3934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g87bd3934c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7fadc593a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7fadc593a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7fadc593a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87fadc593a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7fadc593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7fadc593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4"/>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4"/>
          <p:cNvSpPr/>
          <p:nvPr/>
        </p:nvSpPr>
        <p:spPr>
          <a:xfrm flipH="1">
            <a:off x="8246400" y="4245875"/>
            <a:ext cx="897600" cy="897600"/>
          </a:xfrm>
          <a:prstGeom prst="round1Rect">
            <a:avLst>
              <a:gd name="adj" fmla="val 16667"/>
            </a:avLst>
          </a:prstGeom>
          <a:solidFill>
            <a:schemeClr val="lt1">
              <a:alpha val="6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4"/>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3" name="Google Shape;13;p24"/>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3"/>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33"/>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57" name="Google Shape;57;p3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8"/>
        <p:cNvGrpSpPr/>
        <p:nvPr/>
      </p:nvGrpSpPr>
      <p:grpSpPr>
        <a:xfrm>
          <a:off x="0" y="0"/>
          <a:ext cx="0" cy="0"/>
          <a:chOff x="0" y="0"/>
          <a:chExt cx="0" cy="0"/>
        </a:xfrm>
      </p:grpSpPr>
      <p:sp>
        <p:nvSpPr>
          <p:cNvPr id="59" name="Google Shape;59;p34"/>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34"/>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34"/>
          <p:cNvSpPr txBox="1">
            <a:spLocks noGrp="1"/>
          </p:cNvSpPr>
          <p:nvPr>
            <p:ph type="body" idx="1"/>
          </p:nvPr>
        </p:nvSpPr>
        <p:spPr>
          <a:xfrm>
            <a:off x="57150" y="4696825"/>
            <a:ext cx="8382000" cy="4467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62" name="Google Shape;62;p3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2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5"/>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9" name="Google Shape;19;p25"/>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0" name="Google Shape;20;p2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26"/>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6"/>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5" name="Google Shape;25;p26"/>
          <p:cNvSpPr txBox="1">
            <a:spLocks noGrp="1"/>
          </p:cNvSpPr>
          <p:nvPr>
            <p:ph type="body" idx="1"/>
          </p:nvPr>
        </p:nvSpPr>
        <p:spPr>
          <a:xfrm>
            <a:off x="471900" y="1919075"/>
            <a:ext cx="3999900" cy="2710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6" name="Google Shape;26;p26"/>
          <p:cNvSpPr txBox="1">
            <a:spLocks noGrp="1"/>
          </p:cNvSpPr>
          <p:nvPr>
            <p:ph type="body" idx="2"/>
          </p:nvPr>
        </p:nvSpPr>
        <p:spPr>
          <a:xfrm>
            <a:off x="4694250" y="1919075"/>
            <a:ext cx="3999900" cy="2710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7" name="Google Shape;27;p2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7"/>
          <p:cNvSpPr txBox="1">
            <a:spLocks noGrp="1"/>
          </p:cNvSpPr>
          <p:nvPr>
            <p:ph type="title"/>
          </p:nvPr>
        </p:nvSpPr>
        <p:spPr>
          <a:xfrm>
            <a:off x="226078" y="357800"/>
            <a:ext cx="2808000" cy="953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27"/>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Clr>
                <a:schemeClr val="lt1"/>
              </a:buClr>
              <a:buSzPts val="1200"/>
              <a:buChar char="●"/>
              <a:defRPr sz="1200">
                <a:solidFill>
                  <a:schemeClr val="lt1"/>
                </a:solidFill>
              </a:defRPr>
            </a:lvl1pPr>
            <a:lvl2pPr marL="914400" lvl="1" indent="-304800" algn="l">
              <a:lnSpc>
                <a:spcPct val="115000"/>
              </a:lnSpc>
              <a:spcBef>
                <a:spcPts val="1600"/>
              </a:spcBef>
              <a:spcAft>
                <a:spcPts val="0"/>
              </a:spcAft>
              <a:buClr>
                <a:schemeClr val="lt1"/>
              </a:buClr>
              <a:buSzPts val="1200"/>
              <a:buChar char="○"/>
              <a:defRPr sz="1200">
                <a:solidFill>
                  <a:schemeClr val="lt1"/>
                </a:solidFill>
              </a:defRPr>
            </a:lvl2pPr>
            <a:lvl3pPr marL="1371600" lvl="2" indent="-304800" algn="l">
              <a:lnSpc>
                <a:spcPct val="115000"/>
              </a:lnSpc>
              <a:spcBef>
                <a:spcPts val="1600"/>
              </a:spcBef>
              <a:spcAft>
                <a:spcPts val="0"/>
              </a:spcAft>
              <a:buClr>
                <a:schemeClr val="lt1"/>
              </a:buClr>
              <a:buSzPts val="1200"/>
              <a:buChar char="■"/>
              <a:defRPr sz="1200">
                <a:solidFill>
                  <a:schemeClr val="lt1"/>
                </a:solidFill>
              </a:defRPr>
            </a:lvl3pPr>
            <a:lvl4pPr marL="1828800" lvl="3" indent="-304800" algn="l">
              <a:lnSpc>
                <a:spcPct val="115000"/>
              </a:lnSpc>
              <a:spcBef>
                <a:spcPts val="1600"/>
              </a:spcBef>
              <a:spcAft>
                <a:spcPts val="0"/>
              </a:spcAft>
              <a:buClr>
                <a:schemeClr val="lt1"/>
              </a:buClr>
              <a:buSzPts val="1200"/>
              <a:buChar char="●"/>
              <a:defRPr sz="1200">
                <a:solidFill>
                  <a:schemeClr val="lt1"/>
                </a:solidFill>
              </a:defRPr>
            </a:lvl4pPr>
            <a:lvl5pPr marL="2286000" lvl="4" indent="-304800" algn="l">
              <a:lnSpc>
                <a:spcPct val="115000"/>
              </a:lnSpc>
              <a:spcBef>
                <a:spcPts val="1600"/>
              </a:spcBef>
              <a:spcAft>
                <a:spcPts val="0"/>
              </a:spcAft>
              <a:buClr>
                <a:schemeClr val="lt1"/>
              </a:buClr>
              <a:buSzPts val="1200"/>
              <a:buChar char="○"/>
              <a:defRPr sz="1200">
                <a:solidFill>
                  <a:schemeClr val="lt1"/>
                </a:solidFill>
              </a:defRPr>
            </a:lvl5pPr>
            <a:lvl6pPr marL="2743200" lvl="5" indent="-304800" algn="l">
              <a:lnSpc>
                <a:spcPct val="115000"/>
              </a:lnSpc>
              <a:spcBef>
                <a:spcPts val="1600"/>
              </a:spcBef>
              <a:spcAft>
                <a:spcPts val="0"/>
              </a:spcAft>
              <a:buClr>
                <a:schemeClr val="lt1"/>
              </a:buClr>
              <a:buSzPts val="1200"/>
              <a:buChar char="■"/>
              <a:defRPr sz="1200">
                <a:solidFill>
                  <a:schemeClr val="lt1"/>
                </a:solidFill>
              </a:defRPr>
            </a:lvl6pPr>
            <a:lvl7pPr marL="3200400" lvl="6" indent="-304800" algn="l">
              <a:lnSpc>
                <a:spcPct val="115000"/>
              </a:lnSpc>
              <a:spcBef>
                <a:spcPts val="1600"/>
              </a:spcBef>
              <a:spcAft>
                <a:spcPts val="0"/>
              </a:spcAft>
              <a:buClr>
                <a:schemeClr val="lt1"/>
              </a:buClr>
              <a:buSzPts val="1200"/>
              <a:buChar char="●"/>
              <a:defRPr sz="1200">
                <a:solidFill>
                  <a:schemeClr val="lt1"/>
                </a:solidFill>
              </a:defRPr>
            </a:lvl7pPr>
            <a:lvl8pPr marL="3657600" lvl="7" indent="-304800" algn="l">
              <a:lnSpc>
                <a:spcPct val="115000"/>
              </a:lnSpc>
              <a:spcBef>
                <a:spcPts val="1600"/>
              </a:spcBef>
              <a:spcAft>
                <a:spcPts val="0"/>
              </a:spcAft>
              <a:buClr>
                <a:schemeClr val="lt1"/>
              </a:buClr>
              <a:buSzPts val="1200"/>
              <a:buChar char="○"/>
              <a:defRPr sz="1200">
                <a:solidFill>
                  <a:schemeClr val="lt1"/>
                </a:solidFill>
              </a:defRPr>
            </a:lvl8pPr>
            <a:lvl9pPr marL="4114800" lvl="8" indent="-304800" algn="l">
              <a:lnSpc>
                <a:spcPct val="115000"/>
              </a:lnSpc>
              <a:spcBef>
                <a:spcPts val="1600"/>
              </a:spcBef>
              <a:spcAft>
                <a:spcPts val="1600"/>
              </a:spcAft>
              <a:buClr>
                <a:schemeClr val="lt1"/>
              </a:buClr>
              <a:buSzPts val="1200"/>
              <a:buChar char="■"/>
              <a:defRPr sz="1200">
                <a:solidFill>
                  <a:schemeClr val="lt1"/>
                </a:solidFill>
              </a:defRPr>
            </a:lvl9pPr>
          </a:lstStyle>
          <a:p>
            <a:endParaRPr/>
          </a:p>
        </p:txBody>
      </p:sp>
      <p:sp>
        <p:nvSpPr>
          <p:cNvPr id="33" name="Google Shape;33;p2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28"/>
          <p:cNvSpPr txBox="1">
            <a:spLocks noGrp="1"/>
          </p:cNvSpPr>
          <p:nvPr>
            <p:ph type="title"/>
          </p:nvPr>
        </p:nvSpPr>
        <p:spPr>
          <a:xfrm>
            <a:off x="490250" y="488250"/>
            <a:ext cx="62271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36" name="Google Shape;36;p2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29"/>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39" name="Google Shape;39;p2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p30"/>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30"/>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3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44" name="Google Shape;44;p30"/>
          <p:cNvSpPr txBox="1">
            <a:spLocks noGrp="1"/>
          </p:cNvSpPr>
          <p:nvPr>
            <p:ph type="subTitle" idx="1"/>
          </p:nvPr>
        </p:nvSpPr>
        <p:spPr>
          <a:xfrm>
            <a:off x="265500" y="2779467"/>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30"/>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46" name="Google Shape;46;p3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47"/>
        <p:cNvGrpSpPr/>
        <p:nvPr/>
      </p:nvGrpSpPr>
      <p:grpSpPr>
        <a:xfrm>
          <a:off x="0" y="0"/>
          <a:ext cx="0" cy="0"/>
          <a:chOff x="0" y="0"/>
          <a:chExt cx="0" cy="0"/>
        </a:xfrm>
      </p:grpSpPr>
      <p:sp>
        <p:nvSpPr>
          <p:cNvPr id="48" name="Google Shape;48;p31"/>
          <p:cNvSpPr txBox="1">
            <a:spLocks noGrp="1"/>
          </p:cNvSpPr>
          <p:nvPr>
            <p:ph type="title" hasCustomPrompt="1"/>
          </p:nvPr>
        </p:nvSpPr>
        <p:spPr>
          <a:xfrm>
            <a:off x="475500" y="1258525"/>
            <a:ext cx="82221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49" name="Google Shape;49;p31"/>
          <p:cNvSpPr txBox="1">
            <a:spLocks noGrp="1"/>
          </p:cNvSpPr>
          <p:nvPr>
            <p:ph type="body" idx="1"/>
          </p:nvPr>
        </p:nvSpPr>
        <p:spPr>
          <a:xfrm>
            <a:off x="475500" y="3304625"/>
            <a:ext cx="82221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0" name="Google Shape;50;p3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51"/>
        <p:cNvGrpSpPr/>
        <p:nvPr/>
      </p:nvGrpSpPr>
      <p:grpSpPr>
        <a:xfrm>
          <a:off x="0" y="0"/>
          <a:ext cx="0" cy="0"/>
          <a:chOff x="0" y="0"/>
          <a:chExt cx="0" cy="0"/>
        </a:xfrm>
      </p:grpSpPr>
      <p:sp>
        <p:nvSpPr>
          <p:cNvPr id="52" name="Google Shape;52;p3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7" name="Google Shape;7;p23"/>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8" name="Google Shape;8;p2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jessemostipak/hotel-booking-demand"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
        <p:cNvGrpSpPr/>
        <p:nvPr/>
      </p:nvGrpSpPr>
      <p:grpSpPr>
        <a:xfrm>
          <a:off x="0" y="0"/>
          <a:ext cx="0" cy="0"/>
          <a:chOff x="0" y="0"/>
          <a:chExt cx="0" cy="0"/>
        </a:xfrm>
      </p:grpSpPr>
      <p:sp>
        <p:nvSpPr>
          <p:cNvPr id="67" name="Google Shape;67;p1"/>
          <p:cNvSpPr txBox="1">
            <a:spLocks noGrp="1"/>
          </p:cNvSpPr>
          <p:nvPr>
            <p:ph type="ctrTitle"/>
          </p:nvPr>
        </p:nvSpPr>
        <p:spPr>
          <a:xfrm>
            <a:off x="3488575" y="3222400"/>
            <a:ext cx="5466900" cy="8889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4800"/>
              <a:buNone/>
            </a:pPr>
            <a:r>
              <a:rPr lang="en" sz="4700" b="1" dirty="0">
                <a:solidFill>
                  <a:srgbClr val="434343"/>
                </a:solidFill>
              </a:rPr>
              <a:t>Portugal booking</a:t>
            </a:r>
            <a:endParaRPr sz="4700" b="1" dirty="0">
              <a:solidFill>
                <a:srgbClr val="666666"/>
              </a:solidFill>
            </a:endParaRPr>
          </a:p>
          <a:p>
            <a:pPr marL="0" lvl="0" indent="0" algn="r" rtl="0">
              <a:lnSpc>
                <a:spcPct val="100000"/>
              </a:lnSpc>
              <a:spcBef>
                <a:spcPts val="0"/>
              </a:spcBef>
              <a:spcAft>
                <a:spcPts val="0"/>
              </a:spcAft>
              <a:buSzPts val="4800"/>
              <a:buNone/>
            </a:pPr>
            <a:r>
              <a:rPr lang="en" sz="4700" dirty="0" smtClean="0">
                <a:solidFill>
                  <a:srgbClr val="666666"/>
                </a:solidFill>
              </a:rPr>
              <a:t>Group </a:t>
            </a:r>
            <a:r>
              <a:rPr lang="en" sz="4700" dirty="0">
                <a:solidFill>
                  <a:srgbClr val="666666"/>
                </a:solidFill>
              </a:rPr>
              <a:t>6</a:t>
            </a:r>
            <a:endParaRPr sz="4700" dirty="0">
              <a:solidFill>
                <a:srgbClr val="666666"/>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87fadc593a_0_6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lvl="0"/>
            <a:r>
              <a:rPr lang="en-US" dirty="0"/>
              <a:t>The dataset has many features that are </a:t>
            </a:r>
            <a:r>
              <a:rPr lang="en-US" dirty="0" err="1"/>
              <a:t>groupable</a:t>
            </a:r>
            <a:r>
              <a:rPr lang="en-US" dirty="0"/>
              <a:t> or </a:t>
            </a:r>
            <a:r>
              <a:rPr lang="en-US" dirty="0" err="1"/>
              <a:t>categorizable</a:t>
            </a:r>
            <a:r>
              <a:rPr lang="en-US" dirty="0"/>
              <a:t>.</a:t>
            </a:r>
            <a:endParaRPr dirty="0"/>
          </a:p>
        </p:txBody>
      </p:sp>
      <p:sp>
        <p:nvSpPr>
          <p:cNvPr id="129" name="Google Shape;129;g87fadc593a_0_68"/>
          <p:cNvSpPr txBox="1">
            <a:spLocks noGrp="1"/>
          </p:cNvSpPr>
          <p:nvPr>
            <p:ph type="body" idx="1"/>
          </p:nvPr>
        </p:nvSpPr>
        <p:spPr>
          <a:xfrm>
            <a:off x="471900" y="1919075"/>
            <a:ext cx="4212900" cy="2710200"/>
          </a:xfrm>
          <a:prstGeom prst="rect">
            <a:avLst/>
          </a:prstGeom>
          <a:noFill/>
          <a:ln>
            <a:noFill/>
          </a:ln>
        </p:spPr>
        <p:txBody>
          <a:bodyPr spcFirstLastPara="1" wrap="square" lIns="91425" tIns="91425" rIns="91425" bIns="91425" anchor="t" anchorCtr="0">
            <a:noAutofit/>
          </a:bodyPr>
          <a:lstStyle/>
          <a:p>
            <a:pPr marL="0" lvl="0" indent="0">
              <a:buNone/>
            </a:pPr>
            <a:r>
              <a:rPr lang="en-US" dirty="0">
                <a:solidFill>
                  <a:srgbClr val="000000"/>
                </a:solidFill>
              </a:rPr>
              <a:t>For this we will seek to categorize different features, as well as create new ones that allow us to dispense with the current ones that imply an excess when they are converted to dummies.</a:t>
            </a:r>
            <a:endParaRPr dirty="0">
              <a:solidFill>
                <a:srgbClr val="000000"/>
              </a:solidFill>
            </a:endParaRPr>
          </a:p>
        </p:txBody>
      </p:sp>
      <p:cxnSp>
        <p:nvCxnSpPr>
          <p:cNvPr id="130" name="Google Shape;130;g87fadc593a_0_68"/>
          <p:cNvCxnSpPr/>
          <p:nvPr/>
        </p:nvCxnSpPr>
        <p:spPr>
          <a:xfrm>
            <a:off x="5356575" y="4423200"/>
            <a:ext cx="2536200" cy="0"/>
          </a:xfrm>
          <a:prstGeom prst="straightConnector1">
            <a:avLst/>
          </a:prstGeom>
          <a:noFill/>
          <a:ln w="19050" cap="flat" cmpd="sng">
            <a:solidFill>
              <a:schemeClr val="dk2"/>
            </a:solidFill>
            <a:prstDash val="solid"/>
            <a:round/>
            <a:headEnd type="none" w="med" len="med"/>
            <a:tailEnd type="none" w="med" len="med"/>
          </a:ln>
        </p:spPr>
      </p:cxnSp>
      <p:sp>
        <p:nvSpPr>
          <p:cNvPr id="131" name="Google Shape;131;g87fadc593a_0_68"/>
          <p:cNvSpPr/>
          <p:nvPr/>
        </p:nvSpPr>
        <p:spPr>
          <a:xfrm>
            <a:off x="5944950" y="4171175"/>
            <a:ext cx="375300" cy="252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g87fadc593a_0_68"/>
          <p:cNvSpPr/>
          <p:nvPr/>
        </p:nvSpPr>
        <p:spPr>
          <a:xfrm>
            <a:off x="6894600" y="2221750"/>
            <a:ext cx="375300" cy="22014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3" name="Google Shape;133;g87fadc593a_0_68"/>
          <p:cNvCxnSpPr/>
          <p:nvPr/>
        </p:nvCxnSpPr>
        <p:spPr>
          <a:xfrm>
            <a:off x="5854925" y="4171175"/>
            <a:ext cx="1956900" cy="9000"/>
          </a:xfrm>
          <a:prstGeom prst="straightConnector1">
            <a:avLst/>
          </a:prstGeom>
          <a:noFill/>
          <a:ln w="19050" cap="flat" cmpd="sng">
            <a:solidFill>
              <a:schemeClr val="dk2"/>
            </a:solidFill>
            <a:prstDash val="dash"/>
            <a:round/>
            <a:headEnd type="none" w="med" len="med"/>
            <a:tailEnd type="none" w="med" len="med"/>
          </a:ln>
        </p:spPr>
      </p:cxnSp>
      <p:cxnSp>
        <p:nvCxnSpPr>
          <p:cNvPr id="134" name="Google Shape;134;g87fadc593a_0_68"/>
          <p:cNvCxnSpPr/>
          <p:nvPr/>
        </p:nvCxnSpPr>
        <p:spPr>
          <a:xfrm>
            <a:off x="6896096" y="2214574"/>
            <a:ext cx="978300" cy="9000"/>
          </a:xfrm>
          <a:prstGeom prst="straightConnector1">
            <a:avLst/>
          </a:prstGeom>
          <a:noFill/>
          <a:ln w="19050" cap="flat" cmpd="sng">
            <a:solidFill>
              <a:schemeClr val="dk2"/>
            </a:solidFill>
            <a:prstDash val="dash"/>
            <a:round/>
            <a:headEnd type="none" w="med" len="med"/>
            <a:tailEnd type="none" w="med" len="med"/>
          </a:ln>
        </p:spPr>
      </p:cxnSp>
      <p:cxnSp>
        <p:nvCxnSpPr>
          <p:cNvPr id="135" name="Google Shape;135;g87fadc593a_0_68"/>
          <p:cNvCxnSpPr/>
          <p:nvPr/>
        </p:nvCxnSpPr>
        <p:spPr>
          <a:xfrm rot="10800000" flipH="1">
            <a:off x="7811525" y="2323150"/>
            <a:ext cx="300" cy="1723200"/>
          </a:xfrm>
          <a:prstGeom prst="straightConnector1">
            <a:avLst/>
          </a:prstGeom>
          <a:noFill/>
          <a:ln w="9525" cap="flat" cmpd="sng">
            <a:solidFill>
              <a:schemeClr val="dk2"/>
            </a:solidFill>
            <a:prstDash val="solid"/>
            <a:round/>
            <a:headEnd type="none" w="med" len="med"/>
            <a:tailEnd type="triangle" w="med" len="med"/>
          </a:ln>
        </p:spPr>
      </p:cxnSp>
      <p:sp>
        <p:nvSpPr>
          <p:cNvPr id="136" name="Google Shape;136;g87fadc593a_0_68"/>
          <p:cNvSpPr txBox="1">
            <a:spLocks noGrp="1"/>
          </p:cNvSpPr>
          <p:nvPr>
            <p:ph type="body" idx="1"/>
          </p:nvPr>
        </p:nvSpPr>
        <p:spPr>
          <a:xfrm>
            <a:off x="7892775" y="2946450"/>
            <a:ext cx="1055100" cy="537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solidFill>
                  <a:srgbClr val="000000"/>
                </a:solidFill>
              </a:rPr>
              <a:t>+1200% </a:t>
            </a:r>
            <a:endParaRPr>
              <a:solidFill>
                <a:srgbClr val="000000"/>
              </a:solidFill>
            </a:endParaRPr>
          </a:p>
        </p:txBody>
      </p:sp>
      <p:sp>
        <p:nvSpPr>
          <p:cNvPr id="137" name="Google Shape;137;g87fadc593a_0_68"/>
          <p:cNvSpPr txBox="1">
            <a:spLocks noGrp="1"/>
          </p:cNvSpPr>
          <p:nvPr>
            <p:ph type="body" idx="1"/>
          </p:nvPr>
        </p:nvSpPr>
        <p:spPr>
          <a:xfrm>
            <a:off x="5567250" y="4488500"/>
            <a:ext cx="1130700" cy="537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1800"/>
              <a:buNone/>
            </a:pPr>
            <a:r>
              <a:rPr lang="en" sz="1100" dirty="0" smtClean="0">
                <a:solidFill>
                  <a:srgbClr val="000000"/>
                </a:solidFill>
              </a:rPr>
              <a:t>Intials Features</a:t>
            </a:r>
            <a:endParaRPr sz="1500" dirty="0">
              <a:solidFill>
                <a:srgbClr val="000000"/>
              </a:solidFill>
            </a:endParaRPr>
          </a:p>
        </p:txBody>
      </p:sp>
      <p:sp>
        <p:nvSpPr>
          <p:cNvPr id="138" name="Google Shape;138;g87fadc593a_0_68"/>
          <p:cNvSpPr txBox="1">
            <a:spLocks noGrp="1"/>
          </p:cNvSpPr>
          <p:nvPr>
            <p:ph type="body" idx="1"/>
          </p:nvPr>
        </p:nvSpPr>
        <p:spPr>
          <a:xfrm>
            <a:off x="6516899" y="4488500"/>
            <a:ext cx="1634119" cy="537600"/>
          </a:xfrm>
          <a:prstGeom prst="rect">
            <a:avLst/>
          </a:prstGeom>
          <a:noFill/>
          <a:ln>
            <a:noFill/>
          </a:ln>
        </p:spPr>
        <p:txBody>
          <a:bodyPr spcFirstLastPara="1" wrap="square" lIns="91425" tIns="91425" rIns="91425" bIns="91425" anchor="t" anchorCtr="0">
            <a:noAutofit/>
          </a:bodyPr>
          <a:lstStyle/>
          <a:p>
            <a:pPr marL="0" lvl="0" indent="0" algn="ctr">
              <a:buNone/>
            </a:pPr>
            <a:r>
              <a:rPr lang="es-AR" sz="1100" dirty="0" err="1">
                <a:solidFill>
                  <a:srgbClr val="000000"/>
                </a:solidFill>
              </a:rPr>
              <a:t>Features</a:t>
            </a:r>
            <a:r>
              <a:rPr lang="es-AR" sz="1100" dirty="0">
                <a:solidFill>
                  <a:srgbClr val="000000"/>
                </a:solidFill>
              </a:rPr>
              <a:t> </a:t>
            </a:r>
            <a:r>
              <a:rPr lang="es-AR" sz="1100" dirty="0" err="1">
                <a:solidFill>
                  <a:srgbClr val="000000"/>
                </a:solidFill>
              </a:rPr>
              <a:t>dummies</a:t>
            </a:r>
            <a:r>
              <a:rPr lang="es-AR" sz="1100" dirty="0">
                <a:solidFill>
                  <a:srgbClr val="000000"/>
                </a:solidFill>
              </a:rPr>
              <a:t> </a:t>
            </a:r>
            <a:r>
              <a:rPr lang="es-AR" sz="1100" dirty="0" err="1">
                <a:solidFill>
                  <a:srgbClr val="000000"/>
                </a:solidFill>
              </a:rPr>
              <a:t>without</a:t>
            </a:r>
            <a:r>
              <a:rPr lang="es-AR" sz="1100" dirty="0">
                <a:solidFill>
                  <a:srgbClr val="000000"/>
                </a:solidFill>
              </a:rPr>
              <a:t> </a:t>
            </a:r>
            <a:r>
              <a:rPr lang="es-AR" sz="1100" dirty="0" err="1">
                <a:solidFill>
                  <a:srgbClr val="000000"/>
                </a:solidFill>
              </a:rPr>
              <a:t>categorizing</a:t>
            </a:r>
            <a:endParaRPr sz="1500" dirty="0">
              <a:solidFill>
                <a:srgbClr val="000000"/>
              </a:solidFill>
            </a:endParaRPr>
          </a:p>
        </p:txBody>
      </p:sp>
      <p:sp>
        <p:nvSpPr>
          <p:cNvPr id="139" name="Google Shape;139;g87fadc593a_0_68"/>
          <p:cNvSpPr txBox="1">
            <a:spLocks noGrp="1"/>
          </p:cNvSpPr>
          <p:nvPr>
            <p:ph type="body" idx="1"/>
          </p:nvPr>
        </p:nvSpPr>
        <p:spPr>
          <a:xfrm>
            <a:off x="6554700" y="1760350"/>
            <a:ext cx="1055100" cy="562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1800"/>
              <a:buNone/>
            </a:pPr>
            <a:r>
              <a:rPr lang="en" sz="1500">
                <a:solidFill>
                  <a:srgbClr val="000000"/>
                </a:solidFill>
              </a:rPr>
              <a:t>350+</a:t>
            </a:r>
            <a:endParaRPr sz="1500">
              <a:solidFill>
                <a:srgbClr val="000000"/>
              </a:solidFill>
            </a:endParaRPr>
          </a:p>
        </p:txBody>
      </p:sp>
      <p:sp>
        <p:nvSpPr>
          <p:cNvPr id="140" name="Google Shape;140;g87fadc593a_0_68"/>
          <p:cNvSpPr txBox="1">
            <a:spLocks noGrp="1"/>
          </p:cNvSpPr>
          <p:nvPr>
            <p:ph type="body" idx="1"/>
          </p:nvPr>
        </p:nvSpPr>
        <p:spPr>
          <a:xfrm>
            <a:off x="5709300" y="3728750"/>
            <a:ext cx="846600" cy="377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1800"/>
              <a:buNone/>
            </a:pPr>
            <a:r>
              <a:rPr lang="en" sz="1500">
                <a:solidFill>
                  <a:srgbClr val="000000"/>
                </a:solidFill>
              </a:rPr>
              <a:t>28</a:t>
            </a:r>
            <a:endParaRPr sz="15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lvl="0"/>
            <a:r>
              <a:rPr lang="es-AR" dirty="0" err="1"/>
              <a:t>Booking</a:t>
            </a:r>
            <a:r>
              <a:rPr lang="es-AR" dirty="0"/>
              <a:t> total </a:t>
            </a:r>
            <a:r>
              <a:rPr lang="es-AR" dirty="0" err="1"/>
              <a:t>nights</a:t>
            </a:r>
            <a:r>
              <a:rPr lang="es-AR" dirty="0"/>
              <a:t> </a:t>
            </a:r>
            <a:r>
              <a:rPr lang="es-AR" dirty="0" err="1"/>
              <a:t>matters</a:t>
            </a:r>
            <a:endParaRPr dirty="0"/>
          </a:p>
        </p:txBody>
      </p:sp>
      <p:sp>
        <p:nvSpPr>
          <p:cNvPr id="146" name="Google Shape;146;p8"/>
          <p:cNvSpPr txBox="1">
            <a:spLocks noGrp="1"/>
          </p:cNvSpPr>
          <p:nvPr>
            <p:ph type="body" idx="1"/>
          </p:nvPr>
        </p:nvSpPr>
        <p:spPr>
          <a:xfrm>
            <a:off x="471900" y="1919075"/>
            <a:ext cx="4882200" cy="2710200"/>
          </a:xfrm>
          <a:prstGeom prst="rect">
            <a:avLst/>
          </a:prstGeom>
          <a:noFill/>
          <a:ln>
            <a:noFill/>
          </a:ln>
        </p:spPr>
        <p:txBody>
          <a:bodyPr spcFirstLastPara="1" wrap="square" lIns="91425" tIns="91425" rIns="91425" bIns="91425" anchor="t" anchorCtr="0">
            <a:noAutofit/>
          </a:bodyPr>
          <a:lstStyle/>
          <a:p>
            <a:pPr marL="0" lvl="0" indent="0">
              <a:buNone/>
            </a:pPr>
            <a:r>
              <a:rPr lang="en-US" dirty="0">
                <a:solidFill>
                  <a:srgbClr val="000000"/>
                </a:solidFill>
              </a:rPr>
              <a:t>The number of nights was grouped</a:t>
            </a:r>
            <a:r>
              <a:rPr lang="en-US" dirty="0" smtClean="0">
                <a:solidFill>
                  <a:srgbClr val="000000"/>
                </a:solidFill>
              </a:rPr>
              <a:t>:</a:t>
            </a:r>
            <a:endParaRPr lang="en-US" dirty="0">
              <a:solidFill>
                <a:srgbClr val="000000"/>
              </a:solidFill>
            </a:endParaRPr>
          </a:p>
          <a:p>
            <a:pPr marL="285750" indent="-285750"/>
            <a:r>
              <a:rPr lang="en-US" dirty="0">
                <a:solidFill>
                  <a:srgbClr val="000000"/>
                </a:solidFill>
              </a:rPr>
              <a:t>1 Night = Group 1</a:t>
            </a:r>
          </a:p>
          <a:p>
            <a:pPr marL="285750" indent="-285750"/>
            <a:r>
              <a:rPr lang="en-US" dirty="0">
                <a:solidFill>
                  <a:srgbClr val="000000"/>
                </a:solidFill>
              </a:rPr>
              <a:t>2 to 14 Nights = Group 2</a:t>
            </a:r>
          </a:p>
          <a:p>
            <a:pPr marL="285750" indent="-285750"/>
            <a:r>
              <a:rPr lang="en-US" dirty="0">
                <a:solidFill>
                  <a:srgbClr val="000000"/>
                </a:solidFill>
              </a:rPr>
              <a:t>+15 Nights = Group </a:t>
            </a:r>
            <a:r>
              <a:rPr lang="en-US" dirty="0" smtClean="0">
                <a:solidFill>
                  <a:srgbClr val="000000"/>
                </a:solidFill>
              </a:rPr>
              <a:t>3</a:t>
            </a:r>
          </a:p>
          <a:p>
            <a:pPr marL="285750" indent="-285750"/>
            <a:endParaRPr lang="en-US" dirty="0">
              <a:solidFill>
                <a:srgbClr val="000000"/>
              </a:solidFill>
            </a:endParaRPr>
          </a:p>
          <a:p>
            <a:pPr marL="0" lvl="0" indent="0">
              <a:buNone/>
            </a:pPr>
            <a:r>
              <a:rPr lang="en-US" dirty="0">
                <a:solidFill>
                  <a:srgbClr val="000000"/>
                </a:solidFill>
              </a:rPr>
              <a:t>With an average cancellation probability of 37%, these are the results we obtained</a:t>
            </a:r>
            <a:endParaRPr dirty="0">
              <a:solidFill>
                <a:srgbClr val="000000"/>
              </a:solidFill>
            </a:endParaRPr>
          </a:p>
        </p:txBody>
      </p:sp>
      <p:pic>
        <p:nvPicPr>
          <p:cNvPr id="147" name="Google Shape;147;p8"/>
          <p:cNvPicPr preferRelativeResize="0"/>
          <p:nvPr/>
        </p:nvPicPr>
        <p:blipFill rotWithShape="1">
          <a:blip r:embed="rId3">
            <a:alphaModFix/>
          </a:blip>
          <a:srcRect/>
          <a:stretch/>
        </p:blipFill>
        <p:spPr>
          <a:xfrm>
            <a:off x="5436525" y="1832325"/>
            <a:ext cx="3592091" cy="2710200"/>
          </a:xfrm>
          <a:prstGeom prst="rect">
            <a:avLst/>
          </a:prstGeom>
          <a:noFill/>
          <a:ln>
            <a:noFill/>
          </a:ln>
        </p:spPr>
      </p:pic>
      <p:sp>
        <p:nvSpPr>
          <p:cNvPr id="148" name="Google Shape;148;p8"/>
          <p:cNvSpPr txBox="1"/>
          <p:nvPr/>
        </p:nvSpPr>
        <p:spPr>
          <a:xfrm rot="-5275154">
            <a:off x="5267333" y="3057295"/>
            <a:ext cx="347029" cy="26027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a:solidFill>
                  <a:srgbClr val="000000"/>
                </a:solidFill>
                <a:latin typeface="Roboto"/>
                <a:ea typeface="Roboto"/>
                <a:cs typeface="Roboto"/>
                <a:sym typeface="Roboto"/>
              </a:rPr>
              <a:t>%</a:t>
            </a:r>
            <a:endParaRPr sz="1900" b="1" i="0" u="none" strike="noStrike" cap="none">
              <a:solidFill>
                <a:srgbClr val="000000"/>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87de04ac1b_0_22"/>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lvl="0"/>
            <a:r>
              <a:rPr lang="en-US" dirty="0"/>
              <a:t>In addition, the categories of certain features were reduced</a:t>
            </a:r>
            <a:endParaRPr dirty="0"/>
          </a:p>
        </p:txBody>
      </p:sp>
      <p:sp>
        <p:nvSpPr>
          <p:cNvPr id="154" name="Google Shape;154;g87de04ac1b_0_22"/>
          <p:cNvSpPr txBox="1">
            <a:spLocks noGrp="1"/>
          </p:cNvSpPr>
          <p:nvPr>
            <p:ph type="body" idx="1"/>
          </p:nvPr>
        </p:nvSpPr>
        <p:spPr>
          <a:xfrm>
            <a:off x="471900" y="1919075"/>
            <a:ext cx="8171700" cy="1175100"/>
          </a:xfrm>
          <a:prstGeom prst="rect">
            <a:avLst/>
          </a:prstGeom>
          <a:noFill/>
          <a:ln>
            <a:noFill/>
          </a:ln>
        </p:spPr>
        <p:txBody>
          <a:bodyPr spcFirstLastPara="1" wrap="square" lIns="91425" tIns="91425" rIns="91425" bIns="91425" anchor="t" anchorCtr="0">
            <a:noAutofit/>
          </a:bodyPr>
          <a:lstStyle/>
          <a:p>
            <a:pPr marL="0" lvl="0" indent="0">
              <a:buNone/>
            </a:pPr>
            <a:r>
              <a:rPr lang="en-US" dirty="0">
                <a:solidFill>
                  <a:srgbClr val="000000"/>
                </a:solidFill>
              </a:rPr>
              <a:t>To reduce some dimensions, but at the same time not lose information that is key to the problem, some of the features with many classes were transformed into features with 2 classes.</a:t>
            </a:r>
            <a:endParaRPr dirty="0">
              <a:solidFill>
                <a:srgbClr val="000000"/>
              </a:solidFill>
            </a:endParaRPr>
          </a:p>
        </p:txBody>
      </p:sp>
      <p:sp>
        <p:nvSpPr>
          <p:cNvPr id="155" name="Google Shape;155;g87de04ac1b_0_22"/>
          <p:cNvSpPr/>
          <p:nvPr/>
        </p:nvSpPr>
        <p:spPr>
          <a:xfrm>
            <a:off x="588425" y="3094175"/>
            <a:ext cx="1734900" cy="4566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Number of Babies</a:t>
            </a:r>
            <a:endParaRPr dirty="0"/>
          </a:p>
        </p:txBody>
      </p:sp>
      <p:sp>
        <p:nvSpPr>
          <p:cNvPr id="156" name="Google Shape;156;g87de04ac1b_0_22"/>
          <p:cNvSpPr/>
          <p:nvPr/>
        </p:nvSpPr>
        <p:spPr>
          <a:xfrm>
            <a:off x="2481900" y="3094175"/>
            <a:ext cx="1937700" cy="4566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Number of kids</a:t>
            </a:r>
            <a:endParaRPr dirty="0"/>
          </a:p>
        </p:txBody>
      </p:sp>
      <p:sp>
        <p:nvSpPr>
          <p:cNvPr id="157" name="Google Shape;157;g87de04ac1b_0_22"/>
          <p:cNvSpPr/>
          <p:nvPr/>
        </p:nvSpPr>
        <p:spPr>
          <a:xfrm rot="5400000">
            <a:off x="1826075" y="3753650"/>
            <a:ext cx="466800" cy="284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g87de04ac1b_0_22"/>
          <p:cNvSpPr/>
          <p:nvPr/>
        </p:nvSpPr>
        <p:spPr>
          <a:xfrm rot="5400000">
            <a:off x="2563025" y="3753650"/>
            <a:ext cx="466800" cy="284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g87de04ac1b_0_22"/>
          <p:cNvSpPr/>
          <p:nvPr/>
        </p:nvSpPr>
        <p:spPr>
          <a:xfrm>
            <a:off x="588425" y="4179925"/>
            <a:ext cx="3831300" cy="6795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Has babies/kids</a:t>
            </a:r>
            <a:r>
              <a:rPr lang="en" dirty="0" smtClean="0"/>
              <a:t>?</a:t>
            </a:r>
            <a:endParaRPr dirty="0"/>
          </a:p>
          <a:p>
            <a:pPr marL="0" lvl="0" indent="0" algn="ctr" rtl="0">
              <a:spcBef>
                <a:spcPts val="0"/>
              </a:spcBef>
              <a:spcAft>
                <a:spcPts val="0"/>
              </a:spcAft>
              <a:buNone/>
            </a:pPr>
            <a:r>
              <a:rPr lang="en" dirty="0"/>
              <a:t>(1 o 0)</a:t>
            </a:r>
            <a:endParaRPr dirty="0"/>
          </a:p>
        </p:txBody>
      </p:sp>
      <p:sp>
        <p:nvSpPr>
          <p:cNvPr id="160" name="Google Shape;160;g87de04ac1b_0_22"/>
          <p:cNvSpPr/>
          <p:nvPr/>
        </p:nvSpPr>
        <p:spPr>
          <a:xfrm>
            <a:off x="4707500" y="3094175"/>
            <a:ext cx="1734900" cy="4566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Kind of room booked</a:t>
            </a:r>
            <a:endParaRPr dirty="0"/>
          </a:p>
        </p:txBody>
      </p:sp>
      <p:sp>
        <p:nvSpPr>
          <p:cNvPr id="161" name="Google Shape;161;g87de04ac1b_0_22"/>
          <p:cNvSpPr/>
          <p:nvPr/>
        </p:nvSpPr>
        <p:spPr>
          <a:xfrm>
            <a:off x="6600975" y="3094175"/>
            <a:ext cx="1937700" cy="4566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Kind of room </a:t>
            </a:r>
            <a:r>
              <a:rPr lang="en-US" dirty="0" err="1" smtClean="0"/>
              <a:t>asigned</a:t>
            </a:r>
            <a:endParaRPr dirty="0"/>
          </a:p>
        </p:txBody>
      </p:sp>
      <p:sp>
        <p:nvSpPr>
          <p:cNvPr id="162" name="Google Shape;162;g87de04ac1b_0_22"/>
          <p:cNvSpPr/>
          <p:nvPr/>
        </p:nvSpPr>
        <p:spPr>
          <a:xfrm rot="5400000">
            <a:off x="5945150" y="3753650"/>
            <a:ext cx="466800" cy="284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g87de04ac1b_0_22"/>
          <p:cNvSpPr/>
          <p:nvPr/>
        </p:nvSpPr>
        <p:spPr>
          <a:xfrm rot="5400000">
            <a:off x="6682100" y="3753650"/>
            <a:ext cx="466800" cy="284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g87de04ac1b_0_22"/>
          <p:cNvSpPr/>
          <p:nvPr/>
        </p:nvSpPr>
        <p:spPr>
          <a:xfrm>
            <a:off x="4707500" y="4179925"/>
            <a:ext cx="3831300" cy="6795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en-US" dirty="0"/>
              <a:t>You were assigned the same room you </a:t>
            </a:r>
            <a:r>
              <a:rPr lang="en-US" dirty="0" smtClean="0"/>
              <a:t>booked</a:t>
            </a:r>
            <a:r>
              <a:rPr lang="en" dirty="0" smtClean="0"/>
              <a:t>? </a:t>
            </a:r>
            <a:endParaRPr dirty="0"/>
          </a:p>
          <a:p>
            <a:pPr marL="0" lvl="0" indent="0" algn="ctr" rtl="0">
              <a:spcBef>
                <a:spcPts val="0"/>
              </a:spcBef>
              <a:spcAft>
                <a:spcPts val="0"/>
              </a:spcAft>
              <a:buNone/>
            </a:pPr>
            <a:r>
              <a:rPr lang="en" dirty="0"/>
              <a:t>(1 o 0)</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0"/>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lvl="0"/>
            <a:r>
              <a:rPr lang="en-US" dirty="0"/>
              <a:t>Clients with </a:t>
            </a:r>
            <a:r>
              <a:rPr lang="en-US" dirty="0" smtClean="0"/>
              <a:t>kids or </a:t>
            </a:r>
            <a:r>
              <a:rPr lang="en-US" dirty="0"/>
              <a:t>babies</a:t>
            </a:r>
            <a:endParaRPr dirty="0"/>
          </a:p>
        </p:txBody>
      </p:sp>
      <p:sp>
        <p:nvSpPr>
          <p:cNvPr id="170" name="Google Shape;170;p10"/>
          <p:cNvSpPr txBox="1">
            <a:spLocks noGrp="1"/>
          </p:cNvSpPr>
          <p:nvPr>
            <p:ph type="body" idx="1"/>
          </p:nvPr>
        </p:nvSpPr>
        <p:spPr>
          <a:xfrm>
            <a:off x="471900" y="1919075"/>
            <a:ext cx="2175600" cy="2710200"/>
          </a:xfrm>
          <a:prstGeom prst="rect">
            <a:avLst/>
          </a:prstGeom>
          <a:noFill/>
          <a:ln>
            <a:noFill/>
          </a:ln>
        </p:spPr>
        <p:txBody>
          <a:bodyPr spcFirstLastPara="1" wrap="square" lIns="91425" tIns="91425" rIns="91425" bIns="91425" anchor="t" anchorCtr="0">
            <a:noAutofit/>
          </a:bodyPr>
          <a:lstStyle/>
          <a:p>
            <a:pPr marL="0" lvl="0" indent="0">
              <a:spcAft>
                <a:spcPts val="1600"/>
              </a:spcAft>
              <a:buNone/>
            </a:pPr>
            <a:r>
              <a:rPr lang="en-US" dirty="0">
                <a:solidFill>
                  <a:srgbClr val="000000"/>
                </a:solidFill>
              </a:rPr>
              <a:t>We were able to group the quantitative variable of children and babies to create a categorical one that helps us</a:t>
            </a:r>
            <a:endParaRPr dirty="0">
              <a:solidFill>
                <a:srgbClr val="000000"/>
              </a:solidFill>
            </a:endParaRPr>
          </a:p>
        </p:txBody>
      </p:sp>
      <p:pic>
        <p:nvPicPr>
          <p:cNvPr id="171" name="Google Shape;171;p10"/>
          <p:cNvPicPr preferRelativeResize="0"/>
          <p:nvPr/>
        </p:nvPicPr>
        <p:blipFill>
          <a:blip r:embed="rId3">
            <a:alphaModFix/>
          </a:blip>
          <a:stretch>
            <a:fillRect/>
          </a:stretch>
        </p:blipFill>
        <p:spPr>
          <a:xfrm>
            <a:off x="2777675" y="1873875"/>
            <a:ext cx="3044186" cy="2888875"/>
          </a:xfrm>
          <a:prstGeom prst="rect">
            <a:avLst/>
          </a:prstGeom>
          <a:noFill/>
          <a:ln>
            <a:noFill/>
          </a:ln>
        </p:spPr>
      </p:pic>
      <p:pic>
        <p:nvPicPr>
          <p:cNvPr id="172" name="Google Shape;172;p10"/>
          <p:cNvPicPr preferRelativeResize="0"/>
          <p:nvPr/>
        </p:nvPicPr>
        <p:blipFill>
          <a:blip r:embed="rId4">
            <a:alphaModFix/>
          </a:blip>
          <a:stretch>
            <a:fillRect/>
          </a:stretch>
        </p:blipFill>
        <p:spPr>
          <a:xfrm>
            <a:off x="5877825" y="1828137"/>
            <a:ext cx="2917601" cy="2980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1"/>
          <p:cNvSpPr txBox="1">
            <a:spLocks noGrp="1"/>
          </p:cNvSpPr>
          <p:nvPr>
            <p:ph type="title"/>
          </p:nvPr>
        </p:nvSpPr>
        <p:spPr>
          <a:xfrm>
            <a:off x="419975" y="419825"/>
            <a:ext cx="8222100" cy="767700"/>
          </a:xfrm>
          <a:prstGeom prst="rect">
            <a:avLst/>
          </a:prstGeom>
          <a:noFill/>
          <a:ln>
            <a:noFill/>
          </a:ln>
        </p:spPr>
        <p:txBody>
          <a:bodyPr spcFirstLastPara="1" wrap="square" lIns="91425" tIns="91425" rIns="91425" bIns="91425" anchor="b" anchorCtr="0">
            <a:noAutofit/>
          </a:bodyPr>
          <a:lstStyle/>
          <a:p>
            <a:pPr lvl="0"/>
            <a:r>
              <a:rPr lang="en-US" sz="3100" dirty="0"/>
              <a:t>Categorization of various quantitative values</a:t>
            </a:r>
            <a:endParaRPr sz="3100" dirty="0"/>
          </a:p>
        </p:txBody>
      </p:sp>
      <p:sp>
        <p:nvSpPr>
          <p:cNvPr id="178" name="Google Shape;178;p11"/>
          <p:cNvSpPr txBox="1">
            <a:spLocks noGrp="1"/>
          </p:cNvSpPr>
          <p:nvPr>
            <p:ph type="body" idx="1"/>
          </p:nvPr>
        </p:nvSpPr>
        <p:spPr>
          <a:xfrm>
            <a:off x="130975" y="1845475"/>
            <a:ext cx="3429000" cy="27837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1600"/>
              </a:spcBef>
              <a:spcAft>
                <a:spcPts val="0"/>
              </a:spcAft>
              <a:buClr>
                <a:srgbClr val="000000"/>
              </a:buClr>
              <a:buSzPts val="1400"/>
              <a:buChar char="●"/>
            </a:pPr>
            <a:r>
              <a:rPr lang="en-US" sz="1400" dirty="0" smtClean="0">
                <a:solidFill>
                  <a:srgbClr val="000000"/>
                </a:solidFill>
              </a:rPr>
              <a:t>Repeated Guest</a:t>
            </a:r>
            <a:endParaRPr sz="1400" dirty="0" smtClean="0">
              <a:solidFill>
                <a:srgbClr val="000000"/>
              </a:solidFill>
            </a:endParaRPr>
          </a:p>
          <a:p>
            <a:pPr marL="457200" lvl="0" indent="-317500" algn="l" rtl="0">
              <a:lnSpc>
                <a:spcPct val="100000"/>
              </a:lnSpc>
              <a:spcBef>
                <a:spcPts val="0"/>
              </a:spcBef>
              <a:spcAft>
                <a:spcPts val="0"/>
              </a:spcAft>
              <a:buClr>
                <a:srgbClr val="000000"/>
              </a:buClr>
              <a:buSzPts val="1400"/>
              <a:buChar char="●"/>
            </a:pPr>
            <a:r>
              <a:rPr lang="en" sz="1400" dirty="0" smtClean="0">
                <a:solidFill>
                  <a:srgbClr val="000000"/>
                </a:solidFill>
              </a:rPr>
              <a:t>Does have change in reverse </a:t>
            </a:r>
          </a:p>
          <a:p>
            <a:pPr marL="457200" lvl="0" indent="-317500" algn="l" rtl="0">
              <a:lnSpc>
                <a:spcPct val="100000"/>
              </a:lnSpc>
              <a:spcBef>
                <a:spcPts val="0"/>
              </a:spcBef>
              <a:spcAft>
                <a:spcPts val="0"/>
              </a:spcAft>
              <a:buClr>
                <a:srgbClr val="000000"/>
              </a:buClr>
              <a:buSzPts val="1400"/>
              <a:buChar char="●"/>
            </a:pPr>
            <a:r>
              <a:rPr lang="en" sz="1400" dirty="0" smtClean="0">
                <a:solidFill>
                  <a:srgbClr val="000000"/>
                </a:solidFill>
              </a:rPr>
              <a:t>Does have room change</a:t>
            </a:r>
            <a:endParaRPr lang="en" sz="1400" dirty="0">
              <a:solidFill>
                <a:srgbClr val="000000"/>
              </a:solidFill>
            </a:endParaRPr>
          </a:p>
          <a:p>
            <a:pPr marL="457200" lvl="0" indent="-317500" algn="l" rtl="0">
              <a:lnSpc>
                <a:spcPct val="100000"/>
              </a:lnSpc>
              <a:spcBef>
                <a:spcPts val="0"/>
              </a:spcBef>
              <a:spcAft>
                <a:spcPts val="0"/>
              </a:spcAft>
              <a:buClr>
                <a:srgbClr val="000000"/>
              </a:buClr>
              <a:buSzPts val="1400"/>
              <a:buChar char="●"/>
            </a:pPr>
            <a:r>
              <a:rPr lang="en" sz="1400" dirty="0" smtClean="0">
                <a:solidFill>
                  <a:srgbClr val="000000"/>
                </a:solidFill>
              </a:rPr>
              <a:t>Requiere parking</a:t>
            </a:r>
          </a:p>
          <a:p>
            <a:pPr marL="457200" lvl="0" indent="-317500" algn="l" rtl="0">
              <a:lnSpc>
                <a:spcPct val="100000"/>
              </a:lnSpc>
              <a:spcBef>
                <a:spcPts val="0"/>
              </a:spcBef>
              <a:spcAft>
                <a:spcPts val="0"/>
              </a:spcAft>
              <a:buClr>
                <a:srgbClr val="000000"/>
              </a:buClr>
              <a:buSzPts val="1400"/>
              <a:buChar char="●"/>
            </a:pPr>
            <a:r>
              <a:rPr lang="en" sz="1400" dirty="0" smtClean="0">
                <a:solidFill>
                  <a:srgbClr val="000000"/>
                </a:solidFill>
              </a:rPr>
              <a:t>Previous cancelations</a:t>
            </a:r>
          </a:p>
          <a:p>
            <a:pPr marL="457200" lvl="0" indent="-317500" algn="l" rtl="0">
              <a:lnSpc>
                <a:spcPct val="100000"/>
              </a:lnSpc>
              <a:spcBef>
                <a:spcPts val="0"/>
              </a:spcBef>
              <a:spcAft>
                <a:spcPts val="0"/>
              </a:spcAft>
              <a:buClr>
                <a:srgbClr val="000000"/>
              </a:buClr>
              <a:buSzPts val="1400"/>
              <a:buChar char="●"/>
            </a:pPr>
            <a:r>
              <a:rPr lang="en" sz="1400" dirty="0" smtClean="0">
                <a:solidFill>
                  <a:srgbClr val="000000"/>
                </a:solidFill>
              </a:rPr>
              <a:t>Hold on days</a:t>
            </a:r>
            <a:endParaRPr sz="1400" dirty="0" smtClean="0">
              <a:solidFill>
                <a:srgbClr val="000000"/>
              </a:solidFill>
            </a:endParaRPr>
          </a:p>
          <a:p>
            <a:pPr marL="0" lvl="0" indent="0">
              <a:lnSpc>
                <a:spcPct val="100000"/>
              </a:lnSpc>
              <a:spcBef>
                <a:spcPts val="1600"/>
              </a:spcBef>
              <a:buNone/>
            </a:pPr>
            <a:r>
              <a:rPr lang="en-US" sz="1400" dirty="0">
                <a:solidFill>
                  <a:srgbClr val="000000"/>
                </a:solidFill>
              </a:rPr>
              <a:t>We see that the following 6 fields show higher correlation with the field to predict after being categorized.</a:t>
            </a:r>
            <a:endParaRPr sz="1400" dirty="0" smtClean="0">
              <a:solidFill>
                <a:srgbClr val="000000"/>
              </a:solidFill>
            </a:endParaRPr>
          </a:p>
        </p:txBody>
      </p:sp>
      <p:pic>
        <p:nvPicPr>
          <p:cNvPr id="179" name="Google Shape;179;p11"/>
          <p:cNvPicPr preferRelativeResize="0"/>
          <p:nvPr/>
        </p:nvPicPr>
        <p:blipFill>
          <a:blip r:embed="rId3">
            <a:alphaModFix/>
          </a:blip>
          <a:stretch>
            <a:fillRect/>
          </a:stretch>
        </p:blipFill>
        <p:spPr>
          <a:xfrm>
            <a:off x="3645325" y="1919063"/>
            <a:ext cx="1454326" cy="1492300"/>
          </a:xfrm>
          <a:prstGeom prst="rect">
            <a:avLst/>
          </a:prstGeom>
          <a:noFill/>
          <a:ln>
            <a:noFill/>
          </a:ln>
        </p:spPr>
      </p:pic>
      <p:pic>
        <p:nvPicPr>
          <p:cNvPr id="180" name="Google Shape;180;p11"/>
          <p:cNvPicPr preferRelativeResize="0"/>
          <p:nvPr/>
        </p:nvPicPr>
        <p:blipFill>
          <a:blip r:embed="rId4">
            <a:alphaModFix/>
          </a:blip>
          <a:stretch>
            <a:fillRect/>
          </a:stretch>
        </p:blipFill>
        <p:spPr>
          <a:xfrm>
            <a:off x="5512425" y="1948062"/>
            <a:ext cx="1418750" cy="1434324"/>
          </a:xfrm>
          <a:prstGeom prst="rect">
            <a:avLst/>
          </a:prstGeom>
          <a:noFill/>
          <a:ln>
            <a:noFill/>
          </a:ln>
        </p:spPr>
      </p:pic>
      <p:pic>
        <p:nvPicPr>
          <p:cNvPr id="181" name="Google Shape;181;p11"/>
          <p:cNvPicPr preferRelativeResize="0"/>
          <p:nvPr/>
        </p:nvPicPr>
        <p:blipFill>
          <a:blip r:embed="rId5">
            <a:alphaModFix/>
          </a:blip>
          <a:stretch>
            <a:fillRect/>
          </a:stretch>
        </p:blipFill>
        <p:spPr>
          <a:xfrm>
            <a:off x="3688500" y="3538675"/>
            <a:ext cx="1454326" cy="1502626"/>
          </a:xfrm>
          <a:prstGeom prst="rect">
            <a:avLst/>
          </a:prstGeom>
          <a:noFill/>
          <a:ln>
            <a:noFill/>
          </a:ln>
        </p:spPr>
      </p:pic>
      <p:pic>
        <p:nvPicPr>
          <p:cNvPr id="182" name="Google Shape;182;p11"/>
          <p:cNvPicPr preferRelativeResize="0"/>
          <p:nvPr/>
        </p:nvPicPr>
        <p:blipFill>
          <a:blip r:embed="rId6">
            <a:alphaModFix/>
          </a:blip>
          <a:stretch>
            <a:fillRect/>
          </a:stretch>
        </p:blipFill>
        <p:spPr>
          <a:xfrm>
            <a:off x="7307651" y="1919075"/>
            <a:ext cx="1418750" cy="1492299"/>
          </a:xfrm>
          <a:prstGeom prst="rect">
            <a:avLst/>
          </a:prstGeom>
          <a:noFill/>
          <a:ln>
            <a:noFill/>
          </a:ln>
        </p:spPr>
      </p:pic>
      <p:pic>
        <p:nvPicPr>
          <p:cNvPr id="183" name="Google Shape;183;p11"/>
          <p:cNvPicPr preferRelativeResize="0"/>
          <p:nvPr/>
        </p:nvPicPr>
        <p:blipFill>
          <a:blip r:embed="rId7">
            <a:alphaModFix/>
          </a:blip>
          <a:stretch>
            <a:fillRect/>
          </a:stretch>
        </p:blipFill>
        <p:spPr>
          <a:xfrm>
            <a:off x="5471325" y="3509037"/>
            <a:ext cx="1500952" cy="1561899"/>
          </a:xfrm>
          <a:prstGeom prst="rect">
            <a:avLst/>
          </a:prstGeom>
          <a:noFill/>
          <a:ln>
            <a:noFill/>
          </a:ln>
        </p:spPr>
      </p:pic>
      <p:pic>
        <p:nvPicPr>
          <p:cNvPr id="184" name="Google Shape;184;p11"/>
          <p:cNvPicPr preferRelativeResize="0"/>
          <p:nvPr/>
        </p:nvPicPr>
        <p:blipFill>
          <a:blip r:embed="rId8">
            <a:alphaModFix/>
          </a:blip>
          <a:stretch>
            <a:fillRect/>
          </a:stretch>
        </p:blipFill>
        <p:spPr>
          <a:xfrm>
            <a:off x="7374126" y="3535249"/>
            <a:ext cx="1418750" cy="1509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87fadc593a_0_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lvl="0"/>
            <a:r>
              <a:rPr lang="en-US" dirty="0"/>
              <a:t>The possibility of adding the per capita GDP of the host's country of origin was analyzed</a:t>
            </a:r>
            <a:r>
              <a:rPr lang="en" dirty="0" smtClean="0"/>
              <a:t>.</a:t>
            </a:r>
            <a:endParaRPr dirty="0"/>
          </a:p>
        </p:txBody>
      </p:sp>
      <p:sp>
        <p:nvSpPr>
          <p:cNvPr id="190" name="Google Shape;190;g87fadc593a_0_0"/>
          <p:cNvSpPr txBox="1">
            <a:spLocks noGrp="1"/>
          </p:cNvSpPr>
          <p:nvPr>
            <p:ph type="body" idx="1"/>
          </p:nvPr>
        </p:nvSpPr>
        <p:spPr>
          <a:xfrm>
            <a:off x="471900" y="1919075"/>
            <a:ext cx="4100100" cy="2710200"/>
          </a:xfrm>
          <a:prstGeom prst="rect">
            <a:avLst/>
          </a:prstGeom>
        </p:spPr>
        <p:txBody>
          <a:bodyPr spcFirstLastPara="1" wrap="square" lIns="91425" tIns="91425" rIns="91425" bIns="91425" anchor="t" anchorCtr="0">
            <a:noAutofit/>
          </a:bodyPr>
          <a:lstStyle/>
          <a:p>
            <a:pPr marL="0" lvl="0" indent="0">
              <a:buNone/>
            </a:pPr>
            <a:r>
              <a:rPr lang="en-US" dirty="0"/>
              <a:t>At the time of crossing the information we decided to create 5 categories of GDP per capita in order to be able to categorize the information.</a:t>
            </a:r>
          </a:p>
          <a:p>
            <a:pPr marL="0" lvl="0" indent="0">
              <a:buNone/>
            </a:pPr>
            <a:r>
              <a:rPr lang="en-US" dirty="0" smtClean="0"/>
              <a:t>As </a:t>
            </a:r>
            <a:r>
              <a:rPr lang="en-US" dirty="0"/>
              <a:t>can be seen, there is not really a very big change between the final result and the cancellation, except for a single category.</a:t>
            </a:r>
            <a:endParaRPr dirty="0"/>
          </a:p>
        </p:txBody>
      </p:sp>
      <p:pic>
        <p:nvPicPr>
          <p:cNvPr id="191" name="Google Shape;191;g87fadc593a_0_0"/>
          <p:cNvPicPr preferRelativeResize="0"/>
          <p:nvPr/>
        </p:nvPicPr>
        <p:blipFill>
          <a:blip r:embed="rId3">
            <a:alphaModFix/>
          </a:blip>
          <a:stretch>
            <a:fillRect/>
          </a:stretch>
        </p:blipFill>
        <p:spPr>
          <a:xfrm>
            <a:off x="4650250" y="2051875"/>
            <a:ext cx="4267201" cy="267539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5"/>
          <p:cNvSpPr txBox="1">
            <a:spLocks noGrp="1"/>
          </p:cNvSpPr>
          <p:nvPr>
            <p:ph type="title"/>
          </p:nvPr>
        </p:nvSpPr>
        <p:spPr>
          <a:xfrm>
            <a:off x="226075" y="246050"/>
            <a:ext cx="3000000" cy="1527600"/>
          </a:xfrm>
          <a:prstGeom prst="rect">
            <a:avLst/>
          </a:prstGeom>
          <a:noFill/>
          <a:ln>
            <a:noFill/>
          </a:ln>
        </p:spPr>
        <p:txBody>
          <a:bodyPr spcFirstLastPara="1" wrap="square" lIns="91425" tIns="91425" rIns="91425" bIns="91425" anchor="b" anchorCtr="0">
            <a:noAutofit/>
          </a:bodyPr>
          <a:lstStyle/>
          <a:p>
            <a:pPr lvl="0"/>
            <a:r>
              <a:rPr lang="en-US" dirty="0"/>
              <a:t>Could we reduce dimensions using exogenous variables?</a:t>
            </a:r>
            <a:endParaRPr dirty="0"/>
          </a:p>
        </p:txBody>
      </p:sp>
      <p:sp>
        <p:nvSpPr>
          <p:cNvPr id="197" name="Google Shape;197;p5"/>
          <p:cNvSpPr txBox="1">
            <a:spLocks noGrp="1"/>
          </p:cNvSpPr>
          <p:nvPr>
            <p:ph type="body" idx="1"/>
          </p:nvPr>
        </p:nvSpPr>
        <p:spPr>
          <a:xfrm>
            <a:off x="226075" y="1850000"/>
            <a:ext cx="2808000" cy="3163500"/>
          </a:xfrm>
          <a:prstGeom prst="rect">
            <a:avLst/>
          </a:prstGeom>
          <a:noFill/>
          <a:ln>
            <a:noFill/>
          </a:ln>
        </p:spPr>
        <p:txBody>
          <a:bodyPr spcFirstLastPara="1" wrap="square" lIns="91425" tIns="91425" rIns="91425" bIns="91425" anchor="t" anchorCtr="0">
            <a:noAutofit/>
          </a:bodyPr>
          <a:lstStyle/>
          <a:p>
            <a:pPr marL="0" lvl="0" indent="0">
              <a:buNone/>
            </a:pPr>
            <a:r>
              <a:rPr lang="en-US" sz="1500" b="1" dirty="0"/>
              <a:t>We found that yes!</a:t>
            </a:r>
          </a:p>
          <a:p>
            <a:pPr marL="0" lvl="0" indent="0">
              <a:buNone/>
            </a:pPr>
            <a:r>
              <a:rPr lang="en-US" sz="1500" b="1" dirty="0"/>
              <a:t>It occurred to us to use the continent of the host's country of origin as a feature to discard the categorical column ‘country’</a:t>
            </a:r>
          </a:p>
          <a:p>
            <a:pPr marL="0" lvl="0" indent="0">
              <a:buNone/>
            </a:pPr>
            <a:endParaRPr lang="en-US" sz="1500" b="1" dirty="0" smtClean="0"/>
          </a:p>
          <a:p>
            <a:pPr marL="0" lvl="0" indent="0">
              <a:buNone/>
            </a:pPr>
            <a:r>
              <a:rPr lang="en-US" sz="1500" b="1" dirty="0" smtClean="0"/>
              <a:t>This </a:t>
            </a:r>
            <a:r>
              <a:rPr lang="en-US" sz="1500" b="1" dirty="0"/>
              <a:t>ended up being relevant with the variable to predict</a:t>
            </a:r>
            <a:endParaRPr sz="1500" b="1" dirty="0"/>
          </a:p>
        </p:txBody>
      </p:sp>
      <p:sp>
        <p:nvSpPr>
          <p:cNvPr id="198" name="Google Shape;198;p5"/>
          <p:cNvSpPr txBox="1"/>
          <p:nvPr/>
        </p:nvSpPr>
        <p:spPr>
          <a:xfrm>
            <a:off x="4213950" y="197850"/>
            <a:ext cx="4201500" cy="1041000"/>
          </a:xfrm>
          <a:prstGeom prst="rect">
            <a:avLst/>
          </a:prstGeom>
          <a:noFill/>
          <a:ln>
            <a:noFill/>
          </a:ln>
        </p:spPr>
        <p:txBody>
          <a:bodyPr spcFirstLastPara="1" wrap="square" lIns="91425" tIns="91425" rIns="91425" bIns="91425" anchor="t" anchorCtr="0">
            <a:noAutofit/>
          </a:bodyPr>
          <a:lstStyle/>
          <a:p>
            <a:pPr lvl="0">
              <a:buSzPts val="1400"/>
            </a:pPr>
            <a:r>
              <a:rPr lang="en-US" b="1" dirty="0">
                <a:latin typeface="Roboto"/>
                <a:ea typeface="Roboto"/>
                <a:cs typeface="Roboto"/>
                <a:sym typeface="Roboto"/>
              </a:rPr>
              <a:t>Cancellations by residents by continent</a:t>
            </a:r>
            <a:endParaRPr sz="1400" b="1" i="0" u="none" strike="noStrike" cap="none" dirty="0">
              <a:solidFill>
                <a:srgbClr val="000000"/>
              </a:solidFill>
              <a:latin typeface="Roboto"/>
              <a:ea typeface="Roboto"/>
              <a:cs typeface="Roboto"/>
              <a:sym typeface="Roboto"/>
            </a:endParaRPr>
          </a:p>
        </p:txBody>
      </p:sp>
      <p:pic>
        <p:nvPicPr>
          <p:cNvPr id="199" name="Google Shape;199;p5"/>
          <p:cNvPicPr preferRelativeResize="0"/>
          <p:nvPr/>
        </p:nvPicPr>
        <p:blipFill>
          <a:blip r:embed="rId3">
            <a:alphaModFix/>
          </a:blip>
          <a:stretch>
            <a:fillRect/>
          </a:stretch>
        </p:blipFill>
        <p:spPr>
          <a:xfrm>
            <a:off x="3390100" y="1146287"/>
            <a:ext cx="5753899" cy="2850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lvl="0"/>
            <a:r>
              <a:rPr lang="en-US" dirty="0"/>
              <a:t>Most of the variables in the dataset are categorical</a:t>
            </a:r>
            <a:endParaRPr dirty="0"/>
          </a:p>
        </p:txBody>
      </p:sp>
      <p:sp>
        <p:nvSpPr>
          <p:cNvPr id="205" name="Google Shape;205;p13"/>
          <p:cNvSpPr txBox="1">
            <a:spLocks noGrp="1"/>
          </p:cNvSpPr>
          <p:nvPr>
            <p:ph type="body" idx="1"/>
          </p:nvPr>
        </p:nvSpPr>
        <p:spPr>
          <a:xfrm>
            <a:off x="471900" y="1919075"/>
            <a:ext cx="4212900" cy="2243700"/>
          </a:xfrm>
          <a:prstGeom prst="rect">
            <a:avLst/>
          </a:prstGeom>
          <a:noFill/>
          <a:ln>
            <a:noFill/>
          </a:ln>
        </p:spPr>
        <p:txBody>
          <a:bodyPr spcFirstLastPara="1" wrap="square" lIns="91425" tIns="91425" rIns="91425" bIns="91425" anchor="t" anchorCtr="0">
            <a:noAutofit/>
          </a:bodyPr>
          <a:lstStyle/>
          <a:p>
            <a:pPr marL="0" lvl="0" indent="0">
              <a:buNone/>
            </a:pPr>
            <a:r>
              <a:rPr lang="en-US" dirty="0">
                <a:solidFill>
                  <a:srgbClr val="000000"/>
                </a:solidFill>
              </a:rPr>
              <a:t>Thanks to the entire feature engineering process, the dimensionality of the problem was reduced</a:t>
            </a:r>
            <a:endParaRPr dirty="0">
              <a:solidFill>
                <a:srgbClr val="000000"/>
              </a:solidFill>
            </a:endParaRPr>
          </a:p>
        </p:txBody>
      </p:sp>
      <p:cxnSp>
        <p:nvCxnSpPr>
          <p:cNvPr id="206" name="Google Shape;206;p13"/>
          <p:cNvCxnSpPr/>
          <p:nvPr/>
        </p:nvCxnSpPr>
        <p:spPr>
          <a:xfrm>
            <a:off x="5356575" y="4423200"/>
            <a:ext cx="2536200" cy="0"/>
          </a:xfrm>
          <a:prstGeom prst="straightConnector1">
            <a:avLst/>
          </a:prstGeom>
          <a:noFill/>
          <a:ln w="19050" cap="flat" cmpd="sng">
            <a:solidFill>
              <a:schemeClr val="dk2"/>
            </a:solidFill>
            <a:prstDash val="solid"/>
            <a:round/>
            <a:headEnd type="none" w="med" len="med"/>
            <a:tailEnd type="none" w="med" len="med"/>
          </a:ln>
        </p:spPr>
      </p:cxnSp>
      <p:sp>
        <p:nvSpPr>
          <p:cNvPr id="207" name="Google Shape;207;p13"/>
          <p:cNvSpPr/>
          <p:nvPr/>
        </p:nvSpPr>
        <p:spPr>
          <a:xfrm>
            <a:off x="5487750" y="4046050"/>
            <a:ext cx="375300" cy="3771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3"/>
          <p:cNvSpPr/>
          <p:nvPr/>
        </p:nvSpPr>
        <p:spPr>
          <a:xfrm>
            <a:off x="6437400" y="1979700"/>
            <a:ext cx="375300" cy="2443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9" name="Google Shape;209;p13"/>
          <p:cNvCxnSpPr/>
          <p:nvPr/>
        </p:nvCxnSpPr>
        <p:spPr>
          <a:xfrm>
            <a:off x="6437400" y="1979700"/>
            <a:ext cx="1956900" cy="9000"/>
          </a:xfrm>
          <a:prstGeom prst="straightConnector1">
            <a:avLst/>
          </a:prstGeom>
          <a:noFill/>
          <a:ln w="19050" cap="flat" cmpd="sng">
            <a:solidFill>
              <a:schemeClr val="dk2"/>
            </a:solidFill>
            <a:prstDash val="dash"/>
            <a:round/>
            <a:headEnd type="none" w="med" len="med"/>
            <a:tailEnd type="none" w="med" len="med"/>
          </a:ln>
        </p:spPr>
      </p:cxnSp>
      <p:cxnSp>
        <p:nvCxnSpPr>
          <p:cNvPr id="210" name="Google Shape;210;p13"/>
          <p:cNvCxnSpPr/>
          <p:nvPr/>
        </p:nvCxnSpPr>
        <p:spPr>
          <a:xfrm>
            <a:off x="7432646" y="3321074"/>
            <a:ext cx="978300" cy="9000"/>
          </a:xfrm>
          <a:prstGeom prst="straightConnector1">
            <a:avLst/>
          </a:prstGeom>
          <a:noFill/>
          <a:ln w="19050" cap="flat" cmpd="sng">
            <a:solidFill>
              <a:schemeClr val="dk2"/>
            </a:solidFill>
            <a:prstDash val="dash"/>
            <a:round/>
            <a:headEnd type="none" w="med" len="med"/>
            <a:tailEnd type="none" w="med" len="med"/>
          </a:ln>
        </p:spPr>
      </p:cxnSp>
      <p:cxnSp>
        <p:nvCxnSpPr>
          <p:cNvPr id="211" name="Google Shape;211;p13"/>
          <p:cNvCxnSpPr/>
          <p:nvPr/>
        </p:nvCxnSpPr>
        <p:spPr>
          <a:xfrm>
            <a:off x="8177175" y="2071475"/>
            <a:ext cx="600" cy="1175700"/>
          </a:xfrm>
          <a:prstGeom prst="straightConnector1">
            <a:avLst/>
          </a:prstGeom>
          <a:noFill/>
          <a:ln w="9525" cap="flat" cmpd="sng">
            <a:solidFill>
              <a:schemeClr val="dk2"/>
            </a:solidFill>
            <a:prstDash val="solid"/>
            <a:round/>
            <a:headEnd type="none" w="med" len="med"/>
            <a:tailEnd type="triangle" w="med" len="med"/>
          </a:ln>
        </p:spPr>
      </p:cxnSp>
      <p:sp>
        <p:nvSpPr>
          <p:cNvPr id="212" name="Google Shape;212;p13"/>
          <p:cNvSpPr txBox="1">
            <a:spLocks noGrp="1"/>
          </p:cNvSpPr>
          <p:nvPr>
            <p:ph type="body" idx="1"/>
          </p:nvPr>
        </p:nvSpPr>
        <p:spPr>
          <a:xfrm>
            <a:off x="8318325" y="2461975"/>
            <a:ext cx="1055100" cy="537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solidFill>
                  <a:srgbClr val="000000"/>
                </a:solidFill>
              </a:rPr>
              <a:t>-69% </a:t>
            </a:r>
            <a:endParaRPr>
              <a:solidFill>
                <a:srgbClr val="000000"/>
              </a:solidFill>
            </a:endParaRPr>
          </a:p>
        </p:txBody>
      </p:sp>
      <p:sp>
        <p:nvSpPr>
          <p:cNvPr id="213" name="Google Shape;213;p13"/>
          <p:cNvSpPr txBox="1">
            <a:spLocks noGrp="1"/>
          </p:cNvSpPr>
          <p:nvPr>
            <p:ph type="body" idx="1"/>
          </p:nvPr>
        </p:nvSpPr>
        <p:spPr>
          <a:xfrm>
            <a:off x="5110050" y="4488500"/>
            <a:ext cx="1130700" cy="537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1800"/>
              <a:buNone/>
            </a:pPr>
            <a:r>
              <a:rPr lang="en" sz="1100" dirty="0" smtClean="0">
                <a:solidFill>
                  <a:srgbClr val="000000"/>
                </a:solidFill>
              </a:rPr>
              <a:t>Initials</a:t>
            </a:r>
          </a:p>
          <a:p>
            <a:pPr marL="0" lvl="0" indent="0" algn="ctr" rtl="0">
              <a:lnSpc>
                <a:spcPct val="115000"/>
              </a:lnSpc>
              <a:spcBef>
                <a:spcPts val="0"/>
              </a:spcBef>
              <a:spcAft>
                <a:spcPts val="0"/>
              </a:spcAft>
              <a:buSzPts val="1800"/>
              <a:buNone/>
            </a:pPr>
            <a:r>
              <a:rPr lang="en" sz="1100" dirty="0" smtClean="0">
                <a:solidFill>
                  <a:srgbClr val="000000"/>
                </a:solidFill>
              </a:rPr>
              <a:t>Features</a:t>
            </a:r>
            <a:endParaRPr sz="1500" dirty="0">
              <a:solidFill>
                <a:srgbClr val="000000"/>
              </a:solidFill>
            </a:endParaRPr>
          </a:p>
        </p:txBody>
      </p:sp>
      <p:sp>
        <p:nvSpPr>
          <p:cNvPr id="214" name="Google Shape;214;p13"/>
          <p:cNvSpPr txBox="1">
            <a:spLocks noGrp="1"/>
          </p:cNvSpPr>
          <p:nvPr>
            <p:ph type="body" idx="1"/>
          </p:nvPr>
        </p:nvSpPr>
        <p:spPr>
          <a:xfrm>
            <a:off x="7119800" y="4488500"/>
            <a:ext cx="1011000" cy="537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1800"/>
              <a:buNone/>
            </a:pPr>
            <a:r>
              <a:rPr lang="en" sz="1100" dirty="0" smtClean="0">
                <a:solidFill>
                  <a:srgbClr val="000000"/>
                </a:solidFill>
              </a:rPr>
              <a:t>Final</a:t>
            </a:r>
          </a:p>
          <a:p>
            <a:pPr marL="0" lvl="0" indent="0" algn="ctr" rtl="0">
              <a:lnSpc>
                <a:spcPct val="115000"/>
              </a:lnSpc>
              <a:spcBef>
                <a:spcPts val="0"/>
              </a:spcBef>
              <a:spcAft>
                <a:spcPts val="0"/>
              </a:spcAft>
              <a:buSzPts val="1800"/>
              <a:buNone/>
            </a:pPr>
            <a:r>
              <a:rPr lang="en" sz="1100" dirty="0" smtClean="0">
                <a:solidFill>
                  <a:srgbClr val="000000"/>
                </a:solidFill>
              </a:rPr>
              <a:t>Features</a:t>
            </a:r>
            <a:endParaRPr sz="1500" dirty="0">
              <a:solidFill>
                <a:srgbClr val="000000"/>
              </a:solidFill>
            </a:endParaRPr>
          </a:p>
        </p:txBody>
      </p:sp>
      <p:sp>
        <p:nvSpPr>
          <p:cNvPr id="215" name="Google Shape;215;p13"/>
          <p:cNvSpPr txBox="1">
            <a:spLocks noGrp="1"/>
          </p:cNvSpPr>
          <p:nvPr>
            <p:ph type="body" idx="1"/>
          </p:nvPr>
        </p:nvSpPr>
        <p:spPr>
          <a:xfrm>
            <a:off x="6201750" y="1651775"/>
            <a:ext cx="846600" cy="562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1800"/>
              <a:buNone/>
            </a:pPr>
            <a:r>
              <a:rPr lang="en" sz="1500">
                <a:solidFill>
                  <a:srgbClr val="000000"/>
                </a:solidFill>
              </a:rPr>
              <a:t>350+</a:t>
            </a:r>
            <a:endParaRPr sz="1500">
              <a:solidFill>
                <a:srgbClr val="000000"/>
              </a:solidFill>
            </a:endParaRPr>
          </a:p>
        </p:txBody>
      </p:sp>
      <p:sp>
        <p:nvSpPr>
          <p:cNvPr id="216" name="Google Shape;216;p13"/>
          <p:cNvSpPr txBox="1">
            <a:spLocks noGrp="1"/>
          </p:cNvSpPr>
          <p:nvPr>
            <p:ph type="body" idx="1"/>
          </p:nvPr>
        </p:nvSpPr>
        <p:spPr>
          <a:xfrm>
            <a:off x="5252100" y="3668900"/>
            <a:ext cx="846600" cy="377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1800"/>
              <a:buNone/>
            </a:pPr>
            <a:r>
              <a:rPr lang="en" sz="1500">
                <a:solidFill>
                  <a:srgbClr val="000000"/>
                </a:solidFill>
              </a:rPr>
              <a:t>28</a:t>
            </a:r>
            <a:endParaRPr sz="1500">
              <a:solidFill>
                <a:srgbClr val="000000"/>
              </a:solidFill>
            </a:endParaRPr>
          </a:p>
        </p:txBody>
      </p:sp>
      <p:sp>
        <p:nvSpPr>
          <p:cNvPr id="217" name="Google Shape;217;p13"/>
          <p:cNvSpPr/>
          <p:nvPr/>
        </p:nvSpPr>
        <p:spPr>
          <a:xfrm>
            <a:off x="7387050" y="3321075"/>
            <a:ext cx="375300" cy="11022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3"/>
          <p:cNvSpPr txBox="1">
            <a:spLocks noGrp="1"/>
          </p:cNvSpPr>
          <p:nvPr>
            <p:ph type="body" idx="1"/>
          </p:nvPr>
        </p:nvSpPr>
        <p:spPr>
          <a:xfrm>
            <a:off x="7142213" y="2952975"/>
            <a:ext cx="846600" cy="377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1800"/>
              <a:buNone/>
            </a:pPr>
            <a:r>
              <a:rPr lang="en" sz="1500">
                <a:solidFill>
                  <a:srgbClr val="000000"/>
                </a:solidFill>
              </a:rPr>
              <a:t>110</a:t>
            </a:r>
            <a:endParaRPr sz="1500">
              <a:solidFill>
                <a:srgbClr val="000000"/>
              </a:solidFill>
            </a:endParaRPr>
          </a:p>
        </p:txBody>
      </p:sp>
      <p:sp>
        <p:nvSpPr>
          <p:cNvPr id="219" name="Google Shape;219;p13"/>
          <p:cNvSpPr txBox="1"/>
          <p:nvPr/>
        </p:nvSpPr>
        <p:spPr>
          <a:xfrm>
            <a:off x="6173925" y="4488500"/>
            <a:ext cx="901500" cy="427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rgbClr val="000000"/>
              </a:buClr>
              <a:buSzPts val="1800"/>
              <a:buFont typeface="Arial"/>
              <a:buNone/>
            </a:pPr>
            <a:r>
              <a:rPr lang="en" sz="800" dirty="0">
                <a:latin typeface="Roboto"/>
                <a:ea typeface="Roboto"/>
                <a:cs typeface="Roboto"/>
                <a:sym typeface="Roboto"/>
              </a:rPr>
              <a:t>Features </a:t>
            </a:r>
            <a:r>
              <a:rPr lang="en" sz="800" dirty="0" smtClean="0">
                <a:latin typeface="Roboto"/>
                <a:ea typeface="Roboto"/>
                <a:cs typeface="Roboto"/>
                <a:sym typeface="Roboto"/>
              </a:rPr>
              <a:t>dummies without </a:t>
            </a:r>
            <a:endParaRPr sz="1100" dirty="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2"/>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en"/>
              <a:t>Feature selection y PCA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4"/>
          <p:cNvSpPr txBox="1">
            <a:spLocks noGrp="1"/>
          </p:cNvSpPr>
          <p:nvPr>
            <p:ph type="body" idx="1"/>
          </p:nvPr>
        </p:nvSpPr>
        <p:spPr>
          <a:xfrm>
            <a:off x="603313" y="3778450"/>
            <a:ext cx="8080200" cy="767700"/>
          </a:xfrm>
          <a:prstGeom prst="rect">
            <a:avLst/>
          </a:prstGeom>
          <a:noFill/>
          <a:ln>
            <a:noFill/>
          </a:ln>
        </p:spPr>
        <p:txBody>
          <a:bodyPr spcFirstLastPara="1" wrap="square" lIns="91425" tIns="91425" rIns="91425" bIns="91425" anchor="t" anchorCtr="0">
            <a:noAutofit/>
          </a:bodyPr>
          <a:lstStyle/>
          <a:p>
            <a:pPr marL="0" lvl="0" indent="0">
              <a:buNone/>
            </a:pPr>
            <a:r>
              <a:rPr lang="en-US" sz="1400" dirty="0">
                <a:solidFill>
                  <a:srgbClr val="000000"/>
                </a:solidFill>
              </a:rPr>
              <a:t>The </a:t>
            </a:r>
            <a:r>
              <a:rPr lang="en-US" sz="1400" dirty="0" smtClean="0">
                <a:solidFill>
                  <a:srgbClr val="000000"/>
                </a:solidFill>
              </a:rPr>
              <a:t>Variance Explained </a:t>
            </a:r>
            <a:r>
              <a:rPr lang="en-US" sz="1400" dirty="0">
                <a:solidFill>
                  <a:srgbClr val="000000"/>
                </a:solidFill>
              </a:rPr>
              <a:t>by each principal component does not present much difference between each component. Therefore, it is chosen not to use a reduced dataset, but instead it is saved as an alternative to evaluate the models.</a:t>
            </a:r>
          </a:p>
          <a:p>
            <a:pPr marL="0" lvl="0" indent="0">
              <a:buNone/>
            </a:pPr>
            <a:r>
              <a:rPr lang="en-US" sz="1400" dirty="0">
                <a:solidFill>
                  <a:srgbClr val="000000"/>
                </a:solidFill>
              </a:rPr>
              <a:t>A feature was created so that PCA can be applied directly to the best performing models.</a:t>
            </a:r>
            <a:endParaRPr sz="1400" dirty="0">
              <a:solidFill>
                <a:srgbClr val="000000"/>
              </a:solidFill>
            </a:endParaRPr>
          </a:p>
        </p:txBody>
      </p:sp>
      <p:sp>
        <p:nvSpPr>
          <p:cNvPr id="230" name="Google Shape;230;p14"/>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lvl="0"/>
            <a:r>
              <a:rPr lang="en-US" dirty="0"/>
              <a:t>We also use the PCA method to continue reducing dimensionality</a:t>
            </a:r>
            <a:endParaRPr dirty="0"/>
          </a:p>
        </p:txBody>
      </p:sp>
      <p:pic>
        <p:nvPicPr>
          <p:cNvPr id="231" name="Google Shape;231;p14"/>
          <p:cNvPicPr preferRelativeResize="0"/>
          <p:nvPr/>
        </p:nvPicPr>
        <p:blipFill>
          <a:blip r:embed="rId3">
            <a:alphaModFix/>
          </a:blip>
          <a:stretch>
            <a:fillRect/>
          </a:stretch>
        </p:blipFill>
        <p:spPr>
          <a:xfrm>
            <a:off x="508301" y="1687462"/>
            <a:ext cx="8270223" cy="2091000"/>
          </a:xfrm>
          <a:prstGeom prst="rect">
            <a:avLst/>
          </a:prstGeom>
          <a:noFill/>
          <a:ln>
            <a:noFill/>
          </a:ln>
        </p:spPr>
      </p:pic>
      <p:cxnSp>
        <p:nvCxnSpPr>
          <p:cNvPr id="232" name="Google Shape;232;p14"/>
          <p:cNvCxnSpPr/>
          <p:nvPr/>
        </p:nvCxnSpPr>
        <p:spPr>
          <a:xfrm>
            <a:off x="6655100" y="2089875"/>
            <a:ext cx="0" cy="1643400"/>
          </a:xfrm>
          <a:prstGeom prst="straightConnector1">
            <a:avLst/>
          </a:prstGeom>
          <a:noFill/>
          <a:ln w="19050" cap="flat" cmpd="sng">
            <a:solidFill>
              <a:srgbClr val="FF0000"/>
            </a:solidFill>
            <a:prstDash val="solid"/>
            <a:round/>
            <a:headEnd type="none" w="med" len="med"/>
            <a:tailEnd type="none" w="med" len="med"/>
          </a:ln>
        </p:spPr>
      </p:cxnSp>
      <p:sp>
        <p:nvSpPr>
          <p:cNvPr id="233" name="Google Shape;233;p14"/>
          <p:cNvSpPr txBox="1">
            <a:spLocks noGrp="1"/>
          </p:cNvSpPr>
          <p:nvPr>
            <p:ph type="body" idx="1"/>
          </p:nvPr>
        </p:nvSpPr>
        <p:spPr>
          <a:xfrm>
            <a:off x="6655100" y="3467775"/>
            <a:ext cx="547800" cy="265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800">
                <a:solidFill>
                  <a:srgbClr val="000000"/>
                </a:solidFill>
              </a:rPr>
              <a:t>PC 84</a:t>
            </a:r>
            <a:endParaRPr sz="800">
              <a:solidFill>
                <a:srgbClr val="000000"/>
              </a:solidFill>
            </a:endParaRPr>
          </a:p>
        </p:txBody>
      </p:sp>
      <p:sp>
        <p:nvSpPr>
          <p:cNvPr id="234" name="Google Shape;234;p14"/>
          <p:cNvSpPr txBox="1">
            <a:spLocks noGrp="1"/>
          </p:cNvSpPr>
          <p:nvPr>
            <p:ph type="body" idx="1"/>
          </p:nvPr>
        </p:nvSpPr>
        <p:spPr>
          <a:xfrm>
            <a:off x="8080500" y="3508575"/>
            <a:ext cx="547800" cy="265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800">
                <a:solidFill>
                  <a:srgbClr val="000000"/>
                </a:solidFill>
              </a:rPr>
              <a:t>PC 110</a:t>
            </a:r>
            <a:endParaRPr sz="800">
              <a:solidFill>
                <a:srgbClr val="000000"/>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1552" y="1678308"/>
            <a:ext cx="2324892" cy="221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2"/>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s-AR" dirty="0" smtClean="0"/>
              <a:t>Data Set</a:t>
            </a:r>
            <a:r>
              <a:rPr lang="en" dirty="0"/>
              <a:t>	</a:t>
            </a:r>
            <a:endParaRPr dirty="0"/>
          </a:p>
        </p:txBody>
      </p:sp>
      <p:sp>
        <p:nvSpPr>
          <p:cNvPr id="73" name="Google Shape;73;p2"/>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p>
            <a:pPr marL="0" lvl="0" indent="0">
              <a:spcBef>
                <a:spcPts val="1600"/>
              </a:spcBef>
              <a:buNone/>
            </a:pPr>
            <a:r>
              <a:rPr lang="en-US" dirty="0"/>
              <a:t>It consists of a reservation history of a hotel company that has two types of hotels (city and resort), located in Portugal, from 2015 to 2017.</a:t>
            </a:r>
          </a:p>
          <a:p>
            <a:pPr marL="0" lvl="0" indent="0">
              <a:spcBef>
                <a:spcPts val="1600"/>
              </a:spcBef>
              <a:buNone/>
            </a:pPr>
            <a:r>
              <a:rPr lang="en-US" dirty="0"/>
              <a:t>It contains different details that could be counted on after a hotel reservation is made, in addition to its final stage (check-in / cancellation).</a:t>
            </a:r>
            <a:endParaRPr dirty="0"/>
          </a:p>
          <a:p>
            <a:pPr marL="0" lvl="0" indent="0" algn="l" rtl="0">
              <a:lnSpc>
                <a:spcPct val="115000"/>
              </a:lnSpc>
              <a:spcBef>
                <a:spcPts val="1600"/>
              </a:spcBef>
              <a:spcAft>
                <a:spcPts val="1600"/>
              </a:spcAft>
              <a:buSzPts val="1800"/>
              <a:buNone/>
            </a:pPr>
            <a:r>
              <a:rPr lang="en" sz="1050" u="sng" dirty="0" smtClean="0">
                <a:solidFill>
                  <a:srgbClr val="1A466C"/>
                </a:solidFill>
                <a:highlight>
                  <a:srgbClr val="FFFFFF"/>
                </a:highlight>
                <a:latin typeface="Arial"/>
                <a:ea typeface="Arial"/>
                <a:cs typeface="Arial"/>
                <a:sym typeface="Arial"/>
                <a:hlinkClick r:id="rId3"/>
              </a:rPr>
              <a:t>https</a:t>
            </a:r>
            <a:r>
              <a:rPr lang="en" sz="1050" u="sng" dirty="0">
                <a:solidFill>
                  <a:srgbClr val="1A466C"/>
                </a:solidFill>
                <a:highlight>
                  <a:srgbClr val="FFFFFF"/>
                </a:highlight>
                <a:latin typeface="Arial"/>
                <a:ea typeface="Arial"/>
                <a:cs typeface="Arial"/>
                <a:sym typeface="Arial"/>
                <a:hlinkClick r:id="rId3"/>
              </a:rPr>
              <a:t>://www.kaggle.com/jessemostipak/hotel-booking-demand</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87fadc593a_0_22"/>
          <p:cNvSpPr txBox="1">
            <a:spLocks noGrp="1"/>
          </p:cNvSpPr>
          <p:nvPr>
            <p:ph type="title"/>
          </p:nvPr>
        </p:nvSpPr>
        <p:spPr>
          <a:xfrm>
            <a:off x="460950" y="523675"/>
            <a:ext cx="8222100" cy="767700"/>
          </a:xfrm>
          <a:prstGeom prst="rect">
            <a:avLst/>
          </a:prstGeom>
        </p:spPr>
        <p:txBody>
          <a:bodyPr spcFirstLastPara="1" wrap="square" lIns="91425" tIns="91425" rIns="91425" bIns="91425" anchor="b" anchorCtr="0">
            <a:noAutofit/>
          </a:bodyPr>
          <a:lstStyle/>
          <a:p>
            <a:pPr lvl="0"/>
            <a:r>
              <a:rPr lang="en-US" dirty="0"/>
              <a:t>Filter and Wrapper for the different models</a:t>
            </a:r>
            <a:endParaRPr dirty="0"/>
          </a:p>
        </p:txBody>
      </p:sp>
      <p:sp>
        <p:nvSpPr>
          <p:cNvPr id="240" name="Google Shape;240;g87fadc593a_0_22"/>
          <p:cNvSpPr txBox="1">
            <a:spLocks noGrp="1"/>
          </p:cNvSpPr>
          <p:nvPr>
            <p:ph type="body" idx="1"/>
          </p:nvPr>
        </p:nvSpPr>
        <p:spPr>
          <a:xfrm>
            <a:off x="250200" y="1833075"/>
            <a:ext cx="5216400" cy="2996700"/>
          </a:xfrm>
          <a:prstGeom prst="rect">
            <a:avLst/>
          </a:prstGeom>
        </p:spPr>
        <p:txBody>
          <a:bodyPr spcFirstLastPara="1" wrap="square" lIns="91425" tIns="91425" rIns="91425" bIns="91425" anchor="t" anchorCtr="0">
            <a:noAutofit/>
          </a:bodyPr>
          <a:lstStyle/>
          <a:p>
            <a:pPr marL="0" lvl="0" indent="0">
              <a:buNone/>
            </a:pPr>
            <a:r>
              <a:rPr lang="en-US" sz="1400" dirty="0">
                <a:solidFill>
                  <a:srgbClr val="000000"/>
                </a:solidFill>
              </a:rPr>
              <a:t>In search of reducing the number of possible features for each model, thus optimizing its performance, we did different tests using the Filter and Wrapper functions.</a:t>
            </a:r>
          </a:p>
          <a:p>
            <a:pPr marL="0" lvl="0" indent="0">
              <a:buNone/>
            </a:pPr>
            <a:r>
              <a:rPr lang="en-US" sz="1400" dirty="0">
                <a:solidFill>
                  <a:srgbClr val="000000"/>
                </a:solidFill>
              </a:rPr>
              <a:t>For the KNN and Naive Bayes models, several versions of the Filter were run, each with a different amount of features (using F score and P value), on the other hand, the Wrapper function is only available for the Random Forest and Logistic Regression models.</a:t>
            </a:r>
          </a:p>
          <a:p>
            <a:pPr marL="0" lvl="0" indent="0">
              <a:buNone/>
            </a:pPr>
            <a:r>
              <a:rPr lang="en-US" sz="1400" dirty="0">
                <a:solidFill>
                  <a:srgbClr val="000000"/>
                </a:solidFill>
              </a:rPr>
              <a:t>For each case, the best possible </a:t>
            </a:r>
            <a:r>
              <a:rPr lang="en-US" sz="1400" dirty="0" err="1">
                <a:solidFill>
                  <a:srgbClr val="000000"/>
                </a:solidFill>
              </a:rPr>
              <a:t>hyperparameters</a:t>
            </a:r>
            <a:r>
              <a:rPr lang="en-US" sz="1400" dirty="0">
                <a:solidFill>
                  <a:srgbClr val="000000"/>
                </a:solidFill>
              </a:rPr>
              <a:t> were previously obtained based on a reduced sample of the dataset.</a:t>
            </a:r>
            <a:endParaRPr sz="1400" dirty="0">
              <a:solidFill>
                <a:srgbClr val="000000"/>
              </a:solidFill>
            </a:endParaRPr>
          </a:p>
        </p:txBody>
      </p:sp>
      <p:sp>
        <p:nvSpPr>
          <p:cNvPr id="241" name="Google Shape;241;g87fadc593a_0_22"/>
          <p:cNvSpPr txBox="1"/>
          <p:nvPr/>
        </p:nvSpPr>
        <p:spPr>
          <a:xfrm>
            <a:off x="6021850" y="1833075"/>
            <a:ext cx="3070200" cy="3046800"/>
          </a:xfrm>
          <a:prstGeom prst="rect">
            <a:avLst/>
          </a:prstGeom>
          <a:noFill/>
          <a:ln>
            <a:noFill/>
          </a:ln>
        </p:spPr>
        <p:txBody>
          <a:bodyPr spcFirstLastPara="1" wrap="square" lIns="91425" tIns="91425" rIns="91425" bIns="91425" anchor="t" anchorCtr="0">
            <a:noAutofit/>
          </a:bodyPr>
          <a:lstStyle/>
          <a:p>
            <a:pPr lvl="0"/>
            <a:r>
              <a:rPr lang="en-US" dirty="0">
                <a:latin typeface="Roboto"/>
                <a:ea typeface="Roboto"/>
                <a:cs typeface="Roboto"/>
                <a:sym typeface="Roboto"/>
              </a:rPr>
              <a:t>Features by Dataset by Post Filter model:</a:t>
            </a:r>
          </a:p>
          <a:p>
            <a:pPr lvl="0"/>
            <a:endParaRPr lang="en-US" dirty="0">
              <a:latin typeface="Roboto"/>
              <a:ea typeface="Roboto"/>
              <a:cs typeface="Roboto"/>
              <a:sym typeface="Roboto"/>
            </a:endParaRPr>
          </a:p>
          <a:p>
            <a:pPr marL="285750" lvl="0" indent="-285750">
              <a:buFont typeface="Arial" panose="020B0604020202020204" pitchFamily="34" charset="0"/>
              <a:buChar char="•"/>
            </a:pPr>
            <a:r>
              <a:rPr lang="en-US" dirty="0">
                <a:latin typeface="Roboto"/>
                <a:ea typeface="Roboto"/>
                <a:cs typeface="Roboto"/>
                <a:sym typeface="Roboto"/>
              </a:rPr>
              <a:t>KNN: 38 Features</a:t>
            </a:r>
          </a:p>
          <a:p>
            <a:pPr marL="285750" lvl="0" indent="-285750">
              <a:buFont typeface="Arial" panose="020B0604020202020204" pitchFamily="34" charset="0"/>
              <a:buChar char="•"/>
            </a:pPr>
            <a:r>
              <a:rPr lang="en-US" dirty="0">
                <a:latin typeface="Roboto"/>
                <a:ea typeface="Roboto"/>
                <a:cs typeface="Roboto"/>
                <a:sym typeface="Roboto"/>
              </a:rPr>
              <a:t>NB: 80 Features</a:t>
            </a:r>
          </a:p>
          <a:p>
            <a:pPr marL="285750" lvl="0" indent="-285750">
              <a:buFont typeface="Arial" panose="020B0604020202020204" pitchFamily="34" charset="0"/>
              <a:buChar char="•"/>
            </a:pPr>
            <a:endParaRPr lang="en-US" dirty="0">
              <a:latin typeface="Roboto"/>
              <a:ea typeface="Roboto"/>
              <a:cs typeface="Roboto"/>
              <a:sym typeface="Roboto"/>
            </a:endParaRPr>
          </a:p>
          <a:p>
            <a:pPr lvl="0"/>
            <a:r>
              <a:rPr lang="en-US" dirty="0">
                <a:latin typeface="Roboto"/>
                <a:ea typeface="Roboto"/>
                <a:cs typeface="Roboto"/>
                <a:sym typeface="Roboto"/>
              </a:rPr>
              <a:t>Features by Dataset by Post Filter and Wrapper model:</a:t>
            </a:r>
          </a:p>
          <a:p>
            <a:pPr lvl="0"/>
            <a:endParaRPr lang="en-US" dirty="0">
              <a:latin typeface="Roboto"/>
              <a:ea typeface="Roboto"/>
              <a:cs typeface="Roboto"/>
              <a:sym typeface="Roboto"/>
            </a:endParaRPr>
          </a:p>
          <a:p>
            <a:pPr marL="285750" lvl="0" indent="-285750">
              <a:buFont typeface="Arial" panose="020B0604020202020204" pitchFamily="34" charset="0"/>
              <a:buChar char="•"/>
            </a:pPr>
            <a:r>
              <a:rPr lang="en-US" dirty="0">
                <a:latin typeface="Roboto"/>
                <a:ea typeface="Roboto"/>
                <a:cs typeface="Roboto"/>
                <a:sym typeface="Roboto"/>
              </a:rPr>
              <a:t>Log: 82 Features</a:t>
            </a:r>
          </a:p>
          <a:p>
            <a:pPr marL="285750" lvl="0" indent="-285750">
              <a:buFont typeface="Arial" panose="020B0604020202020204" pitchFamily="34" charset="0"/>
              <a:buChar char="•"/>
            </a:pPr>
            <a:r>
              <a:rPr lang="en-US" dirty="0">
                <a:latin typeface="Roboto"/>
                <a:ea typeface="Roboto"/>
                <a:cs typeface="Roboto"/>
                <a:sym typeface="Roboto"/>
              </a:rPr>
              <a:t>Log Balanced: 20 Features</a:t>
            </a:r>
          </a:p>
          <a:p>
            <a:pPr marL="285750" lvl="0" indent="-285750">
              <a:buFont typeface="Arial" panose="020B0604020202020204" pitchFamily="34" charset="0"/>
              <a:buChar char="•"/>
            </a:pPr>
            <a:r>
              <a:rPr lang="en-US" dirty="0">
                <a:latin typeface="Roboto"/>
                <a:ea typeface="Roboto"/>
                <a:cs typeface="Roboto"/>
                <a:sym typeface="Roboto"/>
              </a:rPr>
              <a:t>Random F: 54 Features</a:t>
            </a:r>
          </a:p>
          <a:p>
            <a:pPr marL="285750" lvl="0" indent="-285750">
              <a:buFont typeface="Arial" panose="020B0604020202020204" pitchFamily="34" charset="0"/>
              <a:buChar char="•"/>
            </a:pPr>
            <a:r>
              <a:rPr lang="en-US" dirty="0">
                <a:latin typeface="Roboto"/>
                <a:ea typeface="Roboto"/>
                <a:cs typeface="Roboto"/>
                <a:sym typeface="Roboto"/>
              </a:rPr>
              <a:t>Random F Bal: 80 Features</a:t>
            </a:r>
            <a:endParaRPr dirty="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5"/>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Autofit/>
          </a:bodyPr>
          <a:lstStyle/>
          <a:p>
            <a:pPr lvl="0"/>
            <a:r>
              <a:rPr lang="en-US" dirty="0"/>
              <a:t>Our Models at the time of training</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87fadc593a_0_2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lvl="0"/>
            <a:r>
              <a:rPr lang="es-AR" dirty="0" err="1"/>
              <a:t>Classification</a:t>
            </a:r>
            <a:r>
              <a:rPr lang="es-AR" dirty="0"/>
              <a:t> </a:t>
            </a:r>
            <a:r>
              <a:rPr lang="es-AR" dirty="0" err="1"/>
              <a:t>models</a:t>
            </a:r>
            <a:endParaRPr dirty="0"/>
          </a:p>
        </p:txBody>
      </p:sp>
      <p:sp>
        <p:nvSpPr>
          <p:cNvPr id="252" name="Google Shape;252;g87fadc593a_0_28"/>
          <p:cNvSpPr txBox="1">
            <a:spLocks noGrp="1"/>
          </p:cNvSpPr>
          <p:nvPr>
            <p:ph type="body" idx="1"/>
          </p:nvPr>
        </p:nvSpPr>
        <p:spPr>
          <a:xfrm>
            <a:off x="471900" y="1919075"/>
            <a:ext cx="4941900" cy="2931000"/>
          </a:xfrm>
          <a:prstGeom prst="rect">
            <a:avLst/>
          </a:prstGeom>
        </p:spPr>
        <p:txBody>
          <a:bodyPr spcFirstLastPara="1" wrap="square" lIns="91425" tIns="91425" rIns="91425" bIns="91425" anchor="t" anchorCtr="0">
            <a:noAutofit/>
          </a:bodyPr>
          <a:lstStyle/>
          <a:p>
            <a:pPr marL="0" lvl="0" indent="0">
              <a:buNone/>
            </a:pPr>
            <a:r>
              <a:rPr lang="en-US" sz="1600" dirty="0">
                <a:solidFill>
                  <a:srgbClr val="434343"/>
                </a:solidFill>
              </a:rPr>
              <a:t>After having once again obtained the </a:t>
            </a:r>
            <a:r>
              <a:rPr lang="en-US" sz="1600" dirty="0" err="1">
                <a:solidFill>
                  <a:srgbClr val="434343"/>
                </a:solidFill>
              </a:rPr>
              <a:t>hyperparameters</a:t>
            </a:r>
            <a:r>
              <a:rPr lang="en-US" sz="1600" dirty="0">
                <a:solidFill>
                  <a:srgbClr val="434343"/>
                </a:solidFill>
              </a:rPr>
              <a:t> for each model with its new and respective optimized Dataset, different classifiers were modeled.</a:t>
            </a:r>
          </a:p>
          <a:p>
            <a:pPr marL="0" lvl="0" indent="0">
              <a:buNone/>
            </a:pPr>
            <a:r>
              <a:rPr lang="en-US" sz="1600" dirty="0">
                <a:solidFill>
                  <a:srgbClr val="434343"/>
                </a:solidFill>
              </a:rPr>
              <a:t>These were trained with </a:t>
            </a:r>
            <a:r>
              <a:rPr lang="en-US" sz="1600" dirty="0" err="1">
                <a:solidFill>
                  <a:srgbClr val="434343"/>
                </a:solidFill>
              </a:rPr>
              <a:t>Overfitted</a:t>
            </a:r>
            <a:r>
              <a:rPr lang="en-US" sz="1600" dirty="0">
                <a:solidFill>
                  <a:srgbClr val="434343"/>
                </a:solidFill>
              </a:rPr>
              <a:t> and </a:t>
            </a:r>
            <a:r>
              <a:rPr lang="en-US" sz="1600" dirty="0" err="1">
                <a:solidFill>
                  <a:srgbClr val="434343"/>
                </a:solidFill>
              </a:rPr>
              <a:t>Underfitted</a:t>
            </a:r>
            <a:r>
              <a:rPr lang="en-US" sz="1600" dirty="0">
                <a:solidFill>
                  <a:srgbClr val="434343"/>
                </a:solidFill>
              </a:rPr>
              <a:t> Datasets and also, if the model allows it, they were tested with the option of balancing them.</a:t>
            </a:r>
          </a:p>
          <a:p>
            <a:pPr marL="0" lvl="0" indent="0">
              <a:buNone/>
            </a:pPr>
            <a:r>
              <a:rPr lang="en-US" sz="1600" dirty="0">
                <a:solidFill>
                  <a:srgbClr val="434343"/>
                </a:solidFill>
              </a:rPr>
              <a:t>Once we got the results, the best 4 models had PCA applied to further reduce their components and try to improve their </a:t>
            </a:r>
            <a:r>
              <a:rPr lang="en-US" sz="1600" dirty="0" smtClean="0">
                <a:solidFill>
                  <a:srgbClr val="434343"/>
                </a:solidFill>
              </a:rPr>
              <a:t>performance.</a:t>
            </a:r>
            <a:endParaRPr sz="1600" dirty="0">
              <a:solidFill>
                <a:srgbClr val="434343"/>
              </a:solidFill>
            </a:endParaRPr>
          </a:p>
        </p:txBody>
      </p:sp>
      <p:sp>
        <p:nvSpPr>
          <p:cNvPr id="253" name="Google Shape;253;g87fadc593a_0_28"/>
          <p:cNvSpPr txBox="1"/>
          <p:nvPr/>
        </p:nvSpPr>
        <p:spPr>
          <a:xfrm>
            <a:off x="5339550" y="1919075"/>
            <a:ext cx="3203700" cy="2710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 dirty="0">
                <a:latin typeface="Roboto"/>
                <a:ea typeface="Roboto"/>
                <a:cs typeface="Roboto"/>
                <a:sym typeface="Roboto"/>
              </a:rPr>
              <a:t>Modelos:</a:t>
            </a:r>
            <a:endParaRPr dirty="0">
              <a:latin typeface="Roboto"/>
              <a:ea typeface="Roboto"/>
              <a:cs typeface="Roboto"/>
              <a:sym typeface="Roboto"/>
            </a:endParaRPr>
          </a:p>
          <a:p>
            <a:pPr marL="914400" lvl="1" indent="-317500" algn="l" rtl="0">
              <a:spcBef>
                <a:spcPts val="0"/>
              </a:spcBef>
              <a:spcAft>
                <a:spcPts val="0"/>
              </a:spcAft>
              <a:buSzPts val="1400"/>
              <a:buFont typeface="Roboto"/>
              <a:buChar char="○"/>
            </a:pPr>
            <a:r>
              <a:rPr lang="en" dirty="0">
                <a:latin typeface="Roboto"/>
                <a:ea typeface="Roboto"/>
                <a:cs typeface="Roboto"/>
                <a:sym typeface="Roboto"/>
              </a:rPr>
              <a:t>Overfitted (SMOTE) :</a:t>
            </a:r>
            <a:endParaRPr dirty="0">
              <a:latin typeface="Roboto"/>
              <a:ea typeface="Roboto"/>
              <a:cs typeface="Roboto"/>
              <a:sym typeface="Roboto"/>
            </a:endParaRPr>
          </a:p>
          <a:p>
            <a:pPr marL="1371600" lvl="2" indent="-317500" algn="l" rtl="0">
              <a:spcBef>
                <a:spcPts val="0"/>
              </a:spcBef>
              <a:spcAft>
                <a:spcPts val="0"/>
              </a:spcAft>
              <a:buSzPts val="1400"/>
              <a:buFont typeface="Roboto"/>
              <a:buChar char="■"/>
            </a:pPr>
            <a:r>
              <a:rPr lang="en" dirty="0" smtClean="0">
                <a:latin typeface="Roboto"/>
                <a:ea typeface="Roboto"/>
                <a:cs typeface="Roboto"/>
                <a:sym typeface="Roboto"/>
              </a:rPr>
              <a:t>Logistic</a:t>
            </a:r>
            <a:endParaRPr dirty="0">
              <a:latin typeface="Roboto"/>
              <a:ea typeface="Roboto"/>
              <a:cs typeface="Roboto"/>
              <a:sym typeface="Roboto"/>
            </a:endParaRPr>
          </a:p>
          <a:p>
            <a:pPr marL="1371600" lvl="2" indent="-317500" algn="l" rtl="0">
              <a:spcBef>
                <a:spcPts val="0"/>
              </a:spcBef>
              <a:spcAft>
                <a:spcPts val="0"/>
              </a:spcAft>
              <a:buSzPts val="1400"/>
              <a:buFont typeface="Roboto"/>
              <a:buChar char="■"/>
            </a:pPr>
            <a:r>
              <a:rPr lang="en" dirty="0">
                <a:latin typeface="Roboto"/>
                <a:ea typeface="Roboto"/>
                <a:cs typeface="Roboto"/>
                <a:sym typeface="Roboto"/>
              </a:rPr>
              <a:t>KNN</a:t>
            </a:r>
            <a:endParaRPr dirty="0">
              <a:latin typeface="Roboto"/>
              <a:ea typeface="Roboto"/>
              <a:cs typeface="Roboto"/>
              <a:sym typeface="Roboto"/>
            </a:endParaRPr>
          </a:p>
          <a:p>
            <a:pPr marL="1371600" lvl="2" indent="-317500" algn="l" rtl="0">
              <a:spcBef>
                <a:spcPts val="0"/>
              </a:spcBef>
              <a:spcAft>
                <a:spcPts val="0"/>
              </a:spcAft>
              <a:buSzPts val="1400"/>
              <a:buFont typeface="Roboto"/>
              <a:buChar char="■"/>
            </a:pPr>
            <a:r>
              <a:rPr lang="en" dirty="0">
                <a:latin typeface="Roboto"/>
                <a:ea typeface="Roboto"/>
                <a:cs typeface="Roboto"/>
                <a:sym typeface="Roboto"/>
              </a:rPr>
              <a:t>NB</a:t>
            </a:r>
            <a:endParaRPr dirty="0">
              <a:latin typeface="Roboto"/>
              <a:ea typeface="Roboto"/>
              <a:cs typeface="Roboto"/>
              <a:sym typeface="Roboto"/>
            </a:endParaRPr>
          </a:p>
          <a:p>
            <a:pPr marL="1371600" lvl="2" indent="-317500" algn="l" rtl="0">
              <a:spcBef>
                <a:spcPts val="0"/>
              </a:spcBef>
              <a:spcAft>
                <a:spcPts val="0"/>
              </a:spcAft>
              <a:buSzPts val="1400"/>
              <a:buFont typeface="Roboto"/>
              <a:buChar char="■"/>
            </a:pPr>
            <a:r>
              <a:rPr lang="en" dirty="0">
                <a:latin typeface="Roboto"/>
                <a:ea typeface="Roboto"/>
                <a:cs typeface="Roboto"/>
                <a:sym typeface="Roboto"/>
              </a:rPr>
              <a:t>Random Forest</a:t>
            </a:r>
            <a:endParaRPr dirty="0">
              <a:latin typeface="Roboto"/>
              <a:ea typeface="Roboto"/>
              <a:cs typeface="Roboto"/>
              <a:sym typeface="Roboto"/>
            </a:endParaRPr>
          </a:p>
          <a:p>
            <a:pPr marL="914400" lvl="1" indent="-317500" algn="l" rtl="0">
              <a:spcBef>
                <a:spcPts val="0"/>
              </a:spcBef>
              <a:spcAft>
                <a:spcPts val="0"/>
              </a:spcAft>
              <a:buSzPts val="1400"/>
              <a:buFont typeface="Roboto"/>
              <a:buChar char="○"/>
            </a:pPr>
            <a:r>
              <a:rPr lang="en" dirty="0">
                <a:latin typeface="Roboto"/>
                <a:ea typeface="Roboto"/>
                <a:cs typeface="Roboto"/>
                <a:sym typeface="Roboto"/>
              </a:rPr>
              <a:t>Underfitted (RUS) :</a:t>
            </a:r>
            <a:endParaRPr dirty="0">
              <a:latin typeface="Roboto"/>
              <a:ea typeface="Roboto"/>
              <a:cs typeface="Roboto"/>
              <a:sym typeface="Roboto"/>
            </a:endParaRPr>
          </a:p>
          <a:p>
            <a:pPr marL="1371600" lvl="2" indent="-317500" algn="l" rtl="0">
              <a:spcBef>
                <a:spcPts val="0"/>
              </a:spcBef>
              <a:spcAft>
                <a:spcPts val="0"/>
              </a:spcAft>
              <a:buSzPts val="1400"/>
              <a:buFont typeface="Roboto"/>
              <a:buChar char="■"/>
            </a:pPr>
            <a:r>
              <a:rPr lang="en" dirty="0">
                <a:latin typeface="Roboto"/>
                <a:ea typeface="Roboto"/>
                <a:cs typeface="Roboto"/>
                <a:sym typeface="Roboto"/>
              </a:rPr>
              <a:t>Logistica</a:t>
            </a:r>
            <a:endParaRPr dirty="0">
              <a:latin typeface="Roboto"/>
              <a:ea typeface="Roboto"/>
              <a:cs typeface="Roboto"/>
              <a:sym typeface="Roboto"/>
            </a:endParaRPr>
          </a:p>
          <a:p>
            <a:pPr marL="1371600" lvl="2" indent="-317500" algn="l" rtl="0">
              <a:spcBef>
                <a:spcPts val="0"/>
              </a:spcBef>
              <a:spcAft>
                <a:spcPts val="0"/>
              </a:spcAft>
              <a:buSzPts val="1400"/>
              <a:buFont typeface="Roboto"/>
              <a:buChar char="■"/>
            </a:pPr>
            <a:r>
              <a:rPr lang="en" dirty="0">
                <a:latin typeface="Roboto"/>
                <a:ea typeface="Roboto"/>
                <a:cs typeface="Roboto"/>
                <a:sym typeface="Roboto"/>
              </a:rPr>
              <a:t>KNN</a:t>
            </a:r>
            <a:endParaRPr dirty="0">
              <a:latin typeface="Roboto"/>
              <a:ea typeface="Roboto"/>
              <a:cs typeface="Roboto"/>
              <a:sym typeface="Roboto"/>
            </a:endParaRPr>
          </a:p>
          <a:p>
            <a:pPr marL="1371600" lvl="2" indent="-317500" algn="l" rtl="0">
              <a:spcBef>
                <a:spcPts val="0"/>
              </a:spcBef>
              <a:spcAft>
                <a:spcPts val="0"/>
              </a:spcAft>
              <a:buSzPts val="1400"/>
              <a:buFont typeface="Roboto"/>
              <a:buChar char="■"/>
            </a:pPr>
            <a:r>
              <a:rPr lang="en" dirty="0">
                <a:latin typeface="Roboto"/>
                <a:ea typeface="Roboto"/>
                <a:cs typeface="Roboto"/>
                <a:sym typeface="Roboto"/>
              </a:rPr>
              <a:t>NB</a:t>
            </a:r>
            <a:endParaRPr dirty="0">
              <a:latin typeface="Roboto"/>
              <a:ea typeface="Roboto"/>
              <a:cs typeface="Roboto"/>
              <a:sym typeface="Roboto"/>
            </a:endParaRPr>
          </a:p>
          <a:p>
            <a:pPr marL="1371600" lvl="2" indent="-317500" algn="l" rtl="0">
              <a:spcBef>
                <a:spcPts val="0"/>
              </a:spcBef>
              <a:spcAft>
                <a:spcPts val="0"/>
              </a:spcAft>
              <a:buSzPts val="1400"/>
              <a:buFont typeface="Roboto"/>
              <a:buChar char="■"/>
            </a:pPr>
            <a:r>
              <a:rPr lang="en" dirty="0">
                <a:latin typeface="Roboto"/>
                <a:ea typeface="Roboto"/>
                <a:cs typeface="Roboto"/>
                <a:sym typeface="Roboto"/>
              </a:rPr>
              <a:t>Random Forest</a:t>
            </a:r>
            <a:endParaRPr dirty="0">
              <a:latin typeface="Roboto"/>
              <a:ea typeface="Roboto"/>
              <a:cs typeface="Roboto"/>
              <a:sym typeface="Roboto"/>
            </a:endParaRPr>
          </a:p>
          <a:p>
            <a:pPr marL="914400" lvl="1" indent="-317500" algn="l" rtl="0">
              <a:spcBef>
                <a:spcPts val="0"/>
              </a:spcBef>
              <a:spcAft>
                <a:spcPts val="0"/>
              </a:spcAft>
              <a:buSzPts val="1400"/>
              <a:buFont typeface="Roboto"/>
              <a:buChar char="○"/>
            </a:pPr>
            <a:r>
              <a:rPr lang="en" dirty="0">
                <a:latin typeface="Roboto"/>
                <a:ea typeface="Roboto"/>
                <a:cs typeface="Roboto"/>
                <a:sym typeface="Roboto"/>
              </a:rPr>
              <a:t>Balanced :</a:t>
            </a:r>
            <a:endParaRPr dirty="0">
              <a:latin typeface="Roboto"/>
              <a:ea typeface="Roboto"/>
              <a:cs typeface="Roboto"/>
              <a:sym typeface="Roboto"/>
            </a:endParaRPr>
          </a:p>
          <a:p>
            <a:pPr marL="1371600" lvl="2" indent="-317500" algn="l" rtl="0">
              <a:spcBef>
                <a:spcPts val="0"/>
              </a:spcBef>
              <a:spcAft>
                <a:spcPts val="0"/>
              </a:spcAft>
              <a:buSzPts val="1400"/>
              <a:buFont typeface="Roboto"/>
              <a:buChar char="■"/>
            </a:pPr>
            <a:r>
              <a:rPr lang="en" dirty="0">
                <a:latin typeface="Roboto"/>
                <a:ea typeface="Roboto"/>
                <a:cs typeface="Roboto"/>
                <a:sym typeface="Roboto"/>
              </a:rPr>
              <a:t>Random Forest</a:t>
            </a:r>
            <a:endParaRPr dirty="0">
              <a:latin typeface="Roboto"/>
              <a:ea typeface="Roboto"/>
              <a:cs typeface="Roboto"/>
              <a:sym typeface="Roboto"/>
            </a:endParaRPr>
          </a:p>
          <a:p>
            <a:pPr marL="1371600" lvl="2" indent="-317500" algn="l" rtl="0">
              <a:spcBef>
                <a:spcPts val="0"/>
              </a:spcBef>
              <a:spcAft>
                <a:spcPts val="0"/>
              </a:spcAft>
              <a:buSzPts val="1400"/>
              <a:buFont typeface="Roboto"/>
              <a:buChar char="■"/>
            </a:pPr>
            <a:r>
              <a:rPr lang="en" dirty="0">
                <a:latin typeface="Roboto"/>
                <a:ea typeface="Roboto"/>
                <a:cs typeface="Roboto"/>
                <a:sym typeface="Roboto"/>
              </a:rPr>
              <a:t>Logistica</a:t>
            </a:r>
            <a:endParaRPr dirty="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58" name="Google Shape;258;g8606ac6647_0_1"/>
          <p:cNvPicPr preferRelativeResize="0"/>
          <p:nvPr/>
        </p:nvPicPr>
        <p:blipFill>
          <a:blip r:embed="rId3">
            <a:alphaModFix/>
          </a:blip>
          <a:stretch>
            <a:fillRect/>
          </a:stretch>
        </p:blipFill>
        <p:spPr>
          <a:xfrm>
            <a:off x="1359127" y="45175"/>
            <a:ext cx="6425740" cy="5053151"/>
          </a:xfrm>
          <a:prstGeom prst="rect">
            <a:avLst/>
          </a:prstGeom>
          <a:noFill/>
          <a:ln>
            <a:noFill/>
          </a:ln>
        </p:spPr>
      </p:pic>
      <p:sp>
        <p:nvSpPr>
          <p:cNvPr id="2" name="1 CuadroTexto"/>
          <p:cNvSpPr txBox="1"/>
          <p:nvPr/>
        </p:nvSpPr>
        <p:spPr>
          <a:xfrm>
            <a:off x="2957513" y="45175"/>
            <a:ext cx="3536156" cy="307777"/>
          </a:xfrm>
          <a:prstGeom prst="rect">
            <a:avLst/>
          </a:prstGeom>
          <a:solidFill>
            <a:schemeClr val="tx1">
              <a:lumMod val="40000"/>
              <a:lumOff val="60000"/>
            </a:schemeClr>
          </a:solidFill>
        </p:spPr>
        <p:txBody>
          <a:bodyPr wrap="square" rtlCol="0">
            <a:spAutoFit/>
          </a:bodyPr>
          <a:lstStyle/>
          <a:p>
            <a:pPr lvl="1"/>
            <a:r>
              <a:rPr lang="en-US" dirty="0" smtClean="0"/>
              <a:t>Result Evaluations Model</a:t>
            </a:r>
            <a:endParaRPr lang="es-A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87fadc593a_0_36"/>
          <p:cNvSpPr txBox="1"/>
          <p:nvPr/>
        </p:nvSpPr>
        <p:spPr>
          <a:xfrm>
            <a:off x="300300" y="157450"/>
            <a:ext cx="8200800" cy="49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smtClean="0">
                <a:latin typeface="Roboto"/>
                <a:ea typeface="Roboto"/>
                <a:cs typeface="Roboto"/>
                <a:sym typeface="Roboto"/>
              </a:rPr>
              <a:t>ROC curves for models</a:t>
            </a:r>
            <a:endParaRPr sz="1500" dirty="0">
              <a:latin typeface="Roboto"/>
              <a:ea typeface="Roboto"/>
              <a:cs typeface="Roboto"/>
              <a:sym typeface="Roboto"/>
            </a:endParaRPr>
          </a:p>
        </p:txBody>
      </p:sp>
      <p:pic>
        <p:nvPicPr>
          <p:cNvPr id="264" name="Google Shape;264;g87fadc593a_0_36"/>
          <p:cNvPicPr preferRelativeResize="0"/>
          <p:nvPr/>
        </p:nvPicPr>
        <p:blipFill>
          <a:blip r:embed="rId3">
            <a:alphaModFix/>
          </a:blip>
          <a:stretch>
            <a:fillRect/>
          </a:stretch>
        </p:blipFill>
        <p:spPr>
          <a:xfrm>
            <a:off x="1332325" y="989975"/>
            <a:ext cx="5615400" cy="3946325"/>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8606ac6647_0_8"/>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Our best model was….</a:t>
            </a:r>
            <a:endParaRP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Google Shape;275;g8606ac6647_0_13"/>
          <p:cNvSpPr txBox="1"/>
          <p:nvPr/>
        </p:nvSpPr>
        <p:spPr>
          <a:xfrm>
            <a:off x="1241000" y="3654000"/>
            <a:ext cx="6141300" cy="14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b="1">
              <a:solidFill>
                <a:srgbClr val="FFFFFF"/>
              </a:solidFill>
              <a:latin typeface="Roboto"/>
              <a:ea typeface="Roboto"/>
              <a:cs typeface="Roboto"/>
              <a:sym typeface="Roboto"/>
            </a:endParaRPr>
          </a:p>
        </p:txBody>
      </p:sp>
      <p:sp>
        <p:nvSpPr>
          <p:cNvPr id="276" name="Google Shape;276;g8606ac6647_0_13"/>
          <p:cNvSpPr txBox="1"/>
          <p:nvPr/>
        </p:nvSpPr>
        <p:spPr>
          <a:xfrm>
            <a:off x="1072825" y="857150"/>
            <a:ext cx="7089300" cy="202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BF9000"/>
                </a:solidFill>
                <a:latin typeface="Roboto"/>
                <a:ea typeface="Roboto"/>
                <a:cs typeface="Roboto"/>
                <a:sym typeface="Roboto"/>
              </a:rPr>
              <a:t>“</a:t>
            </a:r>
            <a:r>
              <a:rPr lang="en" sz="1600" b="1" dirty="0">
                <a:solidFill>
                  <a:srgbClr val="BF9000"/>
                </a:solidFill>
                <a:latin typeface="Georgia"/>
                <a:ea typeface="Georgia"/>
                <a:cs typeface="Georgia"/>
                <a:sym typeface="Georgia"/>
              </a:rPr>
              <a:t>The Wisdom of Crowds”</a:t>
            </a:r>
            <a:br>
              <a:rPr lang="en" sz="1600" b="1" dirty="0">
                <a:solidFill>
                  <a:srgbClr val="BF9000"/>
                </a:solidFill>
                <a:latin typeface="Georgia"/>
                <a:ea typeface="Georgia"/>
                <a:cs typeface="Georgia"/>
                <a:sym typeface="Georgia"/>
              </a:rPr>
            </a:br>
            <a:r>
              <a:rPr lang="en" sz="1600" dirty="0">
                <a:solidFill>
                  <a:srgbClr val="BF9000"/>
                </a:solidFill>
                <a:latin typeface="Georgia"/>
                <a:ea typeface="Georgia"/>
                <a:cs typeface="Georgia"/>
                <a:sym typeface="Georgia"/>
              </a:rPr>
              <a:t/>
            </a:r>
            <a:br>
              <a:rPr lang="en" sz="1600" dirty="0">
                <a:solidFill>
                  <a:srgbClr val="BF9000"/>
                </a:solidFill>
                <a:latin typeface="Georgia"/>
                <a:ea typeface="Georgia"/>
                <a:cs typeface="Georgia"/>
                <a:sym typeface="Georgia"/>
              </a:rPr>
            </a:br>
            <a:r>
              <a:rPr lang="en" sz="1600" b="1" i="1" dirty="0">
                <a:solidFill>
                  <a:srgbClr val="BF9000"/>
                </a:solidFill>
                <a:latin typeface="Georgia"/>
                <a:ea typeface="Georgia"/>
                <a:cs typeface="Georgia"/>
                <a:sym typeface="Georgia"/>
              </a:rPr>
              <a:t>A large number of relatively uncorrelated models (trees) operating as a committee will outperform any of the individual constituent models.</a:t>
            </a:r>
            <a:br>
              <a:rPr lang="en" sz="1600" b="1" i="1" dirty="0">
                <a:solidFill>
                  <a:srgbClr val="BF9000"/>
                </a:solidFill>
                <a:latin typeface="Georgia"/>
                <a:ea typeface="Georgia"/>
                <a:cs typeface="Georgia"/>
                <a:sym typeface="Georgia"/>
              </a:rPr>
            </a:br>
            <a:r>
              <a:rPr lang="en" sz="1600" i="1" dirty="0">
                <a:solidFill>
                  <a:srgbClr val="BF9000"/>
                </a:solidFill>
                <a:latin typeface="Georgia"/>
                <a:ea typeface="Georgia"/>
                <a:cs typeface="Georgia"/>
                <a:sym typeface="Georgia"/>
              </a:rPr>
              <a:t/>
            </a:r>
            <a:br>
              <a:rPr lang="en" sz="1600" i="1" dirty="0">
                <a:solidFill>
                  <a:srgbClr val="BF9000"/>
                </a:solidFill>
                <a:latin typeface="Georgia"/>
                <a:ea typeface="Georgia"/>
                <a:cs typeface="Georgia"/>
                <a:sym typeface="Georgia"/>
              </a:rPr>
            </a:br>
            <a:r>
              <a:rPr lang="en" sz="1600" dirty="0">
                <a:solidFill>
                  <a:srgbClr val="BF9000"/>
                </a:solidFill>
                <a:latin typeface="Georgia"/>
                <a:ea typeface="Georgia"/>
                <a:cs typeface="Georgia"/>
                <a:sym typeface="Georgia"/>
              </a:rPr>
              <a:t>The reason for this wonderful effect is that the trees protect each other from their individual errors. While some trees may be wrong, many other trees will be right, so as a group the trees are able to move in the correct direction.</a:t>
            </a:r>
            <a:br>
              <a:rPr lang="en" sz="1600" dirty="0">
                <a:solidFill>
                  <a:srgbClr val="BF9000"/>
                </a:solidFill>
                <a:latin typeface="Georgia"/>
                <a:ea typeface="Georgia"/>
                <a:cs typeface="Georgia"/>
                <a:sym typeface="Georgia"/>
              </a:rPr>
            </a:br>
            <a:r>
              <a:rPr lang="en" sz="1600" dirty="0">
                <a:solidFill>
                  <a:srgbClr val="BF9000"/>
                </a:solidFill>
                <a:latin typeface="Georgia"/>
                <a:ea typeface="Georgia"/>
                <a:cs typeface="Georgia"/>
                <a:sym typeface="Georgia"/>
              </a:rPr>
              <a:t>						</a:t>
            </a:r>
            <a:r>
              <a:rPr lang="en" sz="1000" dirty="0">
                <a:solidFill>
                  <a:srgbClr val="BF9000"/>
                </a:solidFill>
                <a:latin typeface="Georgia"/>
                <a:ea typeface="Georgia"/>
                <a:cs typeface="Georgia"/>
                <a:sym typeface="Georgia"/>
              </a:rPr>
              <a:t>(“Understanding Random Forest” - Tony Yiu - Towards Data Science)</a:t>
            </a:r>
            <a:endParaRPr sz="1000" i="1" dirty="0">
              <a:solidFill>
                <a:srgbClr val="BF9000"/>
              </a:solidFill>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6"/>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dirty="0"/>
              <a:t>Random Forest Overfitted</a:t>
            </a:r>
            <a:endParaRPr dirty="0"/>
          </a:p>
        </p:txBody>
      </p:sp>
      <p:sp>
        <p:nvSpPr>
          <p:cNvPr id="282" name="Google Shape;282;p16"/>
          <p:cNvSpPr txBox="1">
            <a:spLocks noGrp="1"/>
          </p:cNvSpPr>
          <p:nvPr>
            <p:ph type="body" idx="1"/>
          </p:nvPr>
        </p:nvSpPr>
        <p:spPr>
          <a:xfrm>
            <a:off x="471900" y="1919075"/>
            <a:ext cx="4421700" cy="2710200"/>
          </a:xfrm>
          <a:prstGeom prst="rect">
            <a:avLst/>
          </a:prstGeom>
          <a:noFill/>
          <a:ln>
            <a:noFill/>
          </a:ln>
        </p:spPr>
        <p:txBody>
          <a:bodyPr spcFirstLastPara="1" wrap="square" lIns="91425" tIns="91425" rIns="91425" bIns="91425" anchor="t" anchorCtr="0">
            <a:noAutofit/>
          </a:bodyPr>
          <a:lstStyle/>
          <a:p>
            <a:pPr marL="0" lvl="0" indent="0">
              <a:buNone/>
            </a:pPr>
            <a:r>
              <a:rPr lang="en-US" dirty="0">
                <a:solidFill>
                  <a:srgbClr val="000000"/>
                </a:solidFill>
              </a:rPr>
              <a:t>After analyzing the models according to the needs of our prediction giving priority to ROC, F1, Precision</a:t>
            </a:r>
            <a:r>
              <a:rPr lang="en-US" dirty="0" smtClean="0">
                <a:solidFill>
                  <a:srgbClr val="000000"/>
                </a:solidFill>
              </a:rPr>
              <a:t>.</a:t>
            </a:r>
          </a:p>
          <a:p>
            <a:pPr marL="0" lvl="0" indent="0">
              <a:buNone/>
            </a:pPr>
            <a:endParaRPr lang="en-US" dirty="0">
              <a:solidFill>
                <a:srgbClr val="000000"/>
              </a:solidFill>
            </a:endParaRPr>
          </a:p>
          <a:p>
            <a:pPr marL="0" lvl="0" indent="0">
              <a:buNone/>
            </a:pPr>
            <a:r>
              <a:rPr lang="en-US" dirty="0">
                <a:solidFill>
                  <a:srgbClr val="000000"/>
                </a:solidFill>
              </a:rPr>
              <a:t>We fit the model with its respective dataset and its </a:t>
            </a:r>
            <a:r>
              <a:rPr lang="en-US" dirty="0" err="1">
                <a:solidFill>
                  <a:srgbClr val="000000"/>
                </a:solidFill>
              </a:rPr>
              <a:t>hyperparameters</a:t>
            </a:r>
            <a:r>
              <a:rPr lang="en-US" dirty="0">
                <a:solidFill>
                  <a:srgbClr val="000000"/>
                </a:solidFill>
              </a:rPr>
              <a:t>.</a:t>
            </a:r>
          </a:p>
          <a:p>
            <a:pPr marL="0" lvl="0" indent="0">
              <a:buNone/>
            </a:pPr>
            <a:endParaRPr lang="en-US" dirty="0" smtClean="0">
              <a:solidFill>
                <a:srgbClr val="000000"/>
              </a:solidFill>
            </a:endParaRPr>
          </a:p>
          <a:p>
            <a:pPr marL="0" lvl="0" indent="0">
              <a:buNone/>
            </a:pPr>
            <a:r>
              <a:rPr lang="en-US" dirty="0" smtClean="0">
                <a:solidFill>
                  <a:srgbClr val="000000"/>
                </a:solidFill>
              </a:rPr>
              <a:t>54 </a:t>
            </a:r>
            <a:r>
              <a:rPr lang="en-US" dirty="0">
                <a:solidFill>
                  <a:srgbClr val="000000"/>
                </a:solidFill>
              </a:rPr>
              <a:t>Features, 960 estimators (trees)</a:t>
            </a:r>
            <a:endParaRPr dirty="0"/>
          </a:p>
          <a:p>
            <a:pPr marL="0" lvl="0" indent="0" algn="l" rtl="0">
              <a:lnSpc>
                <a:spcPct val="115000"/>
              </a:lnSpc>
              <a:spcBef>
                <a:spcPts val="1600"/>
              </a:spcBef>
              <a:spcAft>
                <a:spcPts val="1600"/>
              </a:spcAft>
              <a:buSzPts val="1800"/>
              <a:buNone/>
            </a:pPr>
            <a:endParaRPr dirty="0"/>
          </a:p>
        </p:txBody>
      </p:sp>
      <p:pic>
        <p:nvPicPr>
          <p:cNvPr id="283" name="Google Shape;283;p16"/>
          <p:cNvPicPr preferRelativeResize="0"/>
          <p:nvPr/>
        </p:nvPicPr>
        <p:blipFill>
          <a:blip r:embed="rId3">
            <a:alphaModFix/>
          </a:blip>
          <a:stretch>
            <a:fillRect/>
          </a:stretch>
        </p:blipFill>
        <p:spPr>
          <a:xfrm>
            <a:off x="5342650" y="1747000"/>
            <a:ext cx="3297075" cy="3229274"/>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87fadc593a_0_4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Sampleo y conclusiones</a:t>
            </a:r>
            <a:endParaRPr/>
          </a:p>
        </p:txBody>
      </p:sp>
      <p:sp>
        <p:nvSpPr>
          <p:cNvPr id="289" name="Google Shape;289;g87fadc593a_0_44"/>
          <p:cNvSpPr txBox="1">
            <a:spLocks noGrp="1"/>
          </p:cNvSpPr>
          <p:nvPr>
            <p:ph type="body" idx="1"/>
          </p:nvPr>
        </p:nvSpPr>
        <p:spPr>
          <a:xfrm>
            <a:off x="471900" y="1919075"/>
            <a:ext cx="4100100" cy="2710200"/>
          </a:xfrm>
          <a:prstGeom prst="rect">
            <a:avLst/>
          </a:prstGeom>
        </p:spPr>
        <p:txBody>
          <a:bodyPr spcFirstLastPara="1" wrap="square" lIns="91425" tIns="91425" rIns="91425" bIns="91425" anchor="t" anchorCtr="0">
            <a:noAutofit/>
          </a:bodyPr>
          <a:lstStyle/>
          <a:p>
            <a:pPr marL="0" lvl="0" indent="0">
              <a:buNone/>
            </a:pPr>
            <a:r>
              <a:rPr lang="en-US" dirty="0">
                <a:solidFill>
                  <a:srgbClr val="434343"/>
                </a:solidFill>
              </a:rPr>
              <a:t>After having our model, chosen, ready and fitted, a sample of 10,000 reserves was chosen on which to analyze the results and draw conclusions.</a:t>
            </a:r>
          </a:p>
          <a:p>
            <a:pPr marL="0" lvl="0" indent="0">
              <a:buNone/>
            </a:pPr>
            <a:r>
              <a:rPr lang="en-US" dirty="0">
                <a:solidFill>
                  <a:srgbClr val="434343"/>
                </a:solidFill>
              </a:rPr>
              <a:t>We obtained quite encouraging results since in almost 86% of the cases we have correct </a:t>
            </a:r>
            <a:r>
              <a:rPr lang="en-US" dirty="0" smtClean="0">
                <a:solidFill>
                  <a:srgbClr val="434343"/>
                </a:solidFill>
              </a:rPr>
              <a:t>results</a:t>
            </a:r>
          </a:p>
          <a:p>
            <a:pPr marL="0" lvl="0" indent="0">
              <a:buNone/>
            </a:pPr>
            <a:r>
              <a:rPr lang="en-US" sz="1400" dirty="0" smtClean="0">
                <a:solidFill>
                  <a:srgbClr val="434343"/>
                </a:solidFill>
              </a:rPr>
              <a:t>Model Predictions     </a:t>
            </a:r>
          </a:p>
        </p:txBody>
      </p:sp>
      <p:pic>
        <p:nvPicPr>
          <p:cNvPr id="290" name="Google Shape;290;g87fadc593a_0_44"/>
          <p:cNvPicPr preferRelativeResize="0"/>
          <p:nvPr/>
        </p:nvPicPr>
        <p:blipFill>
          <a:blip r:embed="rId3">
            <a:alphaModFix/>
          </a:blip>
          <a:stretch>
            <a:fillRect/>
          </a:stretch>
        </p:blipFill>
        <p:spPr>
          <a:xfrm>
            <a:off x="4857900" y="1867337"/>
            <a:ext cx="3969599" cy="2761938"/>
          </a:xfrm>
          <a:prstGeom prst="rect">
            <a:avLst/>
          </a:prstGeom>
          <a:noFill/>
          <a:ln>
            <a:noFill/>
          </a:ln>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4989" y="4417684"/>
            <a:ext cx="2005806" cy="32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35838" y="2126457"/>
            <a:ext cx="1758156" cy="2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3556" y="1867337"/>
            <a:ext cx="2514599" cy="2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8606ac6647_0_2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lvl="0"/>
            <a:r>
              <a:rPr lang="en-US" dirty="0"/>
              <a:t>Playing with the classification thresholds</a:t>
            </a:r>
            <a:endParaRPr dirty="0"/>
          </a:p>
        </p:txBody>
      </p:sp>
      <p:sp>
        <p:nvSpPr>
          <p:cNvPr id="296" name="Google Shape;296;g8606ac6647_0_25"/>
          <p:cNvSpPr txBox="1">
            <a:spLocks noGrp="1"/>
          </p:cNvSpPr>
          <p:nvPr>
            <p:ph type="body" idx="1"/>
          </p:nvPr>
        </p:nvSpPr>
        <p:spPr>
          <a:xfrm>
            <a:off x="471900" y="1919075"/>
            <a:ext cx="6365700" cy="2710200"/>
          </a:xfrm>
          <a:prstGeom prst="rect">
            <a:avLst/>
          </a:prstGeom>
        </p:spPr>
        <p:txBody>
          <a:bodyPr spcFirstLastPara="1" wrap="square" lIns="91425" tIns="91425" rIns="91425" bIns="91425" anchor="t" anchorCtr="0">
            <a:noAutofit/>
          </a:bodyPr>
          <a:lstStyle/>
          <a:p>
            <a:pPr marL="0" lvl="0" indent="0">
              <a:buNone/>
            </a:pPr>
            <a:r>
              <a:rPr lang="en-US" sz="1500" dirty="0">
                <a:solidFill>
                  <a:srgbClr val="666666"/>
                </a:solidFill>
              </a:rPr>
              <a:t>Once the model is fitted, it gives us the possibility of knowing with what percentage of certainty each result is giving us, in our case we choose to “play” a little with these values.</a:t>
            </a:r>
          </a:p>
          <a:p>
            <a:pPr marL="0" lvl="0" indent="0">
              <a:buNone/>
            </a:pPr>
            <a:r>
              <a:rPr lang="en-US" sz="1500" dirty="0">
                <a:solidFill>
                  <a:srgbClr val="666666"/>
                </a:solidFill>
              </a:rPr>
              <a:t>We use the premise that the lower category the room in question is, the higher the occupancy rate the hotel requires to be profitable. In other words, the higher the category of the room, the less pressure we have to obtain correct results.</a:t>
            </a:r>
          </a:p>
          <a:p>
            <a:pPr marL="0" lvl="0" indent="0">
              <a:buNone/>
            </a:pPr>
            <a:r>
              <a:rPr lang="en-US" sz="1500" dirty="0">
                <a:solidFill>
                  <a:srgbClr val="666666"/>
                </a:solidFill>
              </a:rPr>
              <a:t>Taking this into account, we ran a function to see with which thresholds the model runs best by room category.</a:t>
            </a:r>
            <a:endParaRPr dirty="0"/>
          </a:p>
        </p:txBody>
      </p:sp>
      <p:sp>
        <p:nvSpPr>
          <p:cNvPr id="297" name="Google Shape;297;g8606ac6647_0_25"/>
          <p:cNvSpPr txBox="1"/>
          <p:nvPr/>
        </p:nvSpPr>
        <p:spPr>
          <a:xfrm>
            <a:off x="6896925" y="2284150"/>
            <a:ext cx="2180400" cy="17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Roboto"/>
                <a:ea typeface="Roboto"/>
                <a:cs typeface="Roboto"/>
                <a:sym typeface="Roboto"/>
              </a:rPr>
              <a:t>Threshold </a:t>
            </a:r>
            <a:r>
              <a:rPr lang="en" dirty="0" smtClean="0">
                <a:latin typeface="Roboto"/>
                <a:ea typeface="Roboto"/>
                <a:cs typeface="Roboto"/>
                <a:sym typeface="Roboto"/>
              </a:rPr>
              <a:t>by category:</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Low end: 57%</a:t>
            </a: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Medium: 60%</a:t>
            </a: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High end: 64%</a:t>
            </a: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Top: 67%</a:t>
            </a:r>
            <a:endParaRPr dirty="0">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g87bd3934c3_0_0"/>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dirty="0" smtClean="0"/>
              <a:t>Cancelations Model</a:t>
            </a:r>
            <a:endParaRPr dirty="0"/>
          </a:p>
        </p:txBody>
      </p:sp>
      <p:sp>
        <p:nvSpPr>
          <p:cNvPr id="79" name="Google Shape;79;g87bd3934c3_0_0"/>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p>
            <a:pPr marL="0" lvl="0" indent="0">
              <a:buNone/>
            </a:pPr>
            <a:r>
              <a:rPr lang="en-US" dirty="0"/>
              <a:t>One of the questions we did not ask at the beginning of the project was whether this model could anticipate future cancellations</a:t>
            </a:r>
            <a:r>
              <a:rPr lang="en-US" dirty="0" smtClean="0"/>
              <a:t>.</a:t>
            </a:r>
          </a:p>
          <a:p>
            <a:pPr marL="0" lvl="0" indent="0">
              <a:buNone/>
            </a:pPr>
            <a:endParaRPr lang="en-US" dirty="0"/>
          </a:p>
          <a:p>
            <a:pPr marL="0" lvl="0" indent="0">
              <a:buNone/>
            </a:pPr>
            <a:r>
              <a:rPr lang="en-US" dirty="0"/>
              <a:t>This would give us the advantage of being able to oversell rooms and know with more certainty the number of clients expected for a certain date. Allowing a better allocation of resources (personnel, supplies, etc.) according to the expected customers.</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g87fadc593a_0_6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lvl="0"/>
            <a:r>
              <a:rPr lang="es-AR" dirty="0" err="1"/>
              <a:t>Last</a:t>
            </a:r>
            <a:r>
              <a:rPr lang="es-AR" dirty="0"/>
              <a:t> </a:t>
            </a:r>
            <a:r>
              <a:rPr lang="es-AR" dirty="0" err="1"/>
              <a:t>conclusions</a:t>
            </a:r>
            <a:endParaRPr dirty="0"/>
          </a:p>
        </p:txBody>
      </p:sp>
      <p:sp>
        <p:nvSpPr>
          <p:cNvPr id="310" name="Google Shape;310;g87fadc593a_0_62"/>
          <p:cNvSpPr txBox="1">
            <a:spLocks noGrp="1"/>
          </p:cNvSpPr>
          <p:nvPr>
            <p:ph type="body" idx="1"/>
          </p:nvPr>
        </p:nvSpPr>
        <p:spPr>
          <a:xfrm>
            <a:off x="312500" y="1919075"/>
            <a:ext cx="8695500" cy="3075600"/>
          </a:xfrm>
          <a:prstGeom prst="rect">
            <a:avLst/>
          </a:prstGeom>
        </p:spPr>
        <p:txBody>
          <a:bodyPr spcFirstLastPara="1" wrap="square" lIns="91425" tIns="91425" rIns="91425" bIns="91425" anchor="t" anchorCtr="0">
            <a:noAutofit/>
          </a:bodyPr>
          <a:lstStyle/>
          <a:p>
            <a:pPr marL="0" lvl="0" indent="0">
              <a:buNone/>
            </a:pPr>
            <a:r>
              <a:rPr lang="en-US" dirty="0"/>
              <a:t>After applying the knowledge obtained, we were able to modify the dataset, its features and adapt the classification models in such a way that we could obtain a percentage of correct results of 86% using a reduced dataset of 10k values, of which only 560 cases gave false positives. (5.6%).</a:t>
            </a:r>
          </a:p>
          <a:p>
            <a:pPr marL="0" lvl="0" indent="0">
              <a:buNone/>
            </a:pPr>
            <a:endParaRPr lang="en-US" dirty="0"/>
          </a:p>
          <a:p>
            <a:pPr marL="0" lvl="0" indent="0">
              <a:buNone/>
            </a:pPr>
            <a:r>
              <a:rPr lang="en-US" dirty="0"/>
              <a:t>According to our estimates, hotels have 150 reservations per day. If normally 38% are canceled, with our model we can oversell 27% of reservations (41 reservations)</a:t>
            </a:r>
            <a:endParaRP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2"/>
          <p:cNvSpPr txBox="1">
            <a:spLocks noGrp="1"/>
          </p:cNvSpPr>
          <p:nvPr>
            <p:ph type="title"/>
          </p:nvPr>
        </p:nvSpPr>
        <p:spPr>
          <a:xfrm>
            <a:off x="226078" y="357800"/>
            <a:ext cx="2808000" cy="953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 sz="3000" dirty="0" smtClean="0"/>
              <a:t>Thanks</a:t>
            </a:r>
            <a:r>
              <a:rPr lang="en" sz="3000" dirty="0" smtClean="0"/>
              <a:t>!!</a:t>
            </a:r>
            <a:endParaRPr sz="3000" dirty="0"/>
          </a:p>
        </p:txBody>
      </p:sp>
      <p:sp>
        <p:nvSpPr>
          <p:cNvPr id="316" name="Google Shape;316;p22"/>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endParaRPr sz="1400"/>
          </a:p>
          <a:p>
            <a:pPr marL="0" lvl="0" indent="0" algn="l" rtl="0">
              <a:lnSpc>
                <a:spcPct val="115000"/>
              </a:lnSpc>
              <a:spcBef>
                <a:spcPts val="0"/>
              </a:spcBef>
              <a:spcAft>
                <a:spcPts val="0"/>
              </a:spcAft>
              <a:buSzPts val="1200"/>
              <a:buNone/>
            </a:pPr>
            <a:r>
              <a:rPr lang="en" sz="1400"/>
              <a:t> </a:t>
            </a:r>
            <a:endParaRPr sz="1400"/>
          </a:p>
        </p:txBody>
      </p:sp>
      <p:pic>
        <p:nvPicPr>
          <p:cNvPr id="317" name="Google Shape;317;p22"/>
          <p:cNvPicPr preferRelativeResize="0"/>
          <p:nvPr/>
        </p:nvPicPr>
        <p:blipFill rotWithShape="1">
          <a:blip r:embed="rId3">
            <a:alphaModFix/>
          </a:blip>
          <a:srcRect t="4035" b="4044"/>
          <a:stretch/>
        </p:blipFill>
        <p:spPr>
          <a:xfrm>
            <a:off x="3274676" y="0"/>
            <a:ext cx="5869325" cy="5143504"/>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87fadc593a_3_0"/>
          <p:cNvSpPr txBox="1">
            <a:spLocks noGrp="1"/>
          </p:cNvSpPr>
          <p:nvPr>
            <p:ph type="title"/>
          </p:nvPr>
        </p:nvSpPr>
        <p:spPr>
          <a:xfrm>
            <a:off x="64375" y="464600"/>
            <a:ext cx="3131400" cy="119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3200"/>
              <a:buFont typeface="Arial"/>
              <a:buNone/>
            </a:pPr>
            <a:r>
              <a:rPr lang="en" sz="3200" dirty="0" smtClean="0"/>
              <a:t>How do we build the model?</a:t>
            </a:r>
            <a:endParaRPr dirty="0"/>
          </a:p>
        </p:txBody>
      </p:sp>
      <p:sp>
        <p:nvSpPr>
          <p:cNvPr id="85" name="Google Shape;85;g87fadc593a_3_0"/>
          <p:cNvSpPr txBox="1">
            <a:spLocks noGrp="1"/>
          </p:cNvSpPr>
          <p:nvPr>
            <p:ph type="body" idx="1"/>
          </p:nvPr>
        </p:nvSpPr>
        <p:spPr>
          <a:xfrm>
            <a:off x="158275" y="1656200"/>
            <a:ext cx="3131400" cy="3117000"/>
          </a:xfrm>
          <a:prstGeom prst="rect">
            <a:avLst/>
          </a:prstGeom>
          <a:noFill/>
          <a:ln>
            <a:noFill/>
          </a:ln>
        </p:spPr>
        <p:txBody>
          <a:bodyPr spcFirstLastPara="1" wrap="square" lIns="91425" tIns="91425" rIns="91425" bIns="91425" anchor="t" anchorCtr="0">
            <a:noAutofit/>
          </a:bodyPr>
          <a:lstStyle/>
          <a:p>
            <a:pPr marL="0" lvl="0" indent="0">
              <a:buSzPts val="1400"/>
              <a:buNone/>
            </a:pPr>
            <a:r>
              <a:rPr lang="en-US" sz="1400" dirty="0"/>
              <a:t>To build our model, we use all the reservations of our City Hotel and our Resort from 2015 to 2017</a:t>
            </a:r>
            <a:r>
              <a:rPr lang="en-US" sz="1400" dirty="0" smtClean="0"/>
              <a:t>.</a:t>
            </a:r>
          </a:p>
          <a:p>
            <a:pPr marL="0" lvl="0" indent="0">
              <a:buSzPts val="1400"/>
              <a:buNone/>
            </a:pPr>
            <a:endParaRPr lang="en-US" sz="1400" dirty="0"/>
          </a:p>
          <a:p>
            <a:pPr marL="285750" indent="-285750">
              <a:buSzPts val="1400"/>
            </a:pPr>
            <a:r>
              <a:rPr lang="en-US" sz="1400" dirty="0"/>
              <a:t>119,390 total records</a:t>
            </a:r>
          </a:p>
          <a:p>
            <a:pPr marL="285750" indent="-285750">
              <a:buSzPts val="1400"/>
            </a:pPr>
            <a:r>
              <a:rPr lang="en-US" sz="1400" dirty="0"/>
              <a:t>30 Variables and only 4 of them with missing values</a:t>
            </a:r>
          </a:p>
          <a:p>
            <a:pPr marL="285750" indent="-285750">
              <a:buSzPts val="1400"/>
            </a:pPr>
            <a:r>
              <a:rPr lang="en-US" sz="1400" dirty="0"/>
              <a:t>37% of reservations canceled.</a:t>
            </a:r>
            <a:endParaRPr sz="1400" dirty="0"/>
          </a:p>
        </p:txBody>
      </p:sp>
      <p:sp>
        <p:nvSpPr>
          <p:cNvPr id="86" name="Google Shape;86;g87fadc593a_3_0"/>
          <p:cNvSpPr txBox="1"/>
          <p:nvPr/>
        </p:nvSpPr>
        <p:spPr>
          <a:xfrm>
            <a:off x="4238475" y="565750"/>
            <a:ext cx="4536300" cy="780900"/>
          </a:xfrm>
          <a:prstGeom prst="rect">
            <a:avLst/>
          </a:prstGeom>
          <a:noFill/>
          <a:ln>
            <a:noFill/>
          </a:ln>
        </p:spPr>
        <p:txBody>
          <a:bodyPr spcFirstLastPara="1" wrap="square" lIns="91425" tIns="91425" rIns="91425" bIns="91425" anchor="t" anchorCtr="0">
            <a:noAutofit/>
          </a:bodyPr>
          <a:lstStyle/>
          <a:p>
            <a:pPr lvl="0">
              <a:buSzPts val="1400"/>
            </a:pPr>
            <a:r>
              <a:rPr lang="en-US" b="1" dirty="0">
                <a:latin typeface="Roboto"/>
                <a:ea typeface="Roboto"/>
                <a:cs typeface="Roboto"/>
                <a:sym typeface="Roboto"/>
              </a:rPr>
              <a:t>The distribution of the data from both hotels is as </a:t>
            </a:r>
            <a:r>
              <a:rPr lang="en-US" b="1" dirty="0" smtClean="0">
                <a:latin typeface="Roboto"/>
                <a:ea typeface="Roboto"/>
                <a:cs typeface="Roboto"/>
                <a:sym typeface="Roboto"/>
              </a:rPr>
              <a:t>follows</a:t>
            </a:r>
            <a:endParaRPr sz="1400" b="0" i="0" u="none" strike="noStrike" cap="none" dirty="0">
              <a:solidFill>
                <a:srgbClr val="000000"/>
              </a:solidFill>
              <a:latin typeface="Roboto"/>
              <a:ea typeface="Roboto"/>
              <a:cs typeface="Roboto"/>
              <a:sym typeface="Roboto"/>
            </a:endParaRPr>
          </a:p>
        </p:txBody>
      </p:sp>
      <p:pic>
        <p:nvPicPr>
          <p:cNvPr id="87" name="Google Shape;87;g87fadc593a_3_0"/>
          <p:cNvPicPr preferRelativeResize="0"/>
          <p:nvPr/>
        </p:nvPicPr>
        <p:blipFill rotWithShape="1">
          <a:blip r:embed="rId3">
            <a:alphaModFix/>
          </a:blip>
          <a:srcRect/>
          <a:stretch/>
        </p:blipFill>
        <p:spPr>
          <a:xfrm>
            <a:off x="3433174" y="1513328"/>
            <a:ext cx="5527750" cy="3213450"/>
          </a:xfrm>
          <a:prstGeom prst="rect">
            <a:avLst/>
          </a:prstGeom>
          <a:noFill/>
          <a:ln>
            <a:noFill/>
          </a:ln>
        </p:spPr>
      </p:pic>
      <p:sp>
        <p:nvSpPr>
          <p:cNvPr id="2" name="1 CuadroTexto"/>
          <p:cNvSpPr txBox="1"/>
          <p:nvPr/>
        </p:nvSpPr>
        <p:spPr>
          <a:xfrm>
            <a:off x="5752959" y="1531240"/>
            <a:ext cx="1621632" cy="307777"/>
          </a:xfrm>
          <a:prstGeom prst="rect">
            <a:avLst/>
          </a:prstGeom>
          <a:solidFill>
            <a:schemeClr val="bg1">
              <a:lumMod val="95000"/>
            </a:schemeClr>
          </a:solidFill>
        </p:spPr>
        <p:txBody>
          <a:bodyPr wrap="square" rtlCol="0">
            <a:spAutoFit/>
          </a:bodyPr>
          <a:lstStyle/>
          <a:p>
            <a:r>
              <a:rPr lang="en-US" dirty="0" smtClean="0">
                <a:solidFill>
                  <a:srgbClr val="002060"/>
                </a:solidFill>
              </a:rPr>
              <a:t>Hotel Type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4"/>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lvl="0"/>
            <a:r>
              <a:rPr lang="en-US" dirty="0"/>
              <a:t>Some of the most important variables</a:t>
            </a:r>
            <a:endParaRPr dirty="0"/>
          </a:p>
        </p:txBody>
      </p:sp>
      <p:sp>
        <p:nvSpPr>
          <p:cNvPr id="93" name="Google Shape;93;p4"/>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p>
            <a:pPr lvl="0"/>
            <a:r>
              <a:rPr lang="en-US" dirty="0"/>
              <a:t>Type of client: Groups, Agencies, etc.</a:t>
            </a:r>
          </a:p>
          <a:p>
            <a:pPr lvl="0"/>
            <a:r>
              <a:rPr lang="en-US" dirty="0"/>
              <a:t>Deposit: if it exists or not and if the sum is greater than the reserve.</a:t>
            </a:r>
          </a:p>
          <a:p>
            <a:pPr lvl="0"/>
            <a:r>
              <a:rPr lang="en-US" dirty="0"/>
              <a:t>Country of residence of the clients.</a:t>
            </a:r>
          </a:p>
          <a:p>
            <a:pPr lvl="0"/>
            <a:r>
              <a:rPr lang="en-US" dirty="0"/>
              <a:t>Meal package chosen for the stay.</a:t>
            </a:r>
          </a:p>
          <a:p>
            <a:pPr lvl="0"/>
            <a:r>
              <a:rPr lang="en-US" dirty="0"/>
              <a:t>Number of adults and children.</a:t>
            </a:r>
          </a:p>
          <a:p>
            <a:pPr lvl="0"/>
            <a:r>
              <a:rPr lang="en-US" dirty="0"/>
              <a:t>Reserved room vs Assigned room.</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226075" y="357800"/>
            <a:ext cx="2808000" cy="1191600"/>
          </a:xfrm>
          <a:prstGeom prst="rect">
            <a:avLst/>
          </a:prstGeom>
          <a:noFill/>
          <a:ln>
            <a:noFill/>
          </a:ln>
        </p:spPr>
        <p:txBody>
          <a:bodyPr spcFirstLastPara="1" wrap="square" lIns="91425" tIns="91425" rIns="91425" bIns="91425" anchor="b" anchorCtr="0">
            <a:noAutofit/>
          </a:bodyPr>
          <a:lstStyle/>
          <a:p>
            <a:pPr lvl="0"/>
            <a:r>
              <a:rPr lang="en-US" dirty="0"/>
              <a:t>Is all our data correct?</a:t>
            </a:r>
            <a:endParaRPr dirty="0"/>
          </a:p>
        </p:txBody>
      </p:sp>
      <p:sp>
        <p:nvSpPr>
          <p:cNvPr id="99" name="Google Shape;99;p6"/>
          <p:cNvSpPr txBox="1">
            <a:spLocks noGrp="1"/>
          </p:cNvSpPr>
          <p:nvPr>
            <p:ph type="body" idx="1"/>
          </p:nvPr>
        </p:nvSpPr>
        <p:spPr>
          <a:xfrm>
            <a:off x="226075" y="2057400"/>
            <a:ext cx="2808000" cy="2571900"/>
          </a:xfrm>
          <a:prstGeom prst="rect">
            <a:avLst/>
          </a:prstGeom>
          <a:noFill/>
          <a:ln>
            <a:noFill/>
          </a:ln>
        </p:spPr>
        <p:txBody>
          <a:bodyPr spcFirstLastPara="1" wrap="square" lIns="91425" tIns="91425" rIns="91425" bIns="91425" anchor="t" anchorCtr="0">
            <a:noAutofit/>
          </a:bodyPr>
          <a:lstStyle/>
          <a:p>
            <a:pPr marL="0" lvl="0" indent="0">
              <a:buNone/>
            </a:pPr>
            <a:r>
              <a:rPr lang="en-US" dirty="0"/>
              <a:t>We found that some of our prices per day, both at the hotel and at the resort, were too high or low</a:t>
            </a:r>
            <a:r>
              <a:rPr lang="en-US" dirty="0" smtClean="0"/>
              <a:t>.</a:t>
            </a:r>
          </a:p>
          <a:p>
            <a:pPr marL="0" lvl="0" indent="0">
              <a:buNone/>
            </a:pPr>
            <a:endParaRPr lang="en-US" dirty="0"/>
          </a:p>
          <a:p>
            <a:pPr marL="0" lvl="0" indent="0">
              <a:buNone/>
            </a:pPr>
            <a:r>
              <a:rPr lang="en-US" dirty="0"/>
              <a:t>Corroborating the information with the reservation page booking.com we could see that the lowest price per night in all of Portugal was 15 Euros.</a:t>
            </a:r>
            <a:endParaRPr dirty="0"/>
          </a:p>
        </p:txBody>
      </p:sp>
      <p:pic>
        <p:nvPicPr>
          <p:cNvPr id="100" name="Google Shape;100;p6"/>
          <p:cNvPicPr preferRelativeResize="0"/>
          <p:nvPr/>
        </p:nvPicPr>
        <p:blipFill rotWithShape="1">
          <a:blip r:embed="rId3">
            <a:alphaModFix/>
          </a:blip>
          <a:srcRect/>
          <a:stretch/>
        </p:blipFill>
        <p:spPr>
          <a:xfrm>
            <a:off x="3663100" y="1438425"/>
            <a:ext cx="5067900" cy="3190875"/>
          </a:xfrm>
          <a:prstGeom prst="rect">
            <a:avLst/>
          </a:prstGeom>
          <a:noFill/>
          <a:ln>
            <a:noFill/>
          </a:ln>
        </p:spPr>
      </p:pic>
      <p:sp>
        <p:nvSpPr>
          <p:cNvPr id="101" name="Google Shape;101;p6"/>
          <p:cNvSpPr txBox="1"/>
          <p:nvPr/>
        </p:nvSpPr>
        <p:spPr>
          <a:xfrm>
            <a:off x="3928900" y="458575"/>
            <a:ext cx="4536300" cy="780900"/>
          </a:xfrm>
          <a:prstGeom prst="rect">
            <a:avLst/>
          </a:prstGeom>
          <a:noFill/>
          <a:ln>
            <a:noFill/>
          </a:ln>
        </p:spPr>
        <p:txBody>
          <a:bodyPr spcFirstLastPara="1" wrap="square" lIns="91425" tIns="91425" rIns="91425" bIns="91425" anchor="t" anchorCtr="0">
            <a:noAutofit/>
          </a:bodyPr>
          <a:lstStyle/>
          <a:p>
            <a:pPr lvl="0">
              <a:buSzPts val="1400"/>
            </a:pPr>
            <a:r>
              <a:rPr lang="en-US" b="1" dirty="0">
                <a:latin typeface="Roboto"/>
                <a:ea typeface="Roboto"/>
                <a:cs typeface="Roboto"/>
                <a:sym typeface="Roboto"/>
              </a:rPr>
              <a:t>The price distribution per night presents the following distribution</a:t>
            </a:r>
            <a:endParaRPr sz="1400" b="0" i="0" u="none" strike="noStrike" cap="none" dirty="0">
              <a:solidFill>
                <a:srgbClr val="000000"/>
              </a:solidFill>
              <a:latin typeface="Roboto"/>
              <a:ea typeface="Roboto"/>
              <a:cs typeface="Roboto"/>
              <a:sym typeface="Roboto"/>
            </a:endParaRPr>
          </a:p>
        </p:txBody>
      </p:sp>
      <p:sp>
        <p:nvSpPr>
          <p:cNvPr id="102" name="Google Shape;102;p6"/>
          <p:cNvSpPr txBox="1"/>
          <p:nvPr/>
        </p:nvSpPr>
        <p:spPr>
          <a:xfrm rot="-5400000">
            <a:off x="2822700" y="2854163"/>
            <a:ext cx="1543200" cy="359400"/>
          </a:xfrm>
          <a:prstGeom prst="rect">
            <a:avLst/>
          </a:prstGeom>
          <a:noFill/>
          <a:ln>
            <a:noFill/>
          </a:ln>
        </p:spPr>
        <p:txBody>
          <a:bodyPr spcFirstLastPara="1" wrap="square" lIns="91425" tIns="91425" rIns="91425" bIns="91425" anchor="t" anchorCtr="0">
            <a:noAutofit/>
          </a:bodyPr>
          <a:lstStyle/>
          <a:p>
            <a:pPr lvl="0">
              <a:buSzPts val="2000"/>
            </a:pPr>
            <a:r>
              <a:rPr lang="es-AR" sz="2000" b="1" dirty="0" err="1">
                <a:latin typeface="Roboto"/>
                <a:ea typeface="Roboto"/>
                <a:cs typeface="Roboto"/>
                <a:sym typeface="Roboto"/>
              </a:rPr>
              <a:t>Bookings</a:t>
            </a:r>
            <a:endParaRPr sz="2000" b="1" i="0" u="none" strike="noStrike" cap="none" dirty="0">
              <a:solidFill>
                <a:srgbClr val="000000"/>
              </a:solidFill>
              <a:latin typeface="Roboto"/>
              <a:ea typeface="Roboto"/>
              <a:cs typeface="Roboto"/>
              <a:sym typeface="Roboto"/>
            </a:endParaRPr>
          </a:p>
        </p:txBody>
      </p:sp>
      <p:sp>
        <p:nvSpPr>
          <p:cNvPr id="103" name="Google Shape;103;p6"/>
          <p:cNvSpPr txBox="1"/>
          <p:nvPr/>
        </p:nvSpPr>
        <p:spPr>
          <a:xfrm>
            <a:off x="5425450" y="4629300"/>
            <a:ext cx="1543200" cy="35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smtClean="0">
                <a:solidFill>
                  <a:srgbClr val="000000"/>
                </a:solidFill>
                <a:latin typeface="Roboto"/>
                <a:ea typeface="Roboto"/>
                <a:cs typeface="Roboto"/>
                <a:sym typeface="Roboto"/>
              </a:rPr>
              <a:t>Prices</a:t>
            </a:r>
            <a:endParaRPr sz="2000" b="1" i="0" u="none" strike="noStrike" cap="none" dirty="0">
              <a:solidFill>
                <a:srgbClr val="00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7"/>
          <p:cNvSpPr txBox="1">
            <a:spLocks noGrp="1"/>
          </p:cNvSpPr>
          <p:nvPr>
            <p:ph type="title"/>
          </p:nvPr>
        </p:nvSpPr>
        <p:spPr>
          <a:xfrm>
            <a:off x="714450" y="526350"/>
            <a:ext cx="7254300" cy="4090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
              <a:t>Feature engineering + Insights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87fadc593a_0_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lvl="0"/>
            <a:r>
              <a:rPr lang="en-US" dirty="0"/>
              <a:t>Food category selected in the reservation</a:t>
            </a:r>
            <a:endParaRPr dirty="0"/>
          </a:p>
        </p:txBody>
      </p:sp>
      <p:sp>
        <p:nvSpPr>
          <p:cNvPr id="114" name="Google Shape;114;g87fadc593a_0_7"/>
          <p:cNvSpPr txBox="1">
            <a:spLocks noGrp="1"/>
          </p:cNvSpPr>
          <p:nvPr>
            <p:ph type="body" idx="1"/>
          </p:nvPr>
        </p:nvSpPr>
        <p:spPr>
          <a:xfrm>
            <a:off x="471900" y="1919075"/>
            <a:ext cx="4100100" cy="2710200"/>
          </a:xfrm>
          <a:prstGeom prst="rect">
            <a:avLst/>
          </a:prstGeom>
        </p:spPr>
        <p:txBody>
          <a:bodyPr spcFirstLastPara="1" wrap="square" lIns="91425" tIns="91425" rIns="91425" bIns="91425" anchor="t" anchorCtr="0">
            <a:noAutofit/>
          </a:bodyPr>
          <a:lstStyle/>
          <a:p>
            <a:pPr marL="0" lvl="0" indent="0">
              <a:buNone/>
            </a:pPr>
            <a:r>
              <a:rPr lang="en-US" dirty="0"/>
              <a:t>When we see the type of food selected, we see that there is a tendency of non-cancellation when selecting “Full Breakfast”</a:t>
            </a:r>
            <a:endParaRPr dirty="0"/>
          </a:p>
        </p:txBody>
      </p:sp>
      <p:pic>
        <p:nvPicPr>
          <p:cNvPr id="115" name="Google Shape;115;g87fadc593a_0_7"/>
          <p:cNvPicPr preferRelativeResize="0"/>
          <p:nvPr/>
        </p:nvPicPr>
        <p:blipFill>
          <a:blip r:embed="rId3">
            <a:alphaModFix/>
          </a:blip>
          <a:stretch>
            <a:fillRect/>
          </a:stretch>
        </p:blipFill>
        <p:spPr>
          <a:xfrm>
            <a:off x="4709550" y="1919075"/>
            <a:ext cx="4267201" cy="26051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9"/>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lvl="0"/>
            <a:r>
              <a:rPr lang="en-US" dirty="0"/>
              <a:t>Our clients when they cancel</a:t>
            </a:r>
            <a:endParaRPr dirty="0"/>
          </a:p>
        </p:txBody>
      </p:sp>
      <p:sp>
        <p:nvSpPr>
          <p:cNvPr id="121" name="Google Shape;121;p9"/>
          <p:cNvSpPr txBox="1">
            <a:spLocks noGrp="1"/>
          </p:cNvSpPr>
          <p:nvPr>
            <p:ph type="body" idx="1"/>
          </p:nvPr>
        </p:nvSpPr>
        <p:spPr>
          <a:xfrm>
            <a:off x="471900" y="1919075"/>
            <a:ext cx="4398900" cy="2710200"/>
          </a:xfrm>
          <a:prstGeom prst="rect">
            <a:avLst/>
          </a:prstGeom>
          <a:noFill/>
          <a:ln>
            <a:noFill/>
          </a:ln>
        </p:spPr>
        <p:txBody>
          <a:bodyPr spcFirstLastPara="1" wrap="square" lIns="91425" tIns="91425" rIns="91425" bIns="91425" anchor="t" anchorCtr="0">
            <a:noAutofit/>
          </a:bodyPr>
          <a:lstStyle/>
          <a:p>
            <a:pPr marL="0" lvl="0" indent="0">
              <a:spcAft>
                <a:spcPts val="1600"/>
              </a:spcAft>
              <a:buNone/>
            </a:pPr>
            <a:r>
              <a:rPr lang="en-US" dirty="0">
                <a:solidFill>
                  <a:srgbClr val="000000"/>
                </a:solidFill>
              </a:rPr>
              <a:t>Transient type clients are the most frequent when canceling reservations. These are autonomous clients, that is, without contracts or groups.</a:t>
            </a:r>
            <a:endParaRPr dirty="0">
              <a:solidFill>
                <a:srgbClr val="000000"/>
              </a:solidFill>
            </a:endParaRPr>
          </a:p>
        </p:txBody>
      </p:sp>
      <p:pic>
        <p:nvPicPr>
          <p:cNvPr id="122" name="Google Shape;122;p9"/>
          <p:cNvPicPr preferRelativeResize="0"/>
          <p:nvPr/>
        </p:nvPicPr>
        <p:blipFill rotWithShape="1">
          <a:blip r:embed="rId3">
            <a:alphaModFix/>
          </a:blip>
          <a:srcRect/>
          <a:stretch/>
        </p:blipFill>
        <p:spPr>
          <a:xfrm>
            <a:off x="4870800" y="1953226"/>
            <a:ext cx="4048900" cy="2641900"/>
          </a:xfrm>
          <a:prstGeom prst="rect">
            <a:avLst/>
          </a:prstGeom>
          <a:noFill/>
          <a:ln>
            <a:noFill/>
          </a:ln>
        </p:spPr>
      </p:pic>
      <p:sp>
        <p:nvSpPr>
          <p:cNvPr id="123" name="Google Shape;123;p9"/>
          <p:cNvSpPr txBox="1"/>
          <p:nvPr/>
        </p:nvSpPr>
        <p:spPr>
          <a:xfrm rot="-5275154">
            <a:off x="4672433" y="3032520"/>
            <a:ext cx="347029" cy="26027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a:solidFill>
                  <a:srgbClr val="000000"/>
                </a:solidFill>
                <a:latin typeface="Roboto"/>
                <a:ea typeface="Roboto"/>
                <a:cs typeface="Roboto"/>
                <a:sym typeface="Roboto"/>
              </a:rPr>
              <a:t>%</a:t>
            </a:r>
            <a:endParaRPr sz="1900" b="1" i="0" u="none" strike="noStrike" cap="none">
              <a:solidFill>
                <a:srgbClr val="0000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1483</Words>
  <Application>Microsoft Office PowerPoint</Application>
  <PresentationFormat>Presentación en pantalla (16:9)</PresentationFormat>
  <Paragraphs>164</Paragraphs>
  <Slides>31</Slides>
  <Notes>31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31</vt:i4>
      </vt:variant>
    </vt:vector>
  </HeadingPairs>
  <TitlesOfParts>
    <vt:vector size="35" baseType="lpstr">
      <vt:lpstr>Arial</vt:lpstr>
      <vt:lpstr>Georgia</vt:lpstr>
      <vt:lpstr>Roboto</vt:lpstr>
      <vt:lpstr>Material</vt:lpstr>
      <vt:lpstr>Portugal booking Group 6</vt:lpstr>
      <vt:lpstr>Data Set </vt:lpstr>
      <vt:lpstr>Cancelations Model</vt:lpstr>
      <vt:lpstr>How do we build the model?</vt:lpstr>
      <vt:lpstr>Some of the most important variables</vt:lpstr>
      <vt:lpstr>Is all our data correct?</vt:lpstr>
      <vt:lpstr>Feature engineering + Insights  </vt:lpstr>
      <vt:lpstr>Food category selected in the reservation</vt:lpstr>
      <vt:lpstr>Our clients when they cancel</vt:lpstr>
      <vt:lpstr>The dataset has many features that are groupable or categorizable.</vt:lpstr>
      <vt:lpstr>Booking total nights matters</vt:lpstr>
      <vt:lpstr>In addition, the categories of certain features were reduced</vt:lpstr>
      <vt:lpstr>Clients with kids or babies</vt:lpstr>
      <vt:lpstr>Categorization of various quantitative values</vt:lpstr>
      <vt:lpstr>The possibility of adding the per capita GDP of the host's country of origin was analyzed.</vt:lpstr>
      <vt:lpstr>Could we reduce dimensions using exogenous variables?</vt:lpstr>
      <vt:lpstr>Most of the variables in the dataset are categorical</vt:lpstr>
      <vt:lpstr>Feature selection y PCA</vt:lpstr>
      <vt:lpstr>We also use the PCA method to continue reducing dimensionality</vt:lpstr>
      <vt:lpstr>Filter and Wrapper for the different models</vt:lpstr>
      <vt:lpstr>Our Models at the time of training</vt:lpstr>
      <vt:lpstr>Classification models</vt:lpstr>
      <vt:lpstr>Presentación de PowerPoint</vt:lpstr>
      <vt:lpstr>Presentación de PowerPoint</vt:lpstr>
      <vt:lpstr>Our best model was….</vt:lpstr>
      <vt:lpstr>Presentación de PowerPoint</vt:lpstr>
      <vt:lpstr>Random Forest Overfitted</vt:lpstr>
      <vt:lpstr>Sampleo y conclusiones</vt:lpstr>
      <vt:lpstr>Playing with the classification thresholds</vt:lpstr>
      <vt:lpstr>Last conclusions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Portugal booking Grupo 6</dc:title>
  <cp:lastModifiedBy>default1</cp:lastModifiedBy>
  <cp:revision>5</cp:revision>
  <dcterms:modified xsi:type="dcterms:W3CDTF">2020-11-29T16:49:12Z</dcterms:modified>
</cp:coreProperties>
</file>