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qbYAurU/ikFKcOTOtOqUIfhNn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H:\My%20Drive\Case%20Study_Cyclistic\Excel%20Files\Joint%20Files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H:\My%20Drive\Case%20Study_Cyclistic\Excel%20Files\Joint%20Fi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[Joint Files.xlsx]Sheet3!PivotTable4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Rides per Membership by Week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Sheet3!$B$17:$B$18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Sheet3!$A$19:$A$21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Sheet3!$B$19:$B$21</c:f>
              <c:numCache>
                <c:formatCode>General</c:formatCode>
                <c:ptCount val="2"/>
                <c:pt idx="0">
                  <c:v>59553</c:v>
                </c:pt>
                <c:pt idx="1">
                  <c:v>78933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C-4E23-9F4F-ABA5F84027D5}"/>
            </c:ext>
          </c:extLst>
        </c:ser>
        <c:ser>
          <c:idx val="1"/>
          <c:order val="1"/>
          <c:tx>
            <c:strRef>
              <c:f>Sheet3!$C$17:$C$18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Sheet3!$A$19:$A$21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Sheet3!$C$19:$C$21</c:f>
              <c:numCache>
                <c:formatCode>General</c:formatCode>
                <c:ptCount val="2"/>
                <c:pt idx="0">
                  <c:v>35730</c:v>
                </c:pt>
                <c:pt idx="1">
                  <c:v>99885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C-4E23-9F4F-ABA5F84027D5}"/>
            </c:ext>
          </c:extLst>
        </c:ser>
        <c:ser>
          <c:idx val="2"/>
          <c:order val="2"/>
          <c:tx>
            <c:strRef>
              <c:f>Sheet3!$D$17:$D$18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Sheet3!$A$19:$A$21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Sheet3!$D$19:$D$21</c:f>
              <c:numCache>
                <c:formatCode>General</c:formatCode>
                <c:ptCount val="2"/>
                <c:pt idx="0">
                  <c:v>38178</c:v>
                </c:pt>
                <c:pt idx="1">
                  <c:v>118771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4C-4E23-9F4F-ABA5F84027D5}"/>
            </c:ext>
          </c:extLst>
        </c:ser>
        <c:ser>
          <c:idx val="3"/>
          <c:order val="3"/>
          <c:tx>
            <c:strRef>
              <c:f>Sheet3!$E$17:$E$18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Sheet3!$A$19:$A$21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Sheet3!$E$19:$E$21</c:f>
              <c:numCache>
                <c:formatCode>General</c:formatCode>
                <c:ptCount val="2"/>
                <c:pt idx="0">
                  <c:v>39770</c:v>
                </c:pt>
                <c:pt idx="1">
                  <c:v>119936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4C-4E23-9F4F-ABA5F84027D5}"/>
            </c:ext>
          </c:extLst>
        </c:ser>
        <c:ser>
          <c:idx val="4"/>
          <c:order val="4"/>
          <c:tx>
            <c:strRef>
              <c:f>Sheet3!$F$17:$F$18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Sheet3!$A$19:$A$21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Sheet3!$F$19:$F$21</c:f>
              <c:numCache>
                <c:formatCode>General</c:formatCode>
                <c:ptCount val="2"/>
                <c:pt idx="0">
                  <c:v>40472</c:v>
                </c:pt>
                <c:pt idx="1">
                  <c:v>108500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4C-4E23-9F4F-ABA5F84027D5}"/>
            </c:ext>
          </c:extLst>
        </c:ser>
        <c:ser>
          <c:idx val="5"/>
          <c:order val="5"/>
          <c:tx>
            <c:strRef>
              <c:f>Sheet3!$G$17:$G$18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Sheet3!$A$19:$A$21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Sheet3!$G$19:$G$21</c:f>
              <c:numCache>
                <c:formatCode>General</c:formatCode>
                <c:ptCount val="2"/>
                <c:pt idx="0">
                  <c:v>50346</c:v>
                </c:pt>
                <c:pt idx="1">
                  <c:v>104470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4C-4E23-9F4F-ABA5F84027D5}"/>
            </c:ext>
          </c:extLst>
        </c:ser>
        <c:ser>
          <c:idx val="6"/>
          <c:order val="6"/>
          <c:tx>
            <c:strRef>
              <c:f>Sheet3!$H$17:$H$18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Sheet3!$A$19:$A$21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Sheet3!$H$19:$H$21</c:f>
              <c:numCache>
                <c:formatCode>General</c:formatCode>
                <c:ptCount val="2"/>
                <c:pt idx="0">
                  <c:v>65227</c:v>
                </c:pt>
                <c:pt idx="1">
                  <c:v>88804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4C-4E23-9F4F-ABA5F8402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08940224"/>
        <c:axId val="708916704"/>
      </c:barChart>
      <c:catAx>
        <c:axId val="70894022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916704"/>
        <c:crosses val="autoZero"/>
        <c:auto val="1"/>
        <c:lblAlgn val="ctr"/>
        <c:lblOffset val="100"/>
        <c:noMultiLvlLbl val="0"/>
      </c:catAx>
      <c:valAx>
        <c:axId val="708916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940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95408587598425199"/>
          <c:y val="0.10302777777777779"/>
          <c:w val="3.5497457349081364E-2"/>
          <c:h val="0.330905074365704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[Joint Files.xlsx]Sheet3!PivotTable3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Ride Length by Membership by Weekday.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Sheet3!$B$9:$B$10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Sheet3!$A$11:$A$13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Sheet3!$B$11:$B$13</c:f>
              <c:numCache>
                <c:formatCode>[h]:mm:ss;@</c:formatCode>
                <c:ptCount val="2"/>
                <c:pt idx="0">
                  <c:v>1.543178112237061E-2</c:v>
                </c:pt>
                <c:pt idx="1">
                  <c:v>8.5663610205218253E-3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3-441F-A48B-DCCABDD07480}"/>
            </c:ext>
          </c:extLst>
        </c:ser>
        <c:ser>
          <c:idx val="1"/>
          <c:order val="1"/>
          <c:tx>
            <c:strRef>
              <c:f>Sheet3!$C$9:$C$10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Sheet3!$A$11:$A$13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Sheet3!$C$11:$C$13</c:f>
              <c:numCache>
                <c:formatCode>[h]:mm:ss;@</c:formatCode>
                <c:ptCount val="2"/>
                <c:pt idx="0">
                  <c:v>1.1820069632324791E-2</c:v>
                </c:pt>
                <c:pt idx="1">
                  <c:v>7.4661603900041257E-3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D3-441F-A48B-DCCABDD07480}"/>
            </c:ext>
          </c:extLst>
        </c:ser>
        <c:ser>
          <c:idx val="2"/>
          <c:order val="2"/>
          <c:tx>
            <c:strRef>
              <c:f>Sheet3!$D$9:$D$10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Sheet3!$A$11:$A$13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Sheet3!$D$11:$D$13</c:f>
              <c:numCache>
                <c:formatCode>[h]:mm:ss;@</c:formatCode>
                <c:ptCount val="2"/>
                <c:pt idx="0">
                  <c:v>1.0580457792251819E-2</c:v>
                </c:pt>
                <c:pt idx="1">
                  <c:v>7.574892116544156E-3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D3-441F-A48B-DCCABDD07480}"/>
            </c:ext>
          </c:extLst>
        </c:ser>
        <c:ser>
          <c:idx val="3"/>
          <c:order val="3"/>
          <c:tx>
            <c:strRef>
              <c:f>Sheet3!$E$9:$E$10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Sheet3!$A$11:$A$13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Sheet3!$E$11:$E$13</c:f>
              <c:numCache>
                <c:formatCode>[h]:mm:ss;@</c:formatCode>
                <c:ptCount val="2"/>
                <c:pt idx="0">
                  <c:v>1.0439498470371429E-2</c:v>
                </c:pt>
                <c:pt idx="1">
                  <c:v>7.5828490665700958E-3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D3-441F-A48B-DCCABDD07480}"/>
            </c:ext>
          </c:extLst>
        </c:ser>
        <c:ser>
          <c:idx val="4"/>
          <c:order val="4"/>
          <c:tx>
            <c:strRef>
              <c:f>Sheet3!$F$9:$F$10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Sheet3!$A$11:$A$13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Sheet3!$F$11:$F$13</c:f>
              <c:numCache>
                <c:formatCode>[h]:mm:ss;@</c:formatCode>
                <c:ptCount val="2"/>
                <c:pt idx="0">
                  <c:v>1.0866474100978804E-2</c:v>
                </c:pt>
                <c:pt idx="1">
                  <c:v>7.6566909882231958E-3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D3-441F-A48B-DCCABDD07480}"/>
            </c:ext>
          </c:extLst>
        </c:ser>
        <c:ser>
          <c:idx val="5"/>
          <c:order val="5"/>
          <c:tx>
            <c:strRef>
              <c:f>Sheet3!$G$9:$G$10</c:f>
              <c:strCache>
                <c:ptCount val="1"/>
                <c:pt idx="0">
                  <c:v>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Sheet3!$A$11:$A$13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Sheet3!$G$11:$G$13</c:f>
              <c:numCache>
                <c:formatCode>[h]:mm:ss;@</c:formatCode>
                <c:ptCount val="2"/>
                <c:pt idx="0">
                  <c:v>1.2527006862511247E-2</c:v>
                </c:pt>
                <c:pt idx="1">
                  <c:v>7.7910054809283156E-3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5D3-441F-A48B-DCCABDD07480}"/>
            </c:ext>
          </c:extLst>
        </c:ser>
        <c:ser>
          <c:idx val="6"/>
          <c:order val="6"/>
          <c:tx>
            <c:strRef>
              <c:f>Sheet3!$H$9:$H$10</c:f>
              <c:strCache>
                <c:ptCount val="1"/>
                <c:pt idx="0">
                  <c:v>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Sheet3!$A$11:$A$13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Sheet3!$H$11:$H$13</c:f>
              <c:numCache>
                <c:formatCode>[h]:mm:ss;@</c:formatCode>
                <c:ptCount val="2"/>
                <c:pt idx="0">
                  <c:v>1.5053901857842234E-2</c:v>
                </c:pt>
                <c:pt idx="1">
                  <c:v>8.4475222014106649E-3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5D3-441F-A48B-DCCABDD074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8920064"/>
        <c:axId val="708924384"/>
      </c:barChart>
      <c:catAx>
        <c:axId val="7089200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Mmembership</a:t>
                </a:r>
                <a:r>
                  <a:rPr lang="en-US" baseline="0"/>
                  <a:t> Type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924384"/>
        <c:crosses val="autoZero"/>
        <c:auto val="1"/>
        <c:lblAlgn val="ctr"/>
        <c:lblOffset val="100"/>
        <c:noMultiLvlLbl val="0"/>
      </c:catAx>
      <c:valAx>
        <c:axId val="708924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h]:mm:ss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920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type="ctrTitle"/>
          </p:nvPr>
        </p:nvSpPr>
        <p:spPr>
          <a:xfrm>
            <a:off x="640080" y="1371599"/>
            <a:ext cx="6675120" cy="295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" type="subTitle"/>
          </p:nvPr>
        </p:nvSpPr>
        <p:spPr>
          <a:xfrm>
            <a:off x="640080" y="4584879"/>
            <a:ext cx="667512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4302464" y="-1028912"/>
            <a:ext cx="3566160" cy="108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 rot="5400000">
            <a:off x="7346663" y="2502635"/>
            <a:ext cx="5536884" cy="181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 rot="5400000">
            <a:off x="2077849" y="-797689"/>
            <a:ext cx="5536884" cy="841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18"/>
          <p:cNvCxnSpPr/>
          <p:nvPr/>
        </p:nvCxnSpPr>
        <p:spPr>
          <a:xfrm rot="5400000">
            <a:off x="10872154" y="119243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9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6" name="Google Shape;26;p10"/>
          <p:cNvSpPr txBox="1"/>
          <p:nvPr>
            <p:ph type="title"/>
          </p:nvPr>
        </p:nvSpPr>
        <p:spPr>
          <a:xfrm>
            <a:off x="640080" y="1291366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640080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10"/>
          <p:cNvCxnSpPr/>
          <p:nvPr/>
        </p:nvCxnSpPr>
        <p:spPr>
          <a:xfrm>
            <a:off x="716281" y="4715234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40080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6318928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640079" y="1371599"/>
            <a:ext cx="10890929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40079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640079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3" type="body"/>
          </p:nvPr>
        </p:nvSpPr>
        <p:spPr>
          <a:xfrm>
            <a:off x="6318928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4" type="body"/>
          </p:nvPr>
        </p:nvSpPr>
        <p:spPr>
          <a:xfrm>
            <a:off x="6318928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5" name="Google Shape;55;p14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936519" y="1031001"/>
            <a:ext cx="659449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640080" y="2972168"/>
            <a:ext cx="3859397" cy="322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4937760" y="1033271"/>
            <a:ext cx="6592824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40080" y="2972167"/>
            <a:ext cx="3859397" cy="322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1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7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descr="Abstract smoke background" id="91" name="Google Shape;91;p1"/>
          <p:cNvPicPr preferRelativeResize="0"/>
          <p:nvPr/>
        </p:nvPicPr>
        <p:blipFill rotWithShape="1">
          <a:blip r:embed="rId3">
            <a:alphaModFix/>
          </a:blip>
          <a:srcRect b="0" l="8805" r="15459" t="0"/>
          <a:stretch/>
        </p:blipFill>
        <p:spPr>
          <a:xfrm>
            <a:off x="1" y="10"/>
            <a:ext cx="7810503" cy="68579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6,076 Bicycle Wheels Logo Royalty-Free Images, Stock Photos &amp; Pictures |  Shutterstock" id="92" name="Google Shape;92;p1"/>
          <p:cNvPicPr preferRelativeResize="0"/>
          <p:nvPr/>
        </p:nvPicPr>
        <p:blipFill rotWithShape="1">
          <a:blip r:embed="rId4">
            <a:alphaModFix/>
          </a:blip>
          <a:srcRect b="0" l="18180" r="17930" t="0"/>
          <a:stretch/>
        </p:blipFill>
        <p:spPr>
          <a:xfrm>
            <a:off x="7810504" y="10"/>
            <a:ext cx="4381496" cy="685798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/>
          <p:nvPr/>
        </p:nvSpPr>
        <p:spPr>
          <a:xfrm>
            <a:off x="396578" y="1066800"/>
            <a:ext cx="5699422" cy="472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4" name="Google Shape;94;p1"/>
          <p:cNvSpPr txBox="1"/>
          <p:nvPr>
            <p:ph type="ctrTitle"/>
          </p:nvPr>
        </p:nvSpPr>
        <p:spPr>
          <a:xfrm>
            <a:off x="1075785" y="1562101"/>
            <a:ext cx="4240472" cy="2738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US"/>
              <a:t>Google Data Analytics Capstone</a:t>
            </a:r>
            <a:endParaRPr/>
          </a:p>
        </p:txBody>
      </p:sp>
      <p:sp>
        <p:nvSpPr>
          <p:cNvPr id="95" name="Google Shape;95;p1"/>
          <p:cNvSpPr txBox="1"/>
          <p:nvPr>
            <p:ph idx="1" type="subTitle"/>
          </p:nvPr>
        </p:nvSpPr>
        <p:spPr>
          <a:xfrm>
            <a:off x="1075785" y="4358566"/>
            <a:ext cx="4240472" cy="875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</a:pPr>
            <a:r>
              <a:rPr lang="en-US"/>
              <a:t>BY DIEGO PEREZ</a:t>
            </a:r>
            <a:endParaRPr/>
          </a:p>
        </p:txBody>
      </p:sp>
      <p:cxnSp>
        <p:nvCxnSpPr>
          <p:cNvPr id="96" name="Google Shape;96;p1"/>
          <p:cNvCxnSpPr/>
          <p:nvPr/>
        </p:nvCxnSpPr>
        <p:spPr>
          <a:xfrm>
            <a:off x="393415" y="5780876"/>
            <a:ext cx="5702585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2" name="Google Shape;102;p2"/>
          <p:cNvSpPr txBox="1"/>
          <p:nvPr>
            <p:ph type="title"/>
          </p:nvPr>
        </p:nvSpPr>
        <p:spPr>
          <a:xfrm>
            <a:off x="640080" y="914399"/>
            <a:ext cx="3000587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US" sz="3600"/>
              <a:t>Business Task	</a:t>
            </a:r>
            <a:endParaRPr/>
          </a:p>
        </p:txBody>
      </p:sp>
      <p:cxnSp>
        <p:nvCxnSpPr>
          <p:cNvPr id="103" name="Google Shape;103;p2"/>
          <p:cNvCxnSpPr/>
          <p:nvPr/>
        </p:nvCxnSpPr>
        <p:spPr>
          <a:xfrm>
            <a:off x="672253" y="6272784"/>
            <a:ext cx="10847495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4" name="Google Shape;104;p2"/>
          <p:cNvGrpSpPr/>
          <p:nvPr/>
        </p:nvGrpSpPr>
        <p:grpSpPr>
          <a:xfrm>
            <a:off x="4303332" y="1722185"/>
            <a:ext cx="7216416" cy="3450101"/>
            <a:chOff x="0" y="830579"/>
            <a:chExt cx="7216416" cy="3450101"/>
          </a:xfrm>
        </p:grpSpPr>
        <p:sp>
          <p:nvSpPr>
            <p:cNvPr id="105" name="Google Shape;105;p2"/>
            <p:cNvSpPr/>
            <p:nvPr/>
          </p:nvSpPr>
          <p:spPr>
            <a:xfrm>
              <a:off x="0" y="830579"/>
              <a:ext cx="7216416" cy="153337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63846" y="1175589"/>
              <a:ext cx="843357" cy="84335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771051" y="830579"/>
              <a:ext cx="5445364" cy="1533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1771051" y="830579"/>
              <a:ext cx="5445364" cy="1533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2275" lIns="162275" spcFirstLastPara="1" rIns="162275" wrap="square" tIns="162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Play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Determine key metrics into the difference in usage between casual riders and annual members.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0" y="2747302"/>
              <a:ext cx="7216416" cy="1533378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63846" y="3092312"/>
              <a:ext cx="843357" cy="84335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71051" y="2747302"/>
              <a:ext cx="5445364" cy="1533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771051" y="2747302"/>
              <a:ext cx="5445364" cy="15333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2275" lIns="162275" spcFirstLastPara="1" rIns="162275" wrap="square" tIns="162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Play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Develop marketing campaign and initiatives to promote causal riders into annual members.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8" name="Google Shape;118;p3"/>
          <p:cNvSpPr txBox="1"/>
          <p:nvPr>
            <p:ph type="title"/>
          </p:nvPr>
        </p:nvSpPr>
        <p:spPr>
          <a:xfrm>
            <a:off x="640080" y="1371600"/>
            <a:ext cx="10890928" cy="971550"/>
          </a:xfrm>
          <a:prstGeom prst="rect">
            <a:avLst/>
          </a:prstGeom>
          <a:solidFill>
            <a:srgbClr val="C5D8F1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Key Findings – Rides per Week</a:t>
            </a:r>
            <a:endParaRPr/>
          </a:p>
        </p:txBody>
      </p:sp>
      <p:sp>
        <p:nvSpPr>
          <p:cNvPr id="119" name="Google Shape;119;p3"/>
          <p:cNvSpPr txBox="1"/>
          <p:nvPr>
            <p:ph idx="1" type="body"/>
          </p:nvPr>
        </p:nvSpPr>
        <p:spPr>
          <a:xfrm>
            <a:off x="6871063" y="2537460"/>
            <a:ext cx="4659945" cy="3760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Casual riders ride significantly more on weekends.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Annual riders ride primarily on the weekdays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800"/>
          </a:p>
        </p:txBody>
      </p:sp>
      <p:cxnSp>
        <p:nvCxnSpPr>
          <p:cNvPr id="120" name="Google Shape;120;p3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21" name="Google Shape;121;p3"/>
          <p:cNvGraphicFramePr/>
          <p:nvPr/>
        </p:nvGraphicFramePr>
        <p:xfrm>
          <a:off x="713232" y="2537460"/>
          <a:ext cx="5648193" cy="3760459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22" name="Google Shape;122;p3"/>
          <p:cNvSpPr txBox="1"/>
          <p:nvPr/>
        </p:nvSpPr>
        <p:spPr>
          <a:xfrm>
            <a:off x="640075" y="62979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Weekday 1 is Sunday</a:t>
            </a:r>
            <a:endParaRPr i="1" sz="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>
            <a:off x="640080" y="1371600"/>
            <a:ext cx="5737859" cy="1097280"/>
          </a:xfrm>
          <a:prstGeom prst="rect">
            <a:avLst/>
          </a:prstGeom>
          <a:solidFill>
            <a:srgbClr val="C5D8F1"/>
          </a:solidFill>
          <a:ln cap="flat" cmpd="sng" w="9525">
            <a:solidFill>
              <a:srgbClr val="C5D8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lay"/>
              <a:buNone/>
            </a:pPr>
            <a:r>
              <a:rPr lang="en-US" sz="3400"/>
              <a:t>Key Findings – Ride Length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640080" y="2633236"/>
            <a:ext cx="5737860" cy="3666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Annual members ride a consistent amount of time each weekday. Usually travelling to work, to get from “point A to B”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Casual riders ride for enjoyment, no need to get anywhere. As also shown in previous slide, ride for leisure on weekends.</a:t>
            </a:r>
            <a:endParaRPr/>
          </a:p>
        </p:txBody>
      </p:sp>
      <p:cxnSp>
        <p:nvCxnSpPr>
          <p:cNvPr id="130" name="Google Shape;130;p4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1" name="Google Shape;131;p4"/>
          <p:cNvGraphicFramePr/>
          <p:nvPr/>
        </p:nvGraphicFramePr>
        <p:xfrm>
          <a:off x="7155179" y="914400"/>
          <a:ext cx="4375829" cy="5385816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32" name="Google Shape;132;p4"/>
          <p:cNvSpPr txBox="1"/>
          <p:nvPr/>
        </p:nvSpPr>
        <p:spPr>
          <a:xfrm>
            <a:off x="8305525" y="6300225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Weekday 1 is Sunday</a:t>
            </a:r>
            <a:endParaRPr i="1" sz="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38" name="Google Shape;138;p5"/>
          <p:cNvSpPr txBox="1"/>
          <p:nvPr>
            <p:ph type="title"/>
          </p:nvPr>
        </p:nvSpPr>
        <p:spPr>
          <a:xfrm>
            <a:off x="640080" y="1371600"/>
            <a:ext cx="573785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Recommendation</a:t>
            </a:r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640080" y="2633236"/>
            <a:ext cx="5737860" cy="3666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6999"/>
              <a:buNone/>
            </a:pPr>
            <a:r>
              <a:rPr lang="en-US" sz="2400"/>
              <a:t>Implement cost-effectiveness perks of annual membership for leisure riding habits.</a:t>
            </a:r>
            <a:endParaRPr/>
          </a:p>
          <a:p>
            <a:pPr indent="-221141" lvl="1" marL="493776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Offer seasonal promotions</a:t>
            </a:r>
            <a:endParaRPr/>
          </a:p>
          <a:p>
            <a:pPr indent="-221141" lvl="1" marL="493776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Provide perks such as bike selection and guarantee bikes at docks. </a:t>
            </a:r>
            <a:endParaRPr/>
          </a:p>
          <a:p>
            <a:pPr indent="-221141" lvl="1" marL="493776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Target areas of high leisure areas – downtown, lake-side etc.</a:t>
            </a:r>
            <a:endParaRPr/>
          </a:p>
          <a:p>
            <a:pPr indent="-129159" lvl="1" marL="493776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  <a:p>
            <a:pPr indent="-129159" lvl="1" marL="493776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  <a:p>
            <a:pPr indent="-34671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t/>
            </a:r>
            <a:endParaRPr/>
          </a:p>
        </p:txBody>
      </p:sp>
      <p:cxnSp>
        <p:nvCxnSpPr>
          <p:cNvPr id="140" name="Google Shape;140;p5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Bike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5179" y="1924386"/>
            <a:ext cx="4375829" cy="4375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147" name="Google Shape;147;p6"/>
          <p:cNvGrpSpPr/>
          <p:nvPr/>
        </p:nvGrpSpPr>
        <p:grpSpPr>
          <a:xfrm>
            <a:off x="691277" y="3140546"/>
            <a:ext cx="10788532" cy="2552011"/>
            <a:chOff x="51197" y="507074"/>
            <a:chExt cx="10788532" cy="2552011"/>
          </a:xfrm>
        </p:grpSpPr>
        <p:sp>
          <p:nvSpPr>
            <p:cNvPr id="148" name="Google Shape;148;p6"/>
            <p:cNvSpPr/>
            <p:nvPr/>
          </p:nvSpPr>
          <p:spPr>
            <a:xfrm>
              <a:off x="936823" y="507074"/>
              <a:ext cx="1449205" cy="144920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51197" y="2339085"/>
              <a:ext cx="322045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51197" y="2339085"/>
              <a:ext cx="322045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lay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Annual riders use the bike as a means of transportation while casual riders use for leisure. </a:t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4720861" y="507074"/>
              <a:ext cx="1449205" cy="144920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3835235" y="2339085"/>
              <a:ext cx="322045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3835235" y="2339085"/>
              <a:ext cx="322045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lay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Focus on marketing strategies targeted towards providing benefits and perks for leisure riding. </a:t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8504898" y="507074"/>
              <a:ext cx="1449205" cy="144920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7619272" y="2339085"/>
              <a:ext cx="322045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7619272" y="2339085"/>
              <a:ext cx="3220457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Play"/>
                <a:buNone/>
              </a:pPr>
              <a:r>
                <a:rPr b="0" i="0" lang="en-US" sz="1500" u="none" cap="none" strike="noStrike">
                  <a:solidFill>
                    <a:schemeClr val="dk1"/>
                  </a:solidFill>
                  <a:latin typeface="Play"/>
                  <a:ea typeface="Play"/>
                  <a:cs typeface="Play"/>
                  <a:sym typeface="Play"/>
                </a:rPr>
                <a:t>Target high enjoyment areas on weekends (flyers, ads).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2025-02-26T00:20:15Z</dcterms:created>
  <dc:creator>Perez, Diego</dc:creator>
</cp:coreProperties>
</file>