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67"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D4031-471E-4240-948D-ABA696FAC94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2417AE9-6D6B-4FF1-BFAE-9F93B92E5137}">
      <dgm:prSet/>
      <dgm:spPr/>
      <dgm:t>
        <a:bodyPr/>
        <a:lstStyle/>
        <a:p>
          <a:r>
            <a:rPr lang="en-US"/>
            <a:t>Utilized MLB statistical data sets for years ---- </a:t>
          </a:r>
        </a:p>
      </dgm:t>
    </dgm:pt>
    <dgm:pt modelId="{2EB57A1E-8190-440F-B273-F4BC04E9AF08}" type="parTrans" cxnId="{1B15C988-C410-4037-89C3-0329F91214A5}">
      <dgm:prSet/>
      <dgm:spPr/>
      <dgm:t>
        <a:bodyPr/>
        <a:lstStyle/>
        <a:p>
          <a:endParaRPr lang="en-US"/>
        </a:p>
      </dgm:t>
    </dgm:pt>
    <dgm:pt modelId="{9BB914C1-FA18-4ABA-AD90-3075B9A7663C}" type="sibTrans" cxnId="{1B15C988-C410-4037-89C3-0329F91214A5}">
      <dgm:prSet/>
      <dgm:spPr/>
      <dgm:t>
        <a:bodyPr/>
        <a:lstStyle/>
        <a:p>
          <a:endParaRPr lang="en-US"/>
        </a:p>
      </dgm:t>
    </dgm:pt>
    <dgm:pt modelId="{B24D25A6-D786-40B5-A0D7-155B8E6F47E7}">
      <dgm:prSet/>
      <dgm:spPr/>
      <dgm:t>
        <a:bodyPr/>
        <a:lstStyle/>
        <a:p>
          <a:r>
            <a:rPr lang="en-US"/>
            <a:t>Set up PostgreSQL servers</a:t>
          </a:r>
        </a:p>
      </dgm:t>
    </dgm:pt>
    <dgm:pt modelId="{E3CD44FF-529C-405E-8A52-16BF7DB8074E}" type="parTrans" cxnId="{CC1C4607-73D0-4028-A677-3B989AD0D567}">
      <dgm:prSet/>
      <dgm:spPr/>
      <dgm:t>
        <a:bodyPr/>
        <a:lstStyle/>
        <a:p>
          <a:endParaRPr lang="en-US"/>
        </a:p>
      </dgm:t>
    </dgm:pt>
    <dgm:pt modelId="{0E5DB49B-C976-4DA0-93DF-C03A692D18F3}" type="sibTrans" cxnId="{CC1C4607-73D0-4028-A677-3B989AD0D567}">
      <dgm:prSet/>
      <dgm:spPr/>
      <dgm:t>
        <a:bodyPr/>
        <a:lstStyle/>
        <a:p>
          <a:endParaRPr lang="en-US"/>
        </a:p>
      </dgm:t>
    </dgm:pt>
    <dgm:pt modelId="{0D661D20-A473-4CB4-AA93-31F31AEC286A}">
      <dgm:prSet/>
      <dgm:spPr/>
      <dgm:t>
        <a:bodyPr/>
        <a:lstStyle/>
        <a:p>
          <a:r>
            <a:rPr lang="en-US"/>
            <a:t>Created FLASK apps to pull the data</a:t>
          </a:r>
        </a:p>
      </dgm:t>
    </dgm:pt>
    <dgm:pt modelId="{B1A5B363-99B4-4E9C-8822-B28D0B2C4E77}" type="parTrans" cxnId="{E18E8F87-0CAD-413D-81A1-7FD3695CD397}">
      <dgm:prSet/>
      <dgm:spPr/>
      <dgm:t>
        <a:bodyPr/>
        <a:lstStyle/>
        <a:p>
          <a:endParaRPr lang="en-US"/>
        </a:p>
      </dgm:t>
    </dgm:pt>
    <dgm:pt modelId="{B32029B6-23CF-4C52-B01C-1670804344BF}" type="sibTrans" cxnId="{E18E8F87-0CAD-413D-81A1-7FD3695CD397}">
      <dgm:prSet/>
      <dgm:spPr/>
      <dgm:t>
        <a:bodyPr/>
        <a:lstStyle/>
        <a:p>
          <a:endParaRPr lang="en-US"/>
        </a:p>
      </dgm:t>
    </dgm:pt>
    <dgm:pt modelId="{3C70FF9D-E141-47FA-91B0-EC86B0EC6BEE}">
      <dgm:prSet/>
      <dgm:spPr/>
      <dgm:t>
        <a:bodyPr/>
        <a:lstStyle/>
        <a:p>
          <a:r>
            <a:rPr lang="en-US"/>
            <a:t>Conducted our analysis on the Mendoza Line and other relative factors</a:t>
          </a:r>
        </a:p>
      </dgm:t>
    </dgm:pt>
    <dgm:pt modelId="{920886D6-A8C0-4A95-8CC5-1F13DF49DD15}" type="parTrans" cxnId="{E0B5EF2B-1B81-49C3-8FB9-DD942976DF17}">
      <dgm:prSet/>
      <dgm:spPr/>
      <dgm:t>
        <a:bodyPr/>
        <a:lstStyle/>
        <a:p>
          <a:endParaRPr lang="en-US"/>
        </a:p>
      </dgm:t>
    </dgm:pt>
    <dgm:pt modelId="{9BB66E8A-0F42-4794-A906-83B94E0C208A}" type="sibTrans" cxnId="{E0B5EF2B-1B81-49C3-8FB9-DD942976DF17}">
      <dgm:prSet/>
      <dgm:spPr/>
      <dgm:t>
        <a:bodyPr/>
        <a:lstStyle/>
        <a:p>
          <a:endParaRPr lang="en-US"/>
        </a:p>
      </dgm:t>
    </dgm:pt>
    <dgm:pt modelId="{E4CAEDB9-9E90-45FC-B323-AA5D85371BD5}">
      <dgm:prSet/>
      <dgm:spPr/>
      <dgm:t>
        <a:bodyPr/>
        <a:lstStyle/>
        <a:p>
          <a:r>
            <a:rPr lang="en-US"/>
            <a:t>Deployed our app on Heroku</a:t>
          </a:r>
        </a:p>
      </dgm:t>
    </dgm:pt>
    <dgm:pt modelId="{7E18A986-11C3-4968-8F11-66AA0531F8B8}" type="parTrans" cxnId="{8572DC10-8AD8-4EDA-B0F2-69CC011C37CB}">
      <dgm:prSet/>
      <dgm:spPr/>
      <dgm:t>
        <a:bodyPr/>
        <a:lstStyle/>
        <a:p>
          <a:endParaRPr lang="en-US"/>
        </a:p>
      </dgm:t>
    </dgm:pt>
    <dgm:pt modelId="{891368FB-32BB-4259-9FD3-AE79ACFE7DEC}" type="sibTrans" cxnId="{8572DC10-8AD8-4EDA-B0F2-69CC011C37CB}">
      <dgm:prSet/>
      <dgm:spPr/>
      <dgm:t>
        <a:bodyPr/>
        <a:lstStyle/>
        <a:p>
          <a:endParaRPr lang="en-US"/>
        </a:p>
      </dgm:t>
    </dgm:pt>
    <dgm:pt modelId="{CA5C5425-FDBE-4C09-80A8-812BD2D62BCF}">
      <dgm:prSet/>
      <dgm:spPr/>
      <dgm:t>
        <a:bodyPr/>
        <a:lstStyle/>
        <a:p>
          <a:r>
            <a:rPr lang="en-US"/>
            <a:t>Learned valuable insights </a:t>
          </a:r>
          <a:r>
            <a:rPr lang="en-US">
              <a:sym typeface="Wingdings" panose="05000000000000000000" pitchFamily="2" charset="2"/>
            </a:rPr>
            <a:t></a:t>
          </a:r>
          <a:endParaRPr lang="en-US"/>
        </a:p>
      </dgm:t>
    </dgm:pt>
    <dgm:pt modelId="{F4770D0E-528A-4627-BEA5-9AA7524833A7}" type="parTrans" cxnId="{2D84086F-2D6E-4D63-AD02-A9412F1AC71A}">
      <dgm:prSet/>
      <dgm:spPr/>
      <dgm:t>
        <a:bodyPr/>
        <a:lstStyle/>
        <a:p>
          <a:endParaRPr lang="en-US"/>
        </a:p>
      </dgm:t>
    </dgm:pt>
    <dgm:pt modelId="{F65F3B23-FB28-420C-9807-C6C13F06F19D}" type="sibTrans" cxnId="{2D84086F-2D6E-4D63-AD02-A9412F1AC71A}">
      <dgm:prSet/>
      <dgm:spPr/>
      <dgm:t>
        <a:bodyPr/>
        <a:lstStyle/>
        <a:p>
          <a:endParaRPr lang="en-US"/>
        </a:p>
      </dgm:t>
    </dgm:pt>
    <dgm:pt modelId="{00689E4F-F76C-426A-8177-0B3BF33DED92}" type="pres">
      <dgm:prSet presAssocID="{6A9D4031-471E-4240-948D-ABA696FAC948}" presName="vert0" presStyleCnt="0">
        <dgm:presLayoutVars>
          <dgm:dir/>
          <dgm:animOne val="branch"/>
          <dgm:animLvl val="lvl"/>
        </dgm:presLayoutVars>
      </dgm:prSet>
      <dgm:spPr/>
    </dgm:pt>
    <dgm:pt modelId="{F2744135-23FD-45AE-830C-970D1C014299}" type="pres">
      <dgm:prSet presAssocID="{52417AE9-6D6B-4FF1-BFAE-9F93B92E5137}" presName="thickLine" presStyleLbl="alignNode1" presStyleIdx="0" presStyleCnt="6"/>
      <dgm:spPr/>
    </dgm:pt>
    <dgm:pt modelId="{86FE737C-4F3A-4205-ACDB-D7F46C5914A6}" type="pres">
      <dgm:prSet presAssocID="{52417AE9-6D6B-4FF1-BFAE-9F93B92E5137}" presName="horz1" presStyleCnt="0"/>
      <dgm:spPr/>
    </dgm:pt>
    <dgm:pt modelId="{E9C3CE87-A447-45B6-9CD9-A780132EF6EB}" type="pres">
      <dgm:prSet presAssocID="{52417AE9-6D6B-4FF1-BFAE-9F93B92E5137}" presName="tx1" presStyleLbl="revTx" presStyleIdx="0" presStyleCnt="6"/>
      <dgm:spPr/>
    </dgm:pt>
    <dgm:pt modelId="{418C5237-FCCC-4791-AB52-747C727C33A6}" type="pres">
      <dgm:prSet presAssocID="{52417AE9-6D6B-4FF1-BFAE-9F93B92E5137}" presName="vert1" presStyleCnt="0"/>
      <dgm:spPr/>
    </dgm:pt>
    <dgm:pt modelId="{4AB6DD18-2F69-498E-9A30-C15558E22377}" type="pres">
      <dgm:prSet presAssocID="{B24D25A6-D786-40B5-A0D7-155B8E6F47E7}" presName="thickLine" presStyleLbl="alignNode1" presStyleIdx="1" presStyleCnt="6"/>
      <dgm:spPr/>
    </dgm:pt>
    <dgm:pt modelId="{8F73F7F2-AF5A-40D7-8352-8CFA811D409B}" type="pres">
      <dgm:prSet presAssocID="{B24D25A6-D786-40B5-A0D7-155B8E6F47E7}" presName="horz1" presStyleCnt="0"/>
      <dgm:spPr/>
    </dgm:pt>
    <dgm:pt modelId="{201191E4-5728-4930-8950-7A2E7BBC8168}" type="pres">
      <dgm:prSet presAssocID="{B24D25A6-D786-40B5-A0D7-155B8E6F47E7}" presName="tx1" presStyleLbl="revTx" presStyleIdx="1" presStyleCnt="6"/>
      <dgm:spPr/>
    </dgm:pt>
    <dgm:pt modelId="{435ABEF1-8249-49F7-9959-F4E7324E1E1F}" type="pres">
      <dgm:prSet presAssocID="{B24D25A6-D786-40B5-A0D7-155B8E6F47E7}" presName="vert1" presStyleCnt="0"/>
      <dgm:spPr/>
    </dgm:pt>
    <dgm:pt modelId="{F4A13F4D-D401-4B97-9FDC-96295C9C4656}" type="pres">
      <dgm:prSet presAssocID="{0D661D20-A473-4CB4-AA93-31F31AEC286A}" presName="thickLine" presStyleLbl="alignNode1" presStyleIdx="2" presStyleCnt="6"/>
      <dgm:spPr/>
    </dgm:pt>
    <dgm:pt modelId="{10F59A4B-1521-4BF6-B327-5383DA802855}" type="pres">
      <dgm:prSet presAssocID="{0D661D20-A473-4CB4-AA93-31F31AEC286A}" presName="horz1" presStyleCnt="0"/>
      <dgm:spPr/>
    </dgm:pt>
    <dgm:pt modelId="{2E6E7C64-3511-4704-AC7D-686F21333013}" type="pres">
      <dgm:prSet presAssocID="{0D661D20-A473-4CB4-AA93-31F31AEC286A}" presName="tx1" presStyleLbl="revTx" presStyleIdx="2" presStyleCnt="6"/>
      <dgm:spPr/>
    </dgm:pt>
    <dgm:pt modelId="{A8D1D911-D3B7-4AC1-9920-494F5122AAF5}" type="pres">
      <dgm:prSet presAssocID="{0D661D20-A473-4CB4-AA93-31F31AEC286A}" presName="vert1" presStyleCnt="0"/>
      <dgm:spPr/>
    </dgm:pt>
    <dgm:pt modelId="{88B14493-27C1-4A7E-8E8B-3165B664641C}" type="pres">
      <dgm:prSet presAssocID="{3C70FF9D-E141-47FA-91B0-EC86B0EC6BEE}" presName="thickLine" presStyleLbl="alignNode1" presStyleIdx="3" presStyleCnt="6"/>
      <dgm:spPr/>
    </dgm:pt>
    <dgm:pt modelId="{E9FE1FDC-C605-46EC-B9FE-C583D0AD44E5}" type="pres">
      <dgm:prSet presAssocID="{3C70FF9D-E141-47FA-91B0-EC86B0EC6BEE}" presName="horz1" presStyleCnt="0"/>
      <dgm:spPr/>
    </dgm:pt>
    <dgm:pt modelId="{05068CCA-BAEF-48CA-BE0D-D473AF042541}" type="pres">
      <dgm:prSet presAssocID="{3C70FF9D-E141-47FA-91B0-EC86B0EC6BEE}" presName="tx1" presStyleLbl="revTx" presStyleIdx="3" presStyleCnt="6"/>
      <dgm:spPr/>
    </dgm:pt>
    <dgm:pt modelId="{699FBBD5-4F70-4B41-852E-CBDC28B7E0C4}" type="pres">
      <dgm:prSet presAssocID="{3C70FF9D-E141-47FA-91B0-EC86B0EC6BEE}" presName="vert1" presStyleCnt="0"/>
      <dgm:spPr/>
    </dgm:pt>
    <dgm:pt modelId="{71802BFF-26B4-4BC5-9931-29B4D57CB828}" type="pres">
      <dgm:prSet presAssocID="{E4CAEDB9-9E90-45FC-B323-AA5D85371BD5}" presName="thickLine" presStyleLbl="alignNode1" presStyleIdx="4" presStyleCnt="6"/>
      <dgm:spPr/>
    </dgm:pt>
    <dgm:pt modelId="{26A2F89E-7E50-4B21-85DA-187765D0CD24}" type="pres">
      <dgm:prSet presAssocID="{E4CAEDB9-9E90-45FC-B323-AA5D85371BD5}" presName="horz1" presStyleCnt="0"/>
      <dgm:spPr/>
    </dgm:pt>
    <dgm:pt modelId="{AB8CD642-01D4-47BC-8284-6DF3585D6FD5}" type="pres">
      <dgm:prSet presAssocID="{E4CAEDB9-9E90-45FC-B323-AA5D85371BD5}" presName="tx1" presStyleLbl="revTx" presStyleIdx="4" presStyleCnt="6"/>
      <dgm:spPr/>
    </dgm:pt>
    <dgm:pt modelId="{4A783771-ABEC-41FD-9379-E593BDEC6AAE}" type="pres">
      <dgm:prSet presAssocID="{E4CAEDB9-9E90-45FC-B323-AA5D85371BD5}" presName="vert1" presStyleCnt="0"/>
      <dgm:spPr/>
    </dgm:pt>
    <dgm:pt modelId="{FDF801AB-A334-4E6B-97B3-769439D8CCE9}" type="pres">
      <dgm:prSet presAssocID="{CA5C5425-FDBE-4C09-80A8-812BD2D62BCF}" presName="thickLine" presStyleLbl="alignNode1" presStyleIdx="5" presStyleCnt="6"/>
      <dgm:spPr/>
    </dgm:pt>
    <dgm:pt modelId="{09C94EC7-8114-4124-B451-4CB07208817D}" type="pres">
      <dgm:prSet presAssocID="{CA5C5425-FDBE-4C09-80A8-812BD2D62BCF}" presName="horz1" presStyleCnt="0"/>
      <dgm:spPr/>
    </dgm:pt>
    <dgm:pt modelId="{0D15A688-53A4-4678-9E66-56434DEF7BBD}" type="pres">
      <dgm:prSet presAssocID="{CA5C5425-FDBE-4C09-80A8-812BD2D62BCF}" presName="tx1" presStyleLbl="revTx" presStyleIdx="5" presStyleCnt="6"/>
      <dgm:spPr/>
    </dgm:pt>
    <dgm:pt modelId="{B0E83D49-F0F5-433A-B69E-15E756B903C4}" type="pres">
      <dgm:prSet presAssocID="{CA5C5425-FDBE-4C09-80A8-812BD2D62BCF}" presName="vert1" presStyleCnt="0"/>
      <dgm:spPr/>
    </dgm:pt>
  </dgm:ptLst>
  <dgm:cxnLst>
    <dgm:cxn modelId="{CC1C4607-73D0-4028-A677-3B989AD0D567}" srcId="{6A9D4031-471E-4240-948D-ABA696FAC948}" destId="{B24D25A6-D786-40B5-A0D7-155B8E6F47E7}" srcOrd="1" destOrd="0" parTransId="{E3CD44FF-529C-405E-8A52-16BF7DB8074E}" sibTransId="{0E5DB49B-C976-4DA0-93DF-C03A692D18F3}"/>
    <dgm:cxn modelId="{1A8E750E-20CA-4780-B008-F32F1BA6C958}" type="presOf" srcId="{0D661D20-A473-4CB4-AA93-31F31AEC286A}" destId="{2E6E7C64-3511-4704-AC7D-686F21333013}" srcOrd="0" destOrd="0" presId="urn:microsoft.com/office/officeart/2008/layout/LinedList"/>
    <dgm:cxn modelId="{8572DC10-8AD8-4EDA-B0F2-69CC011C37CB}" srcId="{6A9D4031-471E-4240-948D-ABA696FAC948}" destId="{E4CAEDB9-9E90-45FC-B323-AA5D85371BD5}" srcOrd="4" destOrd="0" parTransId="{7E18A986-11C3-4968-8F11-66AA0531F8B8}" sibTransId="{891368FB-32BB-4259-9FD3-AE79ACFE7DEC}"/>
    <dgm:cxn modelId="{BCF9F824-93ED-4EA5-85E4-C1E7B1BA9125}" type="presOf" srcId="{CA5C5425-FDBE-4C09-80A8-812BD2D62BCF}" destId="{0D15A688-53A4-4678-9E66-56434DEF7BBD}" srcOrd="0" destOrd="0" presId="urn:microsoft.com/office/officeart/2008/layout/LinedList"/>
    <dgm:cxn modelId="{E0B5EF2B-1B81-49C3-8FB9-DD942976DF17}" srcId="{6A9D4031-471E-4240-948D-ABA696FAC948}" destId="{3C70FF9D-E141-47FA-91B0-EC86B0EC6BEE}" srcOrd="3" destOrd="0" parTransId="{920886D6-A8C0-4A95-8CC5-1F13DF49DD15}" sibTransId="{9BB66E8A-0F42-4794-A906-83B94E0C208A}"/>
    <dgm:cxn modelId="{DE2ADF44-FBA2-42A0-AEA0-61332342579D}" type="presOf" srcId="{E4CAEDB9-9E90-45FC-B323-AA5D85371BD5}" destId="{AB8CD642-01D4-47BC-8284-6DF3585D6FD5}" srcOrd="0" destOrd="0" presId="urn:microsoft.com/office/officeart/2008/layout/LinedList"/>
    <dgm:cxn modelId="{2D84086F-2D6E-4D63-AD02-A9412F1AC71A}" srcId="{6A9D4031-471E-4240-948D-ABA696FAC948}" destId="{CA5C5425-FDBE-4C09-80A8-812BD2D62BCF}" srcOrd="5" destOrd="0" parTransId="{F4770D0E-528A-4627-BEA5-9AA7524833A7}" sibTransId="{F65F3B23-FB28-420C-9807-C6C13F06F19D}"/>
    <dgm:cxn modelId="{3A7AA450-E795-425E-BDC5-FF8A21E44ED2}" type="presOf" srcId="{B24D25A6-D786-40B5-A0D7-155B8E6F47E7}" destId="{201191E4-5728-4930-8950-7A2E7BBC8168}" srcOrd="0" destOrd="0" presId="urn:microsoft.com/office/officeart/2008/layout/LinedList"/>
    <dgm:cxn modelId="{24CB4C56-2859-48A8-A819-F78962F1D680}" type="presOf" srcId="{6A9D4031-471E-4240-948D-ABA696FAC948}" destId="{00689E4F-F76C-426A-8177-0B3BF33DED92}" srcOrd="0" destOrd="0" presId="urn:microsoft.com/office/officeart/2008/layout/LinedList"/>
    <dgm:cxn modelId="{E18E8F87-0CAD-413D-81A1-7FD3695CD397}" srcId="{6A9D4031-471E-4240-948D-ABA696FAC948}" destId="{0D661D20-A473-4CB4-AA93-31F31AEC286A}" srcOrd="2" destOrd="0" parTransId="{B1A5B363-99B4-4E9C-8822-B28D0B2C4E77}" sibTransId="{B32029B6-23CF-4C52-B01C-1670804344BF}"/>
    <dgm:cxn modelId="{1B15C988-C410-4037-89C3-0329F91214A5}" srcId="{6A9D4031-471E-4240-948D-ABA696FAC948}" destId="{52417AE9-6D6B-4FF1-BFAE-9F93B92E5137}" srcOrd="0" destOrd="0" parTransId="{2EB57A1E-8190-440F-B273-F4BC04E9AF08}" sibTransId="{9BB914C1-FA18-4ABA-AD90-3075B9A7663C}"/>
    <dgm:cxn modelId="{FDD8B1D7-A74A-4D26-B97F-4B732CCEA502}" type="presOf" srcId="{52417AE9-6D6B-4FF1-BFAE-9F93B92E5137}" destId="{E9C3CE87-A447-45B6-9CD9-A780132EF6EB}" srcOrd="0" destOrd="0" presId="urn:microsoft.com/office/officeart/2008/layout/LinedList"/>
    <dgm:cxn modelId="{2BEFFBF7-CD7E-4F0C-9C9F-F921714A7857}" type="presOf" srcId="{3C70FF9D-E141-47FA-91B0-EC86B0EC6BEE}" destId="{05068CCA-BAEF-48CA-BE0D-D473AF042541}" srcOrd="0" destOrd="0" presId="urn:microsoft.com/office/officeart/2008/layout/LinedList"/>
    <dgm:cxn modelId="{3F417724-D6C8-4C54-91BB-F747298FD854}" type="presParOf" srcId="{00689E4F-F76C-426A-8177-0B3BF33DED92}" destId="{F2744135-23FD-45AE-830C-970D1C014299}" srcOrd="0" destOrd="0" presId="urn:microsoft.com/office/officeart/2008/layout/LinedList"/>
    <dgm:cxn modelId="{374FB158-9B20-4569-BEDB-9605CCA46574}" type="presParOf" srcId="{00689E4F-F76C-426A-8177-0B3BF33DED92}" destId="{86FE737C-4F3A-4205-ACDB-D7F46C5914A6}" srcOrd="1" destOrd="0" presId="urn:microsoft.com/office/officeart/2008/layout/LinedList"/>
    <dgm:cxn modelId="{B7A26681-4D08-4496-A76C-F5B8179A010E}" type="presParOf" srcId="{86FE737C-4F3A-4205-ACDB-D7F46C5914A6}" destId="{E9C3CE87-A447-45B6-9CD9-A780132EF6EB}" srcOrd="0" destOrd="0" presId="urn:microsoft.com/office/officeart/2008/layout/LinedList"/>
    <dgm:cxn modelId="{600CE0BD-C5AB-4CEA-88B1-DF829A9AC7EA}" type="presParOf" srcId="{86FE737C-4F3A-4205-ACDB-D7F46C5914A6}" destId="{418C5237-FCCC-4791-AB52-747C727C33A6}" srcOrd="1" destOrd="0" presId="urn:microsoft.com/office/officeart/2008/layout/LinedList"/>
    <dgm:cxn modelId="{1F4D4B1F-9510-4CFB-B8B4-65AC2996AFA7}" type="presParOf" srcId="{00689E4F-F76C-426A-8177-0B3BF33DED92}" destId="{4AB6DD18-2F69-498E-9A30-C15558E22377}" srcOrd="2" destOrd="0" presId="urn:microsoft.com/office/officeart/2008/layout/LinedList"/>
    <dgm:cxn modelId="{6E108C61-ED4F-4EC5-B4B3-443800E0F148}" type="presParOf" srcId="{00689E4F-F76C-426A-8177-0B3BF33DED92}" destId="{8F73F7F2-AF5A-40D7-8352-8CFA811D409B}" srcOrd="3" destOrd="0" presId="urn:microsoft.com/office/officeart/2008/layout/LinedList"/>
    <dgm:cxn modelId="{2594AC11-140B-47F6-8E99-7028DE408DEA}" type="presParOf" srcId="{8F73F7F2-AF5A-40D7-8352-8CFA811D409B}" destId="{201191E4-5728-4930-8950-7A2E7BBC8168}" srcOrd="0" destOrd="0" presId="urn:microsoft.com/office/officeart/2008/layout/LinedList"/>
    <dgm:cxn modelId="{2DD8B7E3-9CF2-4781-8E95-08FEC239BFFD}" type="presParOf" srcId="{8F73F7F2-AF5A-40D7-8352-8CFA811D409B}" destId="{435ABEF1-8249-49F7-9959-F4E7324E1E1F}" srcOrd="1" destOrd="0" presId="urn:microsoft.com/office/officeart/2008/layout/LinedList"/>
    <dgm:cxn modelId="{AF246E98-F8DB-47AF-978A-00A88DDAEABF}" type="presParOf" srcId="{00689E4F-F76C-426A-8177-0B3BF33DED92}" destId="{F4A13F4D-D401-4B97-9FDC-96295C9C4656}" srcOrd="4" destOrd="0" presId="urn:microsoft.com/office/officeart/2008/layout/LinedList"/>
    <dgm:cxn modelId="{257FBFF5-80EF-4738-9651-910D92227B61}" type="presParOf" srcId="{00689E4F-F76C-426A-8177-0B3BF33DED92}" destId="{10F59A4B-1521-4BF6-B327-5383DA802855}" srcOrd="5" destOrd="0" presId="urn:microsoft.com/office/officeart/2008/layout/LinedList"/>
    <dgm:cxn modelId="{54AE1B22-EF18-437E-9DFA-9059D4683E37}" type="presParOf" srcId="{10F59A4B-1521-4BF6-B327-5383DA802855}" destId="{2E6E7C64-3511-4704-AC7D-686F21333013}" srcOrd="0" destOrd="0" presId="urn:microsoft.com/office/officeart/2008/layout/LinedList"/>
    <dgm:cxn modelId="{92958B6F-8DC8-45C7-98B0-31190490310B}" type="presParOf" srcId="{10F59A4B-1521-4BF6-B327-5383DA802855}" destId="{A8D1D911-D3B7-4AC1-9920-494F5122AAF5}" srcOrd="1" destOrd="0" presId="urn:microsoft.com/office/officeart/2008/layout/LinedList"/>
    <dgm:cxn modelId="{BD4A7153-863E-45F9-8D55-250BAAD2E4FD}" type="presParOf" srcId="{00689E4F-F76C-426A-8177-0B3BF33DED92}" destId="{88B14493-27C1-4A7E-8E8B-3165B664641C}" srcOrd="6" destOrd="0" presId="urn:microsoft.com/office/officeart/2008/layout/LinedList"/>
    <dgm:cxn modelId="{3C90E135-7AAE-4F13-BB54-62C88F470FE0}" type="presParOf" srcId="{00689E4F-F76C-426A-8177-0B3BF33DED92}" destId="{E9FE1FDC-C605-46EC-B9FE-C583D0AD44E5}" srcOrd="7" destOrd="0" presId="urn:microsoft.com/office/officeart/2008/layout/LinedList"/>
    <dgm:cxn modelId="{E3308E34-98EA-40B7-A126-7B2D7C6CB75B}" type="presParOf" srcId="{E9FE1FDC-C605-46EC-B9FE-C583D0AD44E5}" destId="{05068CCA-BAEF-48CA-BE0D-D473AF042541}" srcOrd="0" destOrd="0" presId="urn:microsoft.com/office/officeart/2008/layout/LinedList"/>
    <dgm:cxn modelId="{890FBA37-78BB-400B-B195-2879BBDA33A5}" type="presParOf" srcId="{E9FE1FDC-C605-46EC-B9FE-C583D0AD44E5}" destId="{699FBBD5-4F70-4B41-852E-CBDC28B7E0C4}" srcOrd="1" destOrd="0" presId="urn:microsoft.com/office/officeart/2008/layout/LinedList"/>
    <dgm:cxn modelId="{84A5528C-91ED-4D34-923A-4542909EE4E7}" type="presParOf" srcId="{00689E4F-F76C-426A-8177-0B3BF33DED92}" destId="{71802BFF-26B4-4BC5-9931-29B4D57CB828}" srcOrd="8" destOrd="0" presId="urn:microsoft.com/office/officeart/2008/layout/LinedList"/>
    <dgm:cxn modelId="{2AC50739-0E23-4DA9-AC31-1E739A07FABB}" type="presParOf" srcId="{00689E4F-F76C-426A-8177-0B3BF33DED92}" destId="{26A2F89E-7E50-4B21-85DA-187765D0CD24}" srcOrd="9" destOrd="0" presId="urn:microsoft.com/office/officeart/2008/layout/LinedList"/>
    <dgm:cxn modelId="{B3E8D5AF-424A-4FAE-8C8A-9BBBF7E84257}" type="presParOf" srcId="{26A2F89E-7E50-4B21-85DA-187765D0CD24}" destId="{AB8CD642-01D4-47BC-8284-6DF3585D6FD5}" srcOrd="0" destOrd="0" presId="urn:microsoft.com/office/officeart/2008/layout/LinedList"/>
    <dgm:cxn modelId="{3D4F3459-77DD-4B9F-94B4-A3837F167EA2}" type="presParOf" srcId="{26A2F89E-7E50-4B21-85DA-187765D0CD24}" destId="{4A783771-ABEC-41FD-9379-E593BDEC6AAE}" srcOrd="1" destOrd="0" presId="urn:microsoft.com/office/officeart/2008/layout/LinedList"/>
    <dgm:cxn modelId="{01FE32A7-2920-4601-8DB2-D00D95480396}" type="presParOf" srcId="{00689E4F-F76C-426A-8177-0B3BF33DED92}" destId="{FDF801AB-A334-4E6B-97B3-769439D8CCE9}" srcOrd="10" destOrd="0" presId="urn:microsoft.com/office/officeart/2008/layout/LinedList"/>
    <dgm:cxn modelId="{5EBB2F48-913C-46E2-A38C-4F063836F6CF}" type="presParOf" srcId="{00689E4F-F76C-426A-8177-0B3BF33DED92}" destId="{09C94EC7-8114-4124-B451-4CB07208817D}" srcOrd="11" destOrd="0" presId="urn:microsoft.com/office/officeart/2008/layout/LinedList"/>
    <dgm:cxn modelId="{231F5ABD-E534-49D1-9CAA-C19D73A5F6BA}" type="presParOf" srcId="{09C94EC7-8114-4124-B451-4CB07208817D}" destId="{0D15A688-53A4-4678-9E66-56434DEF7BBD}" srcOrd="0" destOrd="0" presId="urn:microsoft.com/office/officeart/2008/layout/LinedList"/>
    <dgm:cxn modelId="{50FE0B95-2E53-4A9A-925A-1E86B302B49F}" type="presParOf" srcId="{09C94EC7-8114-4124-B451-4CB07208817D}" destId="{B0E83D49-F0F5-433A-B69E-15E756B903C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44135-23FD-45AE-830C-970D1C014299}">
      <dsp:nvSpPr>
        <dsp:cNvPr id="0" name=""/>
        <dsp:cNvSpPr/>
      </dsp:nvSpPr>
      <dsp:spPr>
        <a:xfrm>
          <a:off x="0" y="2392"/>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9C3CE87-A447-45B6-9CD9-A780132EF6EB}">
      <dsp:nvSpPr>
        <dsp:cNvPr id="0" name=""/>
        <dsp:cNvSpPr/>
      </dsp:nvSpPr>
      <dsp:spPr>
        <a:xfrm>
          <a:off x="0" y="2392"/>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Utilized MLB statistical data sets for years ---- </a:t>
          </a:r>
        </a:p>
      </dsp:txBody>
      <dsp:txXfrm>
        <a:off x="0" y="2392"/>
        <a:ext cx="6266011" cy="815793"/>
      </dsp:txXfrm>
    </dsp:sp>
    <dsp:sp modelId="{4AB6DD18-2F69-498E-9A30-C15558E22377}">
      <dsp:nvSpPr>
        <dsp:cNvPr id="0" name=""/>
        <dsp:cNvSpPr/>
      </dsp:nvSpPr>
      <dsp:spPr>
        <a:xfrm>
          <a:off x="0" y="818186"/>
          <a:ext cx="6266011" cy="0"/>
        </a:xfrm>
        <a:prstGeom prst="line">
          <a:avLst/>
        </a:prstGeom>
        <a:gradFill rotWithShape="0">
          <a:gsLst>
            <a:gs pos="0">
              <a:schemeClr val="accent2">
                <a:hueOff val="-142012"/>
                <a:satOff val="-1174"/>
                <a:lumOff val="-2510"/>
                <a:alphaOff val="0"/>
                <a:tint val="96000"/>
                <a:lumMod val="104000"/>
              </a:schemeClr>
            </a:gs>
            <a:gs pos="100000">
              <a:schemeClr val="accent2">
                <a:hueOff val="-142012"/>
                <a:satOff val="-1174"/>
                <a:lumOff val="-2510"/>
                <a:alphaOff val="0"/>
                <a:shade val="90000"/>
                <a:lumMod val="90000"/>
              </a:schemeClr>
            </a:gs>
          </a:gsLst>
          <a:lin ang="5400000" scaled="0"/>
        </a:gradFill>
        <a:ln w="9525" cap="rnd" cmpd="sng" algn="ctr">
          <a:solidFill>
            <a:schemeClr val="accent2">
              <a:hueOff val="-142012"/>
              <a:satOff val="-1174"/>
              <a:lumOff val="-25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01191E4-5728-4930-8950-7A2E7BBC8168}">
      <dsp:nvSpPr>
        <dsp:cNvPr id="0" name=""/>
        <dsp:cNvSpPr/>
      </dsp:nvSpPr>
      <dsp:spPr>
        <a:xfrm>
          <a:off x="0" y="818186"/>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Set up PostgreSQL servers</a:t>
          </a:r>
        </a:p>
      </dsp:txBody>
      <dsp:txXfrm>
        <a:off x="0" y="818186"/>
        <a:ext cx="6266011" cy="815793"/>
      </dsp:txXfrm>
    </dsp:sp>
    <dsp:sp modelId="{F4A13F4D-D401-4B97-9FDC-96295C9C4656}">
      <dsp:nvSpPr>
        <dsp:cNvPr id="0" name=""/>
        <dsp:cNvSpPr/>
      </dsp:nvSpPr>
      <dsp:spPr>
        <a:xfrm>
          <a:off x="0" y="1633979"/>
          <a:ext cx="6266011" cy="0"/>
        </a:xfrm>
        <a:prstGeom prst="line">
          <a:avLst/>
        </a:prstGeom>
        <a:gradFill rotWithShape="0">
          <a:gsLst>
            <a:gs pos="0">
              <a:schemeClr val="accent2">
                <a:hueOff val="-284024"/>
                <a:satOff val="-2347"/>
                <a:lumOff val="-5020"/>
                <a:alphaOff val="0"/>
                <a:tint val="96000"/>
                <a:lumMod val="104000"/>
              </a:schemeClr>
            </a:gs>
            <a:gs pos="100000">
              <a:schemeClr val="accent2">
                <a:hueOff val="-284024"/>
                <a:satOff val="-2347"/>
                <a:lumOff val="-5020"/>
                <a:alphaOff val="0"/>
                <a:shade val="90000"/>
                <a:lumMod val="90000"/>
              </a:schemeClr>
            </a:gs>
          </a:gsLst>
          <a:lin ang="5400000" scaled="0"/>
        </a:gradFill>
        <a:ln w="9525" cap="rnd" cmpd="sng" algn="ctr">
          <a:solidFill>
            <a:schemeClr val="accent2">
              <a:hueOff val="-284024"/>
              <a:satOff val="-2347"/>
              <a:lumOff val="-502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E6E7C64-3511-4704-AC7D-686F21333013}">
      <dsp:nvSpPr>
        <dsp:cNvPr id="0" name=""/>
        <dsp:cNvSpPr/>
      </dsp:nvSpPr>
      <dsp:spPr>
        <a:xfrm>
          <a:off x="0" y="1633979"/>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Created FLASK apps to pull the data</a:t>
          </a:r>
        </a:p>
      </dsp:txBody>
      <dsp:txXfrm>
        <a:off x="0" y="1633979"/>
        <a:ext cx="6266011" cy="815793"/>
      </dsp:txXfrm>
    </dsp:sp>
    <dsp:sp modelId="{88B14493-27C1-4A7E-8E8B-3165B664641C}">
      <dsp:nvSpPr>
        <dsp:cNvPr id="0" name=""/>
        <dsp:cNvSpPr/>
      </dsp:nvSpPr>
      <dsp:spPr>
        <a:xfrm>
          <a:off x="0" y="2449773"/>
          <a:ext cx="6266011" cy="0"/>
        </a:xfrm>
        <a:prstGeom prst="line">
          <a:avLst/>
        </a:prstGeom>
        <a:gradFill rotWithShape="0">
          <a:gsLst>
            <a:gs pos="0">
              <a:schemeClr val="accent2">
                <a:hueOff val="-426035"/>
                <a:satOff val="-3521"/>
                <a:lumOff val="-7529"/>
                <a:alphaOff val="0"/>
                <a:tint val="96000"/>
                <a:lumMod val="104000"/>
              </a:schemeClr>
            </a:gs>
            <a:gs pos="100000">
              <a:schemeClr val="accent2">
                <a:hueOff val="-426035"/>
                <a:satOff val="-3521"/>
                <a:lumOff val="-7529"/>
                <a:alphaOff val="0"/>
                <a:shade val="90000"/>
                <a:lumMod val="90000"/>
              </a:schemeClr>
            </a:gs>
          </a:gsLst>
          <a:lin ang="5400000" scaled="0"/>
        </a:gradFill>
        <a:ln w="9525" cap="rnd" cmpd="sng" algn="ctr">
          <a:solidFill>
            <a:schemeClr val="accent2">
              <a:hueOff val="-426035"/>
              <a:satOff val="-3521"/>
              <a:lumOff val="-752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5068CCA-BAEF-48CA-BE0D-D473AF042541}">
      <dsp:nvSpPr>
        <dsp:cNvPr id="0" name=""/>
        <dsp:cNvSpPr/>
      </dsp:nvSpPr>
      <dsp:spPr>
        <a:xfrm>
          <a:off x="0" y="2449773"/>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Conducted our analysis on the Mendoza Line and other relative factors</a:t>
          </a:r>
        </a:p>
      </dsp:txBody>
      <dsp:txXfrm>
        <a:off x="0" y="2449773"/>
        <a:ext cx="6266011" cy="815793"/>
      </dsp:txXfrm>
    </dsp:sp>
    <dsp:sp modelId="{71802BFF-26B4-4BC5-9931-29B4D57CB828}">
      <dsp:nvSpPr>
        <dsp:cNvPr id="0" name=""/>
        <dsp:cNvSpPr/>
      </dsp:nvSpPr>
      <dsp:spPr>
        <a:xfrm>
          <a:off x="0" y="3265567"/>
          <a:ext cx="6266011" cy="0"/>
        </a:xfrm>
        <a:prstGeom prst="line">
          <a:avLst/>
        </a:prstGeom>
        <a:gradFill rotWithShape="0">
          <a:gsLst>
            <a:gs pos="0">
              <a:schemeClr val="accent2">
                <a:hueOff val="-568047"/>
                <a:satOff val="-4694"/>
                <a:lumOff val="-10039"/>
                <a:alphaOff val="0"/>
                <a:tint val="96000"/>
                <a:lumMod val="104000"/>
              </a:schemeClr>
            </a:gs>
            <a:gs pos="100000">
              <a:schemeClr val="accent2">
                <a:hueOff val="-568047"/>
                <a:satOff val="-4694"/>
                <a:lumOff val="-10039"/>
                <a:alphaOff val="0"/>
                <a:shade val="90000"/>
                <a:lumMod val="90000"/>
              </a:schemeClr>
            </a:gs>
          </a:gsLst>
          <a:lin ang="5400000" scaled="0"/>
        </a:gradFill>
        <a:ln w="9525" cap="rnd" cmpd="sng" algn="ctr">
          <a:solidFill>
            <a:schemeClr val="accent2">
              <a:hueOff val="-568047"/>
              <a:satOff val="-4694"/>
              <a:lumOff val="-1003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B8CD642-01D4-47BC-8284-6DF3585D6FD5}">
      <dsp:nvSpPr>
        <dsp:cNvPr id="0" name=""/>
        <dsp:cNvSpPr/>
      </dsp:nvSpPr>
      <dsp:spPr>
        <a:xfrm>
          <a:off x="0" y="3265567"/>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Deployed our app on Heroku</a:t>
          </a:r>
        </a:p>
      </dsp:txBody>
      <dsp:txXfrm>
        <a:off x="0" y="3265567"/>
        <a:ext cx="6266011" cy="815793"/>
      </dsp:txXfrm>
    </dsp:sp>
    <dsp:sp modelId="{FDF801AB-A334-4E6B-97B3-769439D8CCE9}">
      <dsp:nvSpPr>
        <dsp:cNvPr id="0" name=""/>
        <dsp:cNvSpPr/>
      </dsp:nvSpPr>
      <dsp:spPr>
        <a:xfrm>
          <a:off x="0" y="40813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15A688-53A4-4678-9E66-56434DEF7BBD}">
      <dsp:nvSpPr>
        <dsp:cNvPr id="0" name=""/>
        <dsp:cNvSpPr/>
      </dsp:nvSpPr>
      <dsp:spPr>
        <a:xfrm>
          <a:off x="0" y="4081360"/>
          <a:ext cx="6266011" cy="81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Learned valuable insights </a:t>
          </a:r>
          <a:r>
            <a:rPr lang="en-US" sz="2300" kern="1200">
              <a:sym typeface="Wingdings" panose="05000000000000000000" pitchFamily="2" charset="2"/>
            </a:rPr>
            <a:t></a:t>
          </a:r>
          <a:endParaRPr lang="en-US" sz="2300" kern="1200"/>
        </a:p>
      </dsp:txBody>
      <dsp:txXfrm>
        <a:off x="0" y="4081360"/>
        <a:ext cx="6266011" cy="8157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534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847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227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168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0568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4563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61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074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4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1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5878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690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213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78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93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5790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492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0636120"/>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osition_player" TargetMode="External"/><Relationship Id="rId13" Type="http://schemas.openxmlformats.org/officeDocument/2006/relationships/image" Target="../media/image9.png"/><Relationship Id="rId3" Type="http://schemas.openxmlformats.org/officeDocument/2006/relationships/hyperlink" Target="https://en.wikipedia.org/wiki/Baseball" TargetMode="External"/><Relationship Id="rId7" Type="http://schemas.openxmlformats.org/officeDocument/2006/relationships/hyperlink" Target="https://en.wikipedia.org/wiki/Mendoza_Line#cite_note-1" TargetMode="External"/><Relationship Id="rId12"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n.wikipedia.org/wiki/Batting_average_(baseball)" TargetMode="External"/><Relationship Id="rId11" Type="http://schemas.openxmlformats.org/officeDocument/2006/relationships/image" Target="../media/image3.png"/><Relationship Id="rId5" Type="http://schemas.openxmlformats.org/officeDocument/2006/relationships/hyperlink" Target="https://en.wikipedia.org/wiki/Mario_Mendoza" TargetMode="External"/><Relationship Id="rId10" Type="http://schemas.openxmlformats.org/officeDocument/2006/relationships/hyperlink" Target="https://en.wikipedia.org/wiki/Mendoza_Line" TargetMode="External"/><Relationship Id="rId4" Type="http://schemas.openxmlformats.org/officeDocument/2006/relationships/hyperlink" Target="https://en.wikipedia.org/wiki/Shortstop" TargetMode="External"/><Relationship Id="rId9" Type="http://schemas.openxmlformats.org/officeDocument/2006/relationships/hyperlink" Target="https://en.wikipedia.org/wiki/Major_League_Baseball"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s://columbia-themendozaline.herokuapp.com/"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erson wearing a hat&#10;&#10;Description automatically generated">
            <a:extLst>
              <a:ext uri="{FF2B5EF4-FFF2-40B4-BE49-F238E27FC236}">
                <a16:creationId xmlns:a16="http://schemas.microsoft.com/office/drawing/2014/main" id="{63620C36-86D4-4698-BD0D-1BEC39AF6B36}"/>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b="11765"/>
          <a:stretch/>
        </p:blipFill>
        <p:spPr>
          <a:xfrm>
            <a:off x="20" y="10"/>
            <a:ext cx="12191980" cy="6857990"/>
          </a:xfrm>
          <a:prstGeom prst="rect">
            <a:avLst/>
          </a:prstGeom>
        </p:spPr>
      </p:pic>
      <p:sp>
        <p:nvSpPr>
          <p:cNvPr id="2" name="Title 1">
            <a:extLst>
              <a:ext uri="{FF2B5EF4-FFF2-40B4-BE49-F238E27FC236}">
                <a16:creationId xmlns:a16="http://schemas.microsoft.com/office/drawing/2014/main" id="{532C4968-2DA9-48E5-BFF5-E5D888073D43}"/>
              </a:ext>
            </a:extLst>
          </p:cNvPr>
          <p:cNvSpPr>
            <a:spLocks noGrp="1"/>
          </p:cNvSpPr>
          <p:nvPr>
            <p:ph type="ctrTitle"/>
          </p:nvPr>
        </p:nvSpPr>
        <p:spPr>
          <a:xfrm>
            <a:off x="1370693" y="1769540"/>
            <a:ext cx="9440034" cy="1828801"/>
          </a:xfrm>
        </p:spPr>
        <p:txBody>
          <a:bodyPr>
            <a:normAutofit/>
          </a:bodyPr>
          <a:lstStyle/>
          <a:p>
            <a:r>
              <a:rPr lang="en-US" dirty="0"/>
              <a:t>Mendoza Line</a:t>
            </a:r>
          </a:p>
        </p:txBody>
      </p:sp>
      <p:sp>
        <p:nvSpPr>
          <p:cNvPr id="3" name="Subtitle 2">
            <a:extLst>
              <a:ext uri="{FF2B5EF4-FFF2-40B4-BE49-F238E27FC236}">
                <a16:creationId xmlns:a16="http://schemas.microsoft.com/office/drawing/2014/main" id="{02A32F95-5B12-49EE-B4C1-E2A16A1EF70D}"/>
              </a:ext>
            </a:extLst>
          </p:cNvPr>
          <p:cNvSpPr>
            <a:spLocks noGrp="1"/>
          </p:cNvSpPr>
          <p:nvPr>
            <p:ph type="subTitle" idx="1"/>
          </p:nvPr>
        </p:nvSpPr>
        <p:spPr>
          <a:xfrm>
            <a:off x="1370693" y="4956113"/>
            <a:ext cx="9440034" cy="1420303"/>
          </a:xfrm>
        </p:spPr>
        <p:txBody>
          <a:bodyPr>
            <a:noAutofit/>
          </a:bodyPr>
          <a:lstStyle/>
          <a:p>
            <a:pPr>
              <a:lnSpc>
                <a:spcPct val="90000"/>
              </a:lnSpc>
            </a:pPr>
            <a:r>
              <a:rPr lang="en-US" sz="2400" b="1" dirty="0"/>
              <a:t>Columbia Data Analytics Bootcamp</a:t>
            </a:r>
          </a:p>
          <a:p>
            <a:pPr>
              <a:lnSpc>
                <a:spcPct val="90000"/>
              </a:lnSpc>
            </a:pPr>
            <a:r>
              <a:rPr lang="en-US" sz="2400" dirty="0"/>
              <a:t>Project 3 / 12/5/2019</a:t>
            </a:r>
          </a:p>
          <a:p>
            <a:pPr>
              <a:lnSpc>
                <a:spcPct val="90000"/>
              </a:lnSpc>
            </a:pPr>
            <a:r>
              <a:rPr lang="en-US" sz="2400" dirty="0"/>
              <a:t>Mike </a:t>
            </a:r>
            <a:r>
              <a:rPr lang="en-US" sz="2400" dirty="0" err="1"/>
              <a:t>Boccio</a:t>
            </a:r>
            <a:r>
              <a:rPr lang="en-US" sz="2400" dirty="0"/>
              <a:t>, Diego </a:t>
            </a:r>
            <a:r>
              <a:rPr lang="en-US" sz="2400" dirty="0" err="1"/>
              <a:t>Robayo</a:t>
            </a:r>
            <a:r>
              <a:rPr lang="en-US" sz="2400" dirty="0"/>
              <a:t>, Viktoriya Smith</a:t>
            </a:r>
          </a:p>
        </p:txBody>
      </p:sp>
    </p:spTree>
    <p:extLst>
      <p:ext uri="{BB962C8B-B14F-4D97-AF65-F5344CB8AC3E}">
        <p14:creationId xmlns:p14="http://schemas.microsoft.com/office/powerpoint/2010/main" val="82503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13943-8EC6-4769-B9F7-3EC479EB3A21}"/>
              </a:ext>
            </a:extLst>
          </p:cNvPr>
          <p:cNvSpPr>
            <a:spLocks noGrp="1"/>
          </p:cNvSpPr>
          <p:nvPr>
            <p:ph type="title"/>
          </p:nvPr>
        </p:nvSpPr>
        <p:spPr>
          <a:xfrm>
            <a:off x="913795" y="609600"/>
            <a:ext cx="5978072" cy="1389798"/>
          </a:xfrm>
        </p:spPr>
        <p:txBody>
          <a:bodyPr>
            <a:normAutofit/>
          </a:bodyPr>
          <a:lstStyle/>
          <a:p>
            <a:r>
              <a:rPr lang="en-US"/>
              <a:t>Say what?..</a:t>
            </a:r>
          </a:p>
        </p:txBody>
      </p:sp>
      <p:sp>
        <p:nvSpPr>
          <p:cNvPr id="3" name="Content Placeholder 2">
            <a:extLst>
              <a:ext uri="{FF2B5EF4-FFF2-40B4-BE49-F238E27FC236}">
                <a16:creationId xmlns:a16="http://schemas.microsoft.com/office/drawing/2014/main" id="{0885782F-BD61-4E30-AB02-DDECF18F775A}"/>
              </a:ext>
            </a:extLst>
          </p:cNvPr>
          <p:cNvSpPr>
            <a:spLocks noGrp="1"/>
          </p:cNvSpPr>
          <p:nvPr>
            <p:ph idx="1"/>
          </p:nvPr>
        </p:nvSpPr>
        <p:spPr>
          <a:xfrm>
            <a:off x="913795" y="2149521"/>
            <a:ext cx="5978072" cy="3545327"/>
          </a:xfrm>
        </p:spPr>
        <p:txBody>
          <a:bodyPr anchor="ctr">
            <a:normAutofit/>
          </a:bodyPr>
          <a:lstStyle/>
          <a:p>
            <a:pPr marL="36900" indent="0">
              <a:lnSpc>
                <a:spcPct val="90000"/>
              </a:lnSpc>
              <a:buClr>
                <a:srgbClr val="D6AA62"/>
              </a:buClr>
              <a:buNone/>
            </a:pPr>
            <a:r>
              <a:rPr lang="en-US" sz="1700">
                <a:effectLst/>
              </a:rPr>
              <a:t>The </a:t>
            </a:r>
            <a:r>
              <a:rPr lang="en-US" sz="1700" b="1">
                <a:effectLst/>
              </a:rPr>
              <a:t>Mendoza Line</a:t>
            </a:r>
            <a:r>
              <a:rPr lang="en-US" sz="1700">
                <a:effectLst/>
              </a:rPr>
              <a:t> is an expression in </a:t>
            </a:r>
            <a:r>
              <a:rPr lang="en-US" sz="1700">
                <a:effectLst/>
                <a:hlinkClick r:id="rId3" tooltip="Baseball"/>
              </a:rPr>
              <a:t>baseball</a:t>
            </a:r>
            <a:r>
              <a:rPr lang="en-US" sz="1700">
                <a:effectLst/>
              </a:rPr>
              <a:t> deriving from the name of </a:t>
            </a:r>
            <a:r>
              <a:rPr lang="en-US" sz="1700">
                <a:effectLst/>
                <a:hlinkClick r:id="rId4" tooltip="Shortstop"/>
              </a:rPr>
              <a:t>shortstop</a:t>
            </a:r>
            <a:r>
              <a:rPr lang="en-US" sz="1700">
                <a:effectLst/>
              </a:rPr>
              <a:t> </a:t>
            </a:r>
            <a:r>
              <a:rPr lang="en-US" sz="1700">
                <a:effectLst/>
                <a:hlinkClick r:id="rId5" tooltip="Mario Mendoza"/>
              </a:rPr>
              <a:t>Mario Mendoza</a:t>
            </a:r>
            <a:r>
              <a:rPr lang="en-US" sz="1700">
                <a:effectLst/>
              </a:rPr>
              <a:t>, whose poor </a:t>
            </a:r>
            <a:r>
              <a:rPr lang="en-US" sz="1700">
                <a:effectLst/>
                <a:hlinkClick r:id="rId6" tooltip="Batting average (baseball)"/>
              </a:rPr>
              <a:t>batting average</a:t>
            </a:r>
            <a:r>
              <a:rPr lang="en-US" sz="1700">
                <a:effectLst/>
              </a:rPr>
              <a:t> is taken to define the threshold of incompetent hitting. The cutoff point is most often said to be .200</a:t>
            </a:r>
            <a:r>
              <a:rPr lang="en-US" sz="1700" baseline="30000">
                <a:effectLst/>
                <a:hlinkClick r:id="rId7"/>
              </a:rPr>
              <a:t>[1]</a:t>
            </a:r>
            <a:r>
              <a:rPr lang="en-US" sz="1700">
                <a:effectLst/>
              </a:rPr>
              <a:t> (although Mendoza's career average was .215) and, when a </a:t>
            </a:r>
            <a:r>
              <a:rPr lang="en-US" sz="1700">
                <a:effectLst/>
                <a:hlinkClick r:id="rId8" tooltip="Position player"/>
              </a:rPr>
              <a:t>position player</a:t>
            </a:r>
            <a:r>
              <a:rPr lang="en-US" sz="1700">
                <a:effectLst/>
              </a:rPr>
              <a:t>'s batting average falls below that level, the player is said to be "below the Mendoza Line". This is often thought of as the offensive threshold below which a player's presence on a </a:t>
            </a:r>
            <a:r>
              <a:rPr lang="en-US" sz="1700">
                <a:effectLst/>
                <a:hlinkClick r:id="rId9" tooltip="Major League Baseball"/>
              </a:rPr>
              <a:t>Major League Baseball</a:t>
            </a:r>
            <a:r>
              <a:rPr lang="en-US" sz="1700">
                <a:effectLst/>
              </a:rPr>
              <a:t> team cannot be justified, regardless of his defensive abilities. The term is used in other contexts when one is so incompetent in one key skill that other skills cannot compensate for that deficiency. (</a:t>
            </a:r>
            <a:r>
              <a:rPr lang="en-US" sz="1700">
                <a:effectLst/>
                <a:hlinkClick r:id="rId10"/>
              </a:rPr>
              <a:t>Wikipedia</a:t>
            </a:r>
            <a:r>
              <a:rPr lang="en-US" sz="1700">
                <a:effectLst/>
              </a:rPr>
              <a:t>)</a:t>
            </a:r>
            <a:endParaRPr lang="en-US" sz="1700"/>
          </a:p>
        </p:txBody>
      </p:sp>
      <p:pic>
        <p:nvPicPr>
          <p:cNvPr id="73" name="Picture 72">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11">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26" name="Picture 2" descr="The Mendoza Line">
            <a:extLst>
              <a:ext uri="{FF2B5EF4-FFF2-40B4-BE49-F238E27FC236}">
                <a16:creationId xmlns:a16="http://schemas.microsoft.com/office/drawing/2014/main" id="{09294021-BECA-4E78-A166-B5543CC39C0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1931" b="3"/>
          <a:stretch/>
        </p:blipFill>
        <p:spPr bwMode="auto">
          <a:xfrm>
            <a:off x="7678736" y="643465"/>
            <a:ext cx="4003193" cy="2551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building&#10;&#10;Description automatically generated">
            <a:extLst>
              <a:ext uri="{FF2B5EF4-FFF2-40B4-BE49-F238E27FC236}">
                <a16:creationId xmlns:a16="http://schemas.microsoft.com/office/drawing/2014/main" id="{771EDB1C-80DA-4FCF-8F3A-E51D1665BD5E}"/>
              </a:ext>
            </a:extLst>
          </p:cNvPr>
          <p:cNvPicPr>
            <a:picLocks noChangeAspect="1"/>
          </p:cNvPicPr>
          <p:nvPr/>
        </p:nvPicPr>
        <p:blipFill rotWithShape="1">
          <a:blip r:embed="rId13">
            <a:extLst>
              <a:ext uri="{28A0092B-C50C-407E-A947-70E740481C1C}">
                <a14:useLocalDpi xmlns:a14="http://schemas.microsoft.com/office/drawing/2010/main" val="0"/>
              </a:ext>
            </a:extLst>
          </a:blip>
          <a:srcRect l="14192" r="6358" b="1"/>
          <a:stretch/>
        </p:blipFill>
        <p:spPr>
          <a:xfrm>
            <a:off x="7678736" y="3663359"/>
            <a:ext cx="4003193" cy="2182107"/>
          </a:xfrm>
          <a:prstGeom prst="rect">
            <a:avLst/>
          </a:prstGeom>
        </p:spPr>
      </p:pic>
      <p:sp>
        <p:nvSpPr>
          <p:cNvPr id="7" name="TextBox 6">
            <a:extLst>
              <a:ext uri="{FF2B5EF4-FFF2-40B4-BE49-F238E27FC236}">
                <a16:creationId xmlns:a16="http://schemas.microsoft.com/office/drawing/2014/main" id="{4DEAE2BC-B302-415B-83F2-C72648FA2E34}"/>
              </a:ext>
            </a:extLst>
          </p:cNvPr>
          <p:cNvSpPr txBox="1"/>
          <p:nvPr/>
        </p:nvSpPr>
        <p:spPr>
          <a:xfrm>
            <a:off x="6758834" y="3663358"/>
            <a:ext cx="4233113" cy="369332"/>
          </a:xfrm>
          <a:prstGeom prst="rect">
            <a:avLst/>
          </a:prstGeom>
          <a:noFill/>
        </p:spPr>
        <p:txBody>
          <a:bodyPr wrap="square" rtlCol="0">
            <a:spAutoFit/>
          </a:bodyPr>
          <a:lstStyle/>
          <a:p>
            <a:pPr algn="ctr">
              <a:spcAft>
                <a:spcPts val="600"/>
              </a:spcAft>
            </a:pPr>
            <a:r>
              <a:rPr lang="en-US" dirty="0">
                <a:solidFill>
                  <a:schemeClr val="bg1"/>
                </a:solidFill>
              </a:rPr>
              <a:t>The Mendoza Line</a:t>
            </a:r>
          </a:p>
        </p:txBody>
      </p:sp>
    </p:spTree>
    <p:extLst>
      <p:ext uri="{BB962C8B-B14F-4D97-AF65-F5344CB8AC3E}">
        <p14:creationId xmlns:p14="http://schemas.microsoft.com/office/powerpoint/2010/main" val="425845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ACCB-273E-4BEB-ABC7-E30388760192}"/>
              </a:ext>
            </a:extLst>
          </p:cNvPr>
          <p:cNvSpPr>
            <a:spLocks noGrp="1"/>
          </p:cNvSpPr>
          <p:nvPr>
            <p:ph type="title"/>
          </p:nvPr>
        </p:nvSpPr>
        <p:spPr>
          <a:xfrm>
            <a:off x="633743" y="609599"/>
            <a:ext cx="3413156" cy="5273675"/>
          </a:xfrm>
        </p:spPr>
        <p:txBody>
          <a:bodyPr>
            <a:normAutofit/>
          </a:bodyPr>
          <a:lstStyle/>
          <a:p>
            <a:r>
              <a:rPr lang="en-US"/>
              <a:t>What we did</a:t>
            </a:r>
            <a:endParaRPr lang="en-US" dirty="0"/>
          </a:p>
        </p:txBody>
      </p:sp>
      <p:pic>
        <p:nvPicPr>
          <p:cNvPr id="14"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F5498621-C871-4BA8-A3FD-42AFE853246E}"/>
              </a:ext>
            </a:extLst>
          </p:cNvPr>
          <p:cNvGraphicFramePr>
            <a:graphicFrameLocks noGrp="1"/>
          </p:cNvGraphicFramePr>
          <p:nvPr>
            <p:ph idx="1"/>
            <p:extLst>
              <p:ext uri="{D42A27DB-BD31-4B8C-83A1-F6EECF244321}">
                <p14:modId xmlns:p14="http://schemas.microsoft.com/office/powerpoint/2010/main" val="115838776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811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F155E-9DBC-4DB0-B565-73EBE68BD7AC}"/>
              </a:ext>
            </a:extLst>
          </p:cNvPr>
          <p:cNvSpPr>
            <a:spLocks noGrp="1"/>
          </p:cNvSpPr>
          <p:nvPr>
            <p:ph type="title"/>
          </p:nvPr>
        </p:nvSpPr>
        <p:spPr>
          <a:xfrm>
            <a:off x="913795" y="609599"/>
            <a:ext cx="5978072" cy="1481150"/>
          </a:xfrm>
        </p:spPr>
        <p:txBody>
          <a:bodyPr>
            <a:normAutofit/>
          </a:bodyPr>
          <a:lstStyle/>
          <a:p>
            <a:r>
              <a:rPr lang="en-US" dirty="0"/>
              <a:t>Live Demo</a:t>
            </a:r>
          </a:p>
        </p:txBody>
      </p:sp>
      <p:sp>
        <p:nvSpPr>
          <p:cNvPr id="3" name="Content Placeholder 2">
            <a:extLst>
              <a:ext uri="{FF2B5EF4-FFF2-40B4-BE49-F238E27FC236}">
                <a16:creationId xmlns:a16="http://schemas.microsoft.com/office/drawing/2014/main" id="{8053FD7D-9603-4FD5-9332-D550DCB6D843}"/>
              </a:ext>
            </a:extLst>
          </p:cNvPr>
          <p:cNvSpPr>
            <a:spLocks noGrp="1"/>
          </p:cNvSpPr>
          <p:nvPr>
            <p:ph idx="1"/>
          </p:nvPr>
        </p:nvSpPr>
        <p:spPr>
          <a:xfrm>
            <a:off x="913795" y="2279176"/>
            <a:ext cx="5978072" cy="3415672"/>
          </a:xfrm>
        </p:spPr>
        <p:txBody>
          <a:bodyPr anchor="ctr">
            <a:normAutofit/>
          </a:bodyPr>
          <a:lstStyle/>
          <a:p>
            <a:pPr marL="36900" indent="0">
              <a:buNone/>
            </a:pPr>
            <a:r>
              <a:rPr lang="en-US" dirty="0">
                <a:effectLst/>
              </a:rPr>
              <a:t> </a:t>
            </a:r>
            <a:r>
              <a:rPr lang="en-US" u="sng" dirty="0">
                <a:effectLst/>
                <a:hlinkClick r:id="rId3"/>
              </a:rPr>
              <a:t>https://columbia-themendozaline.herokuapp.com/</a:t>
            </a:r>
            <a:endParaRPr lang="en-US" dirty="0"/>
          </a:p>
        </p:txBody>
      </p:sp>
      <p:pic>
        <p:nvPicPr>
          <p:cNvPr id="2050" name="Picture 2" descr="Image result for mario mendoza photos">
            <a:extLst>
              <a:ext uri="{FF2B5EF4-FFF2-40B4-BE49-F238E27FC236}">
                <a16:creationId xmlns:a16="http://schemas.microsoft.com/office/drawing/2014/main" id="{766A04DC-C0A8-4EBF-9890-ADDEA8CA42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94" r="3298"/>
          <a:stretch/>
        </p:blipFill>
        <p:spPr bwMode="auto">
          <a:xfrm>
            <a:off x="8164238" y="475488"/>
            <a:ext cx="3364992" cy="590702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248879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AB83-336C-4DDA-B4BD-9ED3D3D5C31F}"/>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7EF549D4-1BAC-4DFA-8438-4578F87A34E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9675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TotalTime>
  <Words>213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Calisto MT</vt:lpstr>
      <vt:lpstr>Wingdings</vt:lpstr>
      <vt:lpstr>Wingdings 2</vt:lpstr>
      <vt:lpstr>SlateVTI</vt:lpstr>
      <vt:lpstr>Mendoza Line</vt:lpstr>
      <vt:lpstr>Say what?..</vt:lpstr>
      <vt:lpstr>What we did</vt:lpstr>
      <vt:lpstr>Live Demo</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Mendoza Line</dc:title>
  <dc:creator>Viktoriya Smith</dc:creator>
  <cp:lastModifiedBy>Viktoriya Smith</cp:lastModifiedBy>
  <cp:revision>1</cp:revision>
  <dcterms:created xsi:type="dcterms:W3CDTF">2019-12-04T02:47:12Z</dcterms:created>
  <dcterms:modified xsi:type="dcterms:W3CDTF">2019-12-04T02:51:24Z</dcterms:modified>
</cp:coreProperties>
</file>