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57" r:id="rId3"/>
    <p:sldId id="265" r:id="rId4"/>
    <p:sldId id="266" r:id="rId5"/>
    <p:sldId id="267" r:id="rId6"/>
    <p:sldId id="268" r:id="rId7"/>
    <p:sldId id="269" r:id="rId8"/>
    <p:sldId id="270" r:id="rId9"/>
    <p:sldId id="271" r:id="rId10"/>
    <p:sldId id="272" r:id="rId11"/>
    <p:sldId id="273" r:id="rId12"/>
    <p:sldId id="274" r:id="rId13"/>
    <p:sldId id="276" r:id="rId14"/>
    <p:sldId id="277" r:id="rId15"/>
    <p:sldId id="278" r:id="rId16"/>
    <p:sldId id="294" r:id="rId17"/>
    <p:sldId id="279" r:id="rId18"/>
    <p:sldId id="280" r:id="rId19"/>
    <p:sldId id="281" r:id="rId20"/>
    <p:sldId id="282" r:id="rId21"/>
    <p:sldId id="283" r:id="rId22"/>
    <p:sldId id="295" r:id="rId23"/>
    <p:sldId id="284" r:id="rId24"/>
    <p:sldId id="285" r:id="rId25"/>
    <p:sldId id="286" r:id="rId26"/>
    <p:sldId id="287" r:id="rId27"/>
    <p:sldId id="288" r:id="rId28"/>
    <p:sldId id="289" r:id="rId29"/>
    <p:sldId id="290" r:id="rId30"/>
    <p:sldId id="291"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D7"/>
    <a:srgbClr val="007DFA"/>
    <a:srgbClr val="003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06" d="100"/>
          <a:sy n="106" d="100"/>
        </p:scale>
        <p:origin x="79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8" name="Picture 17" descr="Two people looking at a computer screen&#10;&#10;Description automatically generated with medium confidence">
            <a:extLst>
              <a:ext uri="{FF2B5EF4-FFF2-40B4-BE49-F238E27FC236}">
                <a16:creationId xmlns:a16="http://schemas.microsoft.com/office/drawing/2014/main" id="{C6EC3CE1-A13C-484B-A164-99014795F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1CE843F-7208-4271-AF0D-F14FCB055EA8}"/>
              </a:ext>
            </a:extLst>
          </p:cNvPr>
          <p:cNvSpPr/>
          <p:nvPr userDrawn="1"/>
        </p:nvSpPr>
        <p:spPr>
          <a:xfrm>
            <a:off x="-1" y="0"/>
            <a:ext cx="12192001" cy="6858000"/>
          </a:xfrm>
          <a:prstGeom prst="rect">
            <a:avLst/>
          </a:prstGeom>
          <a:solidFill>
            <a:schemeClr val="tx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3C0A0-4690-414D-9EED-B7656DC7BAA3}"/>
              </a:ext>
            </a:extLst>
          </p:cNvPr>
          <p:cNvSpPr>
            <a:spLocks noGrp="1"/>
          </p:cNvSpPr>
          <p:nvPr>
            <p:ph type="ctrTitle"/>
          </p:nvPr>
        </p:nvSpPr>
        <p:spPr>
          <a:xfrm>
            <a:off x="1524000" y="1122363"/>
            <a:ext cx="9144000" cy="2387600"/>
          </a:xfrm>
        </p:spPr>
        <p:txBody>
          <a:bodyPr anchor="b"/>
          <a:lstStyle>
            <a:lvl1pPr algn="ctr">
              <a:defRPr sz="6000" b="1">
                <a:solidFill>
                  <a:schemeClr val="bg1">
                    <a:lumMod val="95000"/>
                  </a:schemeClr>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E9CFC565-BA2E-47DD-B818-046961A53E2B}"/>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95000"/>
                  </a:schemeClr>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4E2C0B2-B19D-46FA-A432-4AA9EB6B2CA7}"/>
              </a:ext>
            </a:extLst>
          </p:cNvPr>
          <p:cNvSpPr>
            <a:spLocks noGrp="1"/>
          </p:cNvSpPr>
          <p:nvPr>
            <p:ph type="dt" sz="half" idx="10"/>
          </p:nvPr>
        </p:nvSpPr>
        <p:spPr/>
        <p:txBody>
          <a:bodyPr/>
          <a:lstStyle/>
          <a:p>
            <a:fld id="{20D3A0E8-A0A1-4791-B5A0-6BD11A70F797}" type="datetimeFigureOut">
              <a:rPr lang="en-US" smtClean="0"/>
              <a:t>1/28/2021</a:t>
            </a:fld>
            <a:endParaRPr lang="en-US"/>
          </a:p>
        </p:txBody>
      </p:sp>
      <p:sp>
        <p:nvSpPr>
          <p:cNvPr id="5" name="Footer Placeholder 4">
            <a:extLst>
              <a:ext uri="{FF2B5EF4-FFF2-40B4-BE49-F238E27FC236}">
                <a16:creationId xmlns:a16="http://schemas.microsoft.com/office/drawing/2014/main" id="{BDC4B3C3-3424-4E89-987D-5C8092528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148D9-FA2E-48FC-99EA-AF46C2DC4F5D}"/>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16" name="Picture 15" descr="Logo&#10;&#10;Description automatically generated">
            <a:extLst>
              <a:ext uri="{FF2B5EF4-FFF2-40B4-BE49-F238E27FC236}">
                <a16:creationId xmlns:a16="http://schemas.microsoft.com/office/drawing/2014/main" id="{007586F6-8231-42F0-B54A-FBA3F387F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074317"/>
            <a:ext cx="2253673" cy="829721"/>
          </a:xfrm>
          <a:prstGeom prst="rect">
            <a:avLst/>
          </a:prstGeom>
        </p:spPr>
      </p:pic>
    </p:spTree>
    <p:extLst>
      <p:ext uri="{BB962C8B-B14F-4D97-AF65-F5344CB8AC3E}">
        <p14:creationId xmlns:p14="http://schemas.microsoft.com/office/powerpoint/2010/main" val="344140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C900-110E-4070-8A19-163F3F89F34D}"/>
              </a:ext>
            </a:extLst>
          </p:cNvPr>
          <p:cNvSpPr>
            <a:spLocks noGrp="1"/>
          </p:cNvSpPr>
          <p:nvPr>
            <p:ph type="title"/>
          </p:nvPr>
        </p:nvSpPr>
        <p:spPr>
          <a:xfrm>
            <a:off x="839788" y="457200"/>
            <a:ext cx="3932237" cy="1600200"/>
          </a:xfrm>
        </p:spPr>
        <p:txBody>
          <a:bodyPr anchor="b"/>
          <a:lstStyle>
            <a:lvl1pPr>
              <a:defRPr sz="3200">
                <a:solidFill>
                  <a:srgbClr val="00206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E55FB68A-996F-468C-A51B-48E667517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8B00D59-79FD-4C74-9BAD-2A925A6A705E}"/>
              </a:ext>
            </a:extLst>
          </p:cNvPr>
          <p:cNvSpPr>
            <a:spLocks noGrp="1"/>
          </p:cNvSpPr>
          <p:nvPr>
            <p:ph type="body" sz="half" idx="2"/>
          </p:nvPr>
        </p:nvSpPr>
        <p:spPr>
          <a:xfrm>
            <a:off x="839788" y="2057400"/>
            <a:ext cx="3932237" cy="3811588"/>
          </a:xfrm>
        </p:spPr>
        <p:txBody>
          <a:bodyPr/>
          <a:lstStyle>
            <a:lvl1pPr marL="0" indent="0">
              <a:buNone/>
              <a:defRPr sz="1600">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C4766-BE23-42DA-943A-B79AE2BE494E}"/>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6" name="Footer Placeholder 5">
            <a:extLst>
              <a:ext uri="{FF2B5EF4-FFF2-40B4-BE49-F238E27FC236}">
                <a16:creationId xmlns:a16="http://schemas.microsoft.com/office/drawing/2014/main" id="{CCD7A9B1-7E6F-4093-96E8-1D0270CA1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9C86E-F741-4B6C-BE15-C60CEB20F405}"/>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9" name="Picture 8" descr="Icon&#10;&#10;Description automatically generated with medium confidence">
            <a:extLst>
              <a:ext uri="{FF2B5EF4-FFF2-40B4-BE49-F238E27FC236}">
                <a16:creationId xmlns:a16="http://schemas.microsoft.com/office/drawing/2014/main" id="{B2FFAFD2-58A5-4FF9-8D2E-5FAD47452395}"/>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grpSp>
        <p:nvGrpSpPr>
          <p:cNvPr id="10" name="Group 9">
            <a:extLst>
              <a:ext uri="{FF2B5EF4-FFF2-40B4-BE49-F238E27FC236}">
                <a16:creationId xmlns:a16="http://schemas.microsoft.com/office/drawing/2014/main" id="{04CDB4F3-C0B7-498E-A2F4-523B7DF78BDE}"/>
              </a:ext>
            </a:extLst>
          </p:cNvPr>
          <p:cNvGrpSpPr/>
          <p:nvPr userDrawn="1"/>
        </p:nvGrpSpPr>
        <p:grpSpPr>
          <a:xfrm>
            <a:off x="0" y="6176963"/>
            <a:ext cx="12235873" cy="829721"/>
            <a:chOff x="0" y="6176963"/>
            <a:chExt cx="12235873" cy="829721"/>
          </a:xfrm>
        </p:grpSpPr>
        <p:sp>
          <p:nvSpPr>
            <p:cNvPr id="11" name="Rectangle 10">
              <a:extLst>
                <a:ext uri="{FF2B5EF4-FFF2-40B4-BE49-F238E27FC236}">
                  <a16:creationId xmlns:a16="http://schemas.microsoft.com/office/drawing/2014/main" id="{E7F707D8-6284-452C-9E37-939A381288BC}"/>
                </a:ext>
              </a:extLst>
            </p:cNvPr>
            <p:cNvSpPr/>
            <p:nvPr userDrawn="1"/>
          </p:nvSpPr>
          <p:spPr>
            <a:xfrm>
              <a:off x="0" y="6356350"/>
              <a:ext cx="12192000" cy="501650"/>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BDF55B0D-49B3-4BAC-B5C6-256EBEBA45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176963"/>
              <a:ext cx="2253673" cy="829721"/>
            </a:xfrm>
            <a:prstGeom prst="rect">
              <a:avLst/>
            </a:prstGeom>
          </p:spPr>
        </p:pic>
      </p:grpSp>
    </p:spTree>
    <p:extLst>
      <p:ext uri="{BB962C8B-B14F-4D97-AF65-F5344CB8AC3E}">
        <p14:creationId xmlns:p14="http://schemas.microsoft.com/office/powerpoint/2010/main" val="5829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3698-AD0E-4521-B81C-B8FBF5FAFC1B}"/>
              </a:ext>
            </a:extLst>
          </p:cNvPr>
          <p:cNvSpPr>
            <a:spLocks noGrp="1"/>
          </p:cNvSpPr>
          <p:nvPr>
            <p:ph type="title"/>
          </p:nvPr>
        </p:nvSpPr>
        <p:spPr/>
        <p:txBody>
          <a:bodyPr/>
          <a:lstStyle>
            <a:lvl1pPr>
              <a:defRPr>
                <a:solidFill>
                  <a:srgbClr val="00206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54918133-77C8-4C1F-9989-FF90164AE250}"/>
              </a:ext>
            </a:extLst>
          </p:cNvPr>
          <p:cNvSpPr>
            <a:spLocks noGrp="1"/>
          </p:cNvSpPr>
          <p:nvPr>
            <p:ph type="body" orient="vert" idx="1"/>
          </p:nvPr>
        </p:nvSpPr>
        <p:spPr/>
        <p:txBody>
          <a:bodyPr vert="eaVert"/>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7F7C3-5FE7-44EC-BA60-5AD429150A58}"/>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5" name="Footer Placeholder 4">
            <a:extLst>
              <a:ext uri="{FF2B5EF4-FFF2-40B4-BE49-F238E27FC236}">
                <a16:creationId xmlns:a16="http://schemas.microsoft.com/office/drawing/2014/main" id="{FB01D941-E878-4F82-A03A-B41D4E123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BFF8A-7D4E-459D-AFB5-CB2AD51F8C92}"/>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8" name="Picture 7" descr="Icon&#10;&#10;Description automatically generated with medium confidence">
            <a:extLst>
              <a:ext uri="{FF2B5EF4-FFF2-40B4-BE49-F238E27FC236}">
                <a16:creationId xmlns:a16="http://schemas.microsoft.com/office/drawing/2014/main" id="{0F71AF9A-0AA5-4570-B952-73E6FCCD2E8D}"/>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grpSp>
        <p:nvGrpSpPr>
          <p:cNvPr id="9" name="Group 8">
            <a:extLst>
              <a:ext uri="{FF2B5EF4-FFF2-40B4-BE49-F238E27FC236}">
                <a16:creationId xmlns:a16="http://schemas.microsoft.com/office/drawing/2014/main" id="{0C8E8380-249F-42AB-B23F-B4F0D174CD8F}"/>
              </a:ext>
            </a:extLst>
          </p:cNvPr>
          <p:cNvGrpSpPr/>
          <p:nvPr userDrawn="1"/>
        </p:nvGrpSpPr>
        <p:grpSpPr>
          <a:xfrm>
            <a:off x="0" y="6176963"/>
            <a:ext cx="12235873" cy="829721"/>
            <a:chOff x="0" y="6176963"/>
            <a:chExt cx="12235873" cy="829721"/>
          </a:xfrm>
        </p:grpSpPr>
        <p:sp>
          <p:nvSpPr>
            <p:cNvPr id="10" name="Rectangle 9">
              <a:extLst>
                <a:ext uri="{FF2B5EF4-FFF2-40B4-BE49-F238E27FC236}">
                  <a16:creationId xmlns:a16="http://schemas.microsoft.com/office/drawing/2014/main" id="{F779A610-5368-4AC1-8769-05860FFEA942}"/>
                </a:ext>
              </a:extLst>
            </p:cNvPr>
            <p:cNvSpPr/>
            <p:nvPr userDrawn="1"/>
          </p:nvSpPr>
          <p:spPr>
            <a:xfrm>
              <a:off x="0" y="6356350"/>
              <a:ext cx="12192000" cy="501650"/>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10;&#10;Description automatically generated">
              <a:extLst>
                <a:ext uri="{FF2B5EF4-FFF2-40B4-BE49-F238E27FC236}">
                  <a16:creationId xmlns:a16="http://schemas.microsoft.com/office/drawing/2014/main" id="{817142B6-C23B-4758-B84F-B076BED4A3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176963"/>
              <a:ext cx="2253673" cy="829721"/>
            </a:xfrm>
            <a:prstGeom prst="rect">
              <a:avLst/>
            </a:prstGeom>
          </p:spPr>
        </p:pic>
      </p:grpSp>
    </p:spTree>
    <p:extLst>
      <p:ext uri="{BB962C8B-B14F-4D97-AF65-F5344CB8AC3E}">
        <p14:creationId xmlns:p14="http://schemas.microsoft.com/office/powerpoint/2010/main" val="4019484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16AAF-6EEF-415D-8F5A-A4E4585ED21E}"/>
              </a:ext>
            </a:extLst>
          </p:cNvPr>
          <p:cNvSpPr>
            <a:spLocks noGrp="1"/>
          </p:cNvSpPr>
          <p:nvPr>
            <p:ph type="title" orient="vert"/>
          </p:nvPr>
        </p:nvSpPr>
        <p:spPr>
          <a:xfrm>
            <a:off x="8724900" y="365125"/>
            <a:ext cx="2628900" cy="5811838"/>
          </a:xfrm>
        </p:spPr>
        <p:txBody>
          <a:bodyPr vert="eaVert"/>
          <a:lstStyle>
            <a:lvl1pPr>
              <a:defRPr>
                <a:solidFill>
                  <a:srgbClr val="00206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49F470-5C38-417F-BC1F-E159852AA040}"/>
              </a:ext>
            </a:extLst>
          </p:cNvPr>
          <p:cNvSpPr>
            <a:spLocks noGrp="1"/>
          </p:cNvSpPr>
          <p:nvPr>
            <p:ph type="body" orient="vert" idx="1"/>
          </p:nvPr>
        </p:nvSpPr>
        <p:spPr>
          <a:xfrm>
            <a:off x="838200" y="365125"/>
            <a:ext cx="7734300" cy="5811838"/>
          </a:xfrm>
        </p:spPr>
        <p:txBody>
          <a:bodyPr vert="eaVert"/>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388EB-C44E-4EDD-AF17-2E08505B681E}"/>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5" name="Footer Placeholder 4">
            <a:extLst>
              <a:ext uri="{FF2B5EF4-FFF2-40B4-BE49-F238E27FC236}">
                <a16:creationId xmlns:a16="http://schemas.microsoft.com/office/drawing/2014/main" id="{B1BD7D4E-C118-490E-BB73-432F98BAC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1339F-7A9D-4223-8CB7-11976220C43F}"/>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8" name="Picture 7" descr="Icon&#10;&#10;Description automatically generated with medium confidence">
            <a:extLst>
              <a:ext uri="{FF2B5EF4-FFF2-40B4-BE49-F238E27FC236}">
                <a16:creationId xmlns:a16="http://schemas.microsoft.com/office/drawing/2014/main" id="{432B4A02-A8A1-40F6-895E-3AF8EF886627}"/>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grpSp>
        <p:nvGrpSpPr>
          <p:cNvPr id="9" name="Group 8">
            <a:extLst>
              <a:ext uri="{FF2B5EF4-FFF2-40B4-BE49-F238E27FC236}">
                <a16:creationId xmlns:a16="http://schemas.microsoft.com/office/drawing/2014/main" id="{3BC0A98E-03B3-456F-AAF7-51C43ECF1775}"/>
              </a:ext>
            </a:extLst>
          </p:cNvPr>
          <p:cNvGrpSpPr/>
          <p:nvPr userDrawn="1"/>
        </p:nvGrpSpPr>
        <p:grpSpPr>
          <a:xfrm>
            <a:off x="0" y="6176963"/>
            <a:ext cx="12235873" cy="829721"/>
            <a:chOff x="0" y="6176963"/>
            <a:chExt cx="12235873" cy="829721"/>
          </a:xfrm>
        </p:grpSpPr>
        <p:sp>
          <p:nvSpPr>
            <p:cNvPr id="10" name="Rectangle 9">
              <a:extLst>
                <a:ext uri="{FF2B5EF4-FFF2-40B4-BE49-F238E27FC236}">
                  <a16:creationId xmlns:a16="http://schemas.microsoft.com/office/drawing/2014/main" id="{BDA455AD-1D11-4421-AC8B-68D6DA36F448}"/>
                </a:ext>
              </a:extLst>
            </p:cNvPr>
            <p:cNvSpPr/>
            <p:nvPr userDrawn="1"/>
          </p:nvSpPr>
          <p:spPr>
            <a:xfrm>
              <a:off x="0" y="6356350"/>
              <a:ext cx="12192000" cy="501650"/>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10;&#10;Description automatically generated">
              <a:extLst>
                <a:ext uri="{FF2B5EF4-FFF2-40B4-BE49-F238E27FC236}">
                  <a16:creationId xmlns:a16="http://schemas.microsoft.com/office/drawing/2014/main" id="{C525E9C3-4500-4503-A71F-8BB36FC710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176963"/>
              <a:ext cx="2253673" cy="829721"/>
            </a:xfrm>
            <a:prstGeom prst="rect">
              <a:avLst/>
            </a:prstGeom>
          </p:spPr>
        </p:pic>
      </p:grpSp>
    </p:spTree>
    <p:extLst>
      <p:ext uri="{BB962C8B-B14F-4D97-AF65-F5344CB8AC3E}">
        <p14:creationId xmlns:p14="http://schemas.microsoft.com/office/powerpoint/2010/main" val="215600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6365-69CD-4B0C-B9E8-C2BDB9D152F6}"/>
              </a:ext>
            </a:extLst>
          </p:cNvPr>
          <p:cNvSpPr>
            <a:spLocks noGrp="1"/>
          </p:cNvSpPr>
          <p:nvPr>
            <p:ph type="title"/>
          </p:nvPr>
        </p:nvSpPr>
        <p:spPr/>
        <p:txBody>
          <a:bodyPr/>
          <a:lstStyle>
            <a:lvl1pPr>
              <a:defRPr>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5E54EBC-9B7A-4C02-813C-A77997E7FB26}"/>
              </a:ext>
            </a:extLst>
          </p:cNvPr>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93C38-755D-45E1-8B1B-E6FCD458CA1B}"/>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5" name="Footer Placeholder 4">
            <a:extLst>
              <a:ext uri="{FF2B5EF4-FFF2-40B4-BE49-F238E27FC236}">
                <a16:creationId xmlns:a16="http://schemas.microsoft.com/office/drawing/2014/main" id="{49ED731B-38EC-4502-9DCB-8C9FB01C9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481CF-59D5-4436-9E98-2287EBFB503C}"/>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10" name="Picture 9" descr="Icon&#10;&#10;Description automatically generated with medium confidence">
            <a:extLst>
              <a:ext uri="{FF2B5EF4-FFF2-40B4-BE49-F238E27FC236}">
                <a16:creationId xmlns:a16="http://schemas.microsoft.com/office/drawing/2014/main" id="{B4E49A10-F3C0-41C5-AC48-9CD60EDF11EB}"/>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grpSp>
        <p:nvGrpSpPr>
          <p:cNvPr id="13" name="Group 12">
            <a:extLst>
              <a:ext uri="{FF2B5EF4-FFF2-40B4-BE49-F238E27FC236}">
                <a16:creationId xmlns:a16="http://schemas.microsoft.com/office/drawing/2014/main" id="{B1B79EFA-68F3-4E40-BD1F-13901BADDAC3}"/>
              </a:ext>
            </a:extLst>
          </p:cNvPr>
          <p:cNvGrpSpPr/>
          <p:nvPr userDrawn="1"/>
        </p:nvGrpSpPr>
        <p:grpSpPr>
          <a:xfrm>
            <a:off x="0" y="6176963"/>
            <a:ext cx="12235873" cy="829721"/>
            <a:chOff x="0" y="6176963"/>
            <a:chExt cx="12235873" cy="829721"/>
          </a:xfrm>
        </p:grpSpPr>
        <p:sp>
          <p:nvSpPr>
            <p:cNvPr id="11" name="Rectangle 10">
              <a:extLst>
                <a:ext uri="{FF2B5EF4-FFF2-40B4-BE49-F238E27FC236}">
                  <a16:creationId xmlns:a16="http://schemas.microsoft.com/office/drawing/2014/main" id="{393F9C11-2C04-4C5F-A80A-0BA926742CF7}"/>
                </a:ext>
              </a:extLst>
            </p:cNvPr>
            <p:cNvSpPr/>
            <p:nvPr userDrawn="1"/>
          </p:nvSpPr>
          <p:spPr>
            <a:xfrm>
              <a:off x="0" y="6356350"/>
              <a:ext cx="12192000" cy="501650"/>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BE4C33ED-467D-4FC3-AA9E-81F3451146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176963"/>
              <a:ext cx="2253673" cy="829721"/>
            </a:xfrm>
            <a:prstGeom prst="rect">
              <a:avLst/>
            </a:prstGeom>
          </p:spPr>
        </p:pic>
      </p:grpSp>
    </p:spTree>
    <p:extLst>
      <p:ext uri="{BB962C8B-B14F-4D97-AF65-F5344CB8AC3E}">
        <p14:creationId xmlns:p14="http://schemas.microsoft.com/office/powerpoint/2010/main" val="252485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DA1C-638B-4BEE-B25C-A3CDECC94C7D}"/>
              </a:ext>
            </a:extLst>
          </p:cNvPr>
          <p:cNvSpPr>
            <a:spLocks noGrp="1"/>
          </p:cNvSpPr>
          <p:nvPr>
            <p:ph type="title"/>
          </p:nvPr>
        </p:nvSpPr>
        <p:spPr>
          <a:xfrm>
            <a:off x="945205" y="325367"/>
            <a:ext cx="10515600" cy="1714911"/>
          </a:xfrm>
        </p:spPr>
        <p:txBody>
          <a:bodyPr anchor="b"/>
          <a:lstStyle>
            <a:lvl1pPr algn="ctr">
              <a:defRPr sz="6000">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0D7C1803-9646-403E-9FAF-BA4A5B36561C}"/>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5" name="Footer Placeholder 4">
            <a:extLst>
              <a:ext uri="{FF2B5EF4-FFF2-40B4-BE49-F238E27FC236}">
                <a16:creationId xmlns:a16="http://schemas.microsoft.com/office/drawing/2014/main" id="{46DB2382-36FA-4BE3-BD4C-2073B4AF4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5B36F-6FAB-4A89-AF44-28B12526CB9F}"/>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8" name="Picture 7" descr="Icon&#10;&#10;Description automatically generated with medium confidence">
            <a:extLst>
              <a:ext uri="{FF2B5EF4-FFF2-40B4-BE49-F238E27FC236}">
                <a16:creationId xmlns:a16="http://schemas.microsoft.com/office/drawing/2014/main" id="{1E116057-86A3-4966-A426-B9F91C052739}"/>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pic>
        <p:nvPicPr>
          <p:cNvPr id="26" name="Picture 25" descr="Logo&#10;&#10;Description automatically generated">
            <a:extLst>
              <a:ext uri="{FF2B5EF4-FFF2-40B4-BE49-F238E27FC236}">
                <a16:creationId xmlns:a16="http://schemas.microsoft.com/office/drawing/2014/main" id="{867B7D5F-45D4-4FE4-9D20-80102DB608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074317"/>
            <a:ext cx="2253673" cy="829721"/>
          </a:xfrm>
          <a:prstGeom prst="rect">
            <a:avLst/>
          </a:prstGeom>
        </p:spPr>
      </p:pic>
      <p:sp>
        <p:nvSpPr>
          <p:cNvPr id="27" name="Rectangle 26">
            <a:extLst>
              <a:ext uri="{FF2B5EF4-FFF2-40B4-BE49-F238E27FC236}">
                <a16:creationId xmlns:a16="http://schemas.microsoft.com/office/drawing/2014/main" id="{BB852B4F-2829-4833-9A66-3DCC2A325D9D}"/>
              </a:ext>
            </a:extLst>
          </p:cNvPr>
          <p:cNvSpPr/>
          <p:nvPr userDrawn="1"/>
        </p:nvSpPr>
        <p:spPr>
          <a:xfrm>
            <a:off x="0" y="2768116"/>
            <a:ext cx="12183010" cy="504856"/>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3" name="Text Placeholder 2">
            <a:extLst>
              <a:ext uri="{FF2B5EF4-FFF2-40B4-BE49-F238E27FC236}">
                <a16:creationId xmlns:a16="http://schemas.microsoft.com/office/drawing/2014/main" id="{D3D5CFF4-4CE3-4470-BD98-5F3008582E59}"/>
              </a:ext>
            </a:extLst>
          </p:cNvPr>
          <p:cNvSpPr>
            <a:spLocks noGrp="1"/>
          </p:cNvSpPr>
          <p:nvPr>
            <p:ph type="body" idx="1"/>
          </p:nvPr>
        </p:nvSpPr>
        <p:spPr>
          <a:xfrm>
            <a:off x="945205" y="2835175"/>
            <a:ext cx="10515600" cy="429946"/>
          </a:xfrm>
        </p:spPr>
        <p:txBody>
          <a:bodyPr/>
          <a:lstStyle>
            <a:lvl1pPr marL="0" indent="0" algn="ctr">
              <a:buNone/>
              <a:defRPr sz="2400">
                <a:solidFill>
                  <a:schemeClr val="bg1">
                    <a:lumMod val="9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29" name="Picture 28">
            <a:extLst>
              <a:ext uri="{FF2B5EF4-FFF2-40B4-BE49-F238E27FC236}">
                <a16:creationId xmlns:a16="http://schemas.microsoft.com/office/drawing/2014/main" id="{023CB1CB-F9CC-4425-A5E8-E2007E262B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272971"/>
            <a:ext cx="12192000" cy="3585029"/>
          </a:xfrm>
          <a:prstGeom prst="rect">
            <a:avLst/>
          </a:prstGeom>
        </p:spPr>
      </p:pic>
      <p:sp>
        <p:nvSpPr>
          <p:cNvPr id="30" name="Rectangle 29">
            <a:extLst>
              <a:ext uri="{FF2B5EF4-FFF2-40B4-BE49-F238E27FC236}">
                <a16:creationId xmlns:a16="http://schemas.microsoft.com/office/drawing/2014/main" id="{A9C3F970-C6C7-4C72-8050-4CEA0C4E9CEC}"/>
              </a:ext>
            </a:extLst>
          </p:cNvPr>
          <p:cNvSpPr/>
          <p:nvPr userDrawn="1"/>
        </p:nvSpPr>
        <p:spPr>
          <a:xfrm>
            <a:off x="0" y="3272971"/>
            <a:ext cx="12192000" cy="3585029"/>
          </a:xfrm>
          <a:prstGeom prst="rect">
            <a:avLst/>
          </a:prstGeom>
          <a:solidFill>
            <a:srgbClr val="0000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44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F685-F644-4EA3-BBDE-32A2190D7A85}"/>
              </a:ext>
            </a:extLst>
          </p:cNvPr>
          <p:cNvSpPr>
            <a:spLocks noGrp="1"/>
          </p:cNvSpPr>
          <p:nvPr>
            <p:ph type="title"/>
          </p:nvPr>
        </p:nvSpPr>
        <p:spPr/>
        <p:txBody>
          <a:bodyPr/>
          <a:lstStyle>
            <a:lvl1pPr>
              <a:defRPr>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6304C6C-59B5-4624-ACE7-CE8F7BC03A28}"/>
              </a:ext>
            </a:extLst>
          </p:cNvPr>
          <p:cNvSpPr>
            <a:spLocks noGrp="1"/>
          </p:cNvSpPr>
          <p:nvPr>
            <p:ph sz="half" idx="1"/>
          </p:nvPr>
        </p:nvSpPr>
        <p:spPr>
          <a:xfrm>
            <a:off x="838200" y="1825625"/>
            <a:ext cx="5181600" cy="4351338"/>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5D40D8B-5159-4BC0-81B2-B3C43734527E}"/>
              </a:ext>
            </a:extLst>
          </p:cNvPr>
          <p:cNvSpPr>
            <a:spLocks noGrp="1"/>
          </p:cNvSpPr>
          <p:nvPr>
            <p:ph sz="half" idx="2"/>
          </p:nvPr>
        </p:nvSpPr>
        <p:spPr>
          <a:xfrm>
            <a:off x="6172200" y="1825625"/>
            <a:ext cx="5181600" cy="4351338"/>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55D053-8163-40B0-9CE8-B3184DCB7319}"/>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6" name="Footer Placeholder 5">
            <a:extLst>
              <a:ext uri="{FF2B5EF4-FFF2-40B4-BE49-F238E27FC236}">
                <a16:creationId xmlns:a16="http://schemas.microsoft.com/office/drawing/2014/main" id="{55EF773E-2200-4F8E-878F-E10EB2034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8FA8C-1229-4A4B-A625-8A89F0634E86}"/>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9" name="Picture 8" descr="Icon&#10;&#10;Description automatically generated with medium confidence">
            <a:extLst>
              <a:ext uri="{FF2B5EF4-FFF2-40B4-BE49-F238E27FC236}">
                <a16:creationId xmlns:a16="http://schemas.microsoft.com/office/drawing/2014/main" id="{6AB6BF0E-29BB-43F8-95D9-DFD5B54CA198}"/>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grpSp>
        <p:nvGrpSpPr>
          <p:cNvPr id="10" name="Group 9">
            <a:extLst>
              <a:ext uri="{FF2B5EF4-FFF2-40B4-BE49-F238E27FC236}">
                <a16:creationId xmlns:a16="http://schemas.microsoft.com/office/drawing/2014/main" id="{82255D31-15B3-4961-921A-8D5AC7715D10}"/>
              </a:ext>
            </a:extLst>
          </p:cNvPr>
          <p:cNvGrpSpPr/>
          <p:nvPr userDrawn="1"/>
        </p:nvGrpSpPr>
        <p:grpSpPr>
          <a:xfrm>
            <a:off x="0" y="6176963"/>
            <a:ext cx="12235873" cy="829721"/>
            <a:chOff x="0" y="6176963"/>
            <a:chExt cx="12235873" cy="829721"/>
          </a:xfrm>
        </p:grpSpPr>
        <p:sp>
          <p:nvSpPr>
            <p:cNvPr id="11" name="Rectangle 10">
              <a:extLst>
                <a:ext uri="{FF2B5EF4-FFF2-40B4-BE49-F238E27FC236}">
                  <a16:creationId xmlns:a16="http://schemas.microsoft.com/office/drawing/2014/main" id="{3222B1EF-E27E-4951-A43C-F7381F563D52}"/>
                </a:ext>
              </a:extLst>
            </p:cNvPr>
            <p:cNvSpPr/>
            <p:nvPr userDrawn="1"/>
          </p:nvSpPr>
          <p:spPr>
            <a:xfrm>
              <a:off x="0" y="6356350"/>
              <a:ext cx="12192000" cy="501650"/>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14C3B5C7-7690-4CDE-A60B-A6D08934C0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176963"/>
              <a:ext cx="2253673" cy="829721"/>
            </a:xfrm>
            <a:prstGeom prst="rect">
              <a:avLst/>
            </a:prstGeom>
          </p:spPr>
        </p:pic>
      </p:grpSp>
    </p:spTree>
    <p:extLst>
      <p:ext uri="{BB962C8B-B14F-4D97-AF65-F5344CB8AC3E}">
        <p14:creationId xmlns:p14="http://schemas.microsoft.com/office/powerpoint/2010/main" val="278842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3F8A-784C-4D0D-BECA-FA9C61EDEE96}"/>
              </a:ext>
            </a:extLst>
          </p:cNvPr>
          <p:cNvSpPr>
            <a:spLocks noGrp="1"/>
          </p:cNvSpPr>
          <p:nvPr>
            <p:ph type="title"/>
          </p:nvPr>
        </p:nvSpPr>
        <p:spPr>
          <a:xfrm>
            <a:off x="839788" y="365125"/>
            <a:ext cx="10515600" cy="1325563"/>
          </a:xfrm>
        </p:spPr>
        <p:txBody>
          <a:bodyPr/>
          <a:lstStyle>
            <a:lvl1pPr>
              <a:defRPr>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0460A95-7349-448E-94EE-4721F19B78D2}"/>
              </a:ext>
            </a:extLst>
          </p:cNvPr>
          <p:cNvSpPr>
            <a:spLocks noGrp="1"/>
          </p:cNvSpPr>
          <p:nvPr>
            <p:ph type="body" idx="1"/>
          </p:nvPr>
        </p:nvSpPr>
        <p:spPr>
          <a:xfrm>
            <a:off x="839788" y="1681163"/>
            <a:ext cx="5157787" cy="823912"/>
          </a:xfrm>
        </p:spPr>
        <p:txBody>
          <a:bodyPr anchor="b"/>
          <a:lstStyle>
            <a:lvl1pPr marL="0" indent="0">
              <a:buNone/>
              <a:defRPr sz="2400" b="1">
                <a:solidFill>
                  <a:srgbClr val="008AD7"/>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B04889B-9990-4301-B4E3-D77096B68E6E}"/>
              </a:ext>
            </a:extLst>
          </p:cNvPr>
          <p:cNvSpPr>
            <a:spLocks noGrp="1"/>
          </p:cNvSpPr>
          <p:nvPr>
            <p:ph sz="half" idx="2"/>
          </p:nvPr>
        </p:nvSpPr>
        <p:spPr>
          <a:xfrm>
            <a:off x="839788" y="2505075"/>
            <a:ext cx="5157787" cy="3684588"/>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B57E692-6247-4644-8D9F-19947DEB557C}"/>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007DFA"/>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E463CDE-D4A1-463C-84F3-83C12872EC03}"/>
              </a:ext>
            </a:extLst>
          </p:cNvPr>
          <p:cNvSpPr>
            <a:spLocks noGrp="1"/>
          </p:cNvSpPr>
          <p:nvPr>
            <p:ph sz="quarter" idx="4"/>
          </p:nvPr>
        </p:nvSpPr>
        <p:spPr>
          <a:xfrm>
            <a:off x="6172200" y="2505075"/>
            <a:ext cx="5183188" cy="3684588"/>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3BF95B-83BD-46E6-885F-95A8BE4B87D9}"/>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8" name="Footer Placeholder 7">
            <a:extLst>
              <a:ext uri="{FF2B5EF4-FFF2-40B4-BE49-F238E27FC236}">
                <a16:creationId xmlns:a16="http://schemas.microsoft.com/office/drawing/2014/main" id="{CEE35E76-7B22-46E0-BF89-175EF301C4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5F2180-B486-4498-A14B-653E20467442}"/>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11" name="Picture 10" descr="Icon&#10;&#10;Description automatically generated with medium confidence">
            <a:extLst>
              <a:ext uri="{FF2B5EF4-FFF2-40B4-BE49-F238E27FC236}">
                <a16:creationId xmlns:a16="http://schemas.microsoft.com/office/drawing/2014/main" id="{340385F6-E167-4C5C-9ED9-168F5DC55643}"/>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grpSp>
        <p:nvGrpSpPr>
          <p:cNvPr id="12" name="Group 11">
            <a:extLst>
              <a:ext uri="{FF2B5EF4-FFF2-40B4-BE49-F238E27FC236}">
                <a16:creationId xmlns:a16="http://schemas.microsoft.com/office/drawing/2014/main" id="{D2906391-9C2F-444B-A8F9-558FFF452C7A}"/>
              </a:ext>
            </a:extLst>
          </p:cNvPr>
          <p:cNvGrpSpPr/>
          <p:nvPr userDrawn="1"/>
        </p:nvGrpSpPr>
        <p:grpSpPr>
          <a:xfrm>
            <a:off x="0" y="6176963"/>
            <a:ext cx="12235873" cy="829721"/>
            <a:chOff x="0" y="6176963"/>
            <a:chExt cx="12235873" cy="829721"/>
          </a:xfrm>
        </p:grpSpPr>
        <p:sp>
          <p:nvSpPr>
            <p:cNvPr id="13" name="Rectangle 12">
              <a:extLst>
                <a:ext uri="{FF2B5EF4-FFF2-40B4-BE49-F238E27FC236}">
                  <a16:creationId xmlns:a16="http://schemas.microsoft.com/office/drawing/2014/main" id="{008FA40F-91C2-49F2-BCCE-87F26B78D916}"/>
                </a:ext>
              </a:extLst>
            </p:cNvPr>
            <p:cNvSpPr/>
            <p:nvPr userDrawn="1"/>
          </p:nvSpPr>
          <p:spPr>
            <a:xfrm>
              <a:off x="0" y="6356350"/>
              <a:ext cx="12192000" cy="501650"/>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10;&#10;Description automatically generated">
              <a:extLst>
                <a:ext uri="{FF2B5EF4-FFF2-40B4-BE49-F238E27FC236}">
                  <a16:creationId xmlns:a16="http://schemas.microsoft.com/office/drawing/2014/main" id="{F1FE12F2-3BDD-4E94-8BE1-30FFDC5CAB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176963"/>
              <a:ext cx="2253673" cy="829721"/>
            </a:xfrm>
            <a:prstGeom prst="rect">
              <a:avLst/>
            </a:prstGeom>
          </p:spPr>
        </p:pic>
      </p:grpSp>
    </p:spTree>
    <p:extLst>
      <p:ext uri="{BB962C8B-B14F-4D97-AF65-F5344CB8AC3E}">
        <p14:creationId xmlns:p14="http://schemas.microsoft.com/office/powerpoint/2010/main" val="153307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Icon&#10;&#10;Description automatically generated with medium confidence">
            <a:extLst>
              <a:ext uri="{FF2B5EF4-FFF2-40B4-BE49-F238E27FC236}">
                <a16:creationId xmlns:a16="http://schemas.microsoft.com/office/drawing/2014/main" id="{3EF5995F-097A-4AD4-AD72-E10BFBDD2C62}"/>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sp>
        <p:nvSpPr>
          <p:cNvPr id="2" name="Title 1">
            <a:extLst>
              <a:ext uri="{FF2B5EF4-FFF2-40B4-BE49-F238E27FC236}">
                <a16:creationId xmlns:a16="http://schemas.microsoft.com/office/drawing/2014/main" id="{65D69506-4AF3-4E48-B783-DC2D9C429B6E}"/>
              </a:ext>
            </a:extLst>
          </p:cNvPr>
          <p:cNvSpPr>
            <a:spLocks noGrp="1"/>
          </p:cNvSpPr>
          <p:nvPr>
            <p:ph type="title"/>
          </p:nvPr>
        </p:nvSpPr>
        <p:spPr/>
        <p:txBody>
          <a:bodyPr/>
          <a:lstStyle>
            <a:lvl1pPr>
              <a:defRPr>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0B7CEBBC-18D6-4DAC-9597-C80050D844FB}"/>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4" name="Footer Placeholder 3">
            <a:extLst>
              <a:ext uri="{FF2B5EF4-FFF2-40B4-BE49-F238E27FC236}">
                <a16:creationId xmlns:a16="http://schemas.microsoft.com/office/drawing/2014/main" id="{32AE8E40-62C3-4F7D-895A-0DD18800DE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15DF3D-4A47-4CE5-BCAB-F09C34244FC7}"/>
              </a:ext>
            </a:extLst>
          </p:cNvPr>
          <p:cNvSpPr>
            <a:spLocks noGrp="1"/>
          </p:cNvSpPr>
          <p:nvPr>
            <p:ph type="sldNum" sz="quarter" idx="12"/>
          </p:nvPr>
        </p:nvSpPr>
        <p:spPr/>
        <p:txBody>
          <a:bodyPr/>
          <a:lstStyle/>
          <a:p>
            <a:fld id="{9A010770-3384-4327-BB23-8694B04342A1}" type="slidenum">
              <a:rPr lang="en-US" smtClean="0"/>
              <a:t>‹#›</a:t>
            </a:fld>
            <a:endParaRPr lang="en-US"/>
          </a:p>
        </p:txBody>
      </p:sp>
      <p:grpSp>
        <p:nvGrpSpPr>
          <p:cNvPr id="10" name="Group 9">
            <a:extLst>
              <a:ext uri="{FF2B5EF4-FFF2-40B4-BE49-F238E27FC236}">
                <a16:creationId xmlns:a16="http://schemas.microsoft.com/office/drawing/2014/main" id="{DEAFF404-7532-4BAA-AA50-F98C2AA004F4}"/>
              </a:ext>
            </a:extLst>
          </p:cNvPr>
          <p:cNvGrpSpPr/>
          <p:nvPr userDrawn="1"/>
        </p:nvGrpSpPr>
        <p:grpSpPr>
          <a:xfrm>
            <a:off x="0" y="6176963"/>
            <a:ext cx="12235873" cy="829721"/>
            <a:chOff x="0" y="6176963"/>
            <a:chExt cx="12235873" cy="829721"/>
          </a:xfrm>
        </p:grpSpPr>
        <p:sp>
          <p:nvSpPr>
            <p:cNvPr id="11" name="Rectangle 10">
              <a:extLst>
                <a:ext uri="{FF2B5EF4-FFF2-40B4-BE49-F238E27FC236}">
                  <a16:creationId xmlns:a16="http://schemas.microsoft.com/office/drawing/2014/main" id="{B69A3A0C-B22E-4B7A-AADB-5E2138C87E71}"/>
                </a:ext>
              </a:extLst>
            </p:cNvPr>
            <p:cNvSpPr/>
            <p:nvPr userDrawn="1"/>
          </p:nvSpPr>
          <p:spPr>
            <a:xfrm>
              <a:off x="0" y="6356350"/>
              <a:ext cx="12192000" cy="501650"/>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157AA5F8-C5F4-466E-BBF4-98A5190F40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176963"/>
              <a:ext cx="2253673" cy="829721"/>
            </a:xfrm>
            <a:prstGeom prst="rect">
              <a:avLst/>
            </a:prstGeom>
          </p:spPr>
        </p:pic>
      </p:grpSp>
    </p:spTree>
    <p:extLst>
      <p:ext uri="{BB962C8B-B14F-4D97-AF65-F5344CB8AC3E}">
        <p14:creationId xmlns:p14="http://schemas.microsoft.com/office/powerpoint/2010/main" val="1058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1DCF0-4665-401D-9953-B68BA71F3B5A}"/>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3" name="Footer Placeholder 2">
            <a:extLst>
              <a:ext uri="{FF2B5EF4-FFF2-40B4-BE49-F238E27FC236}">
                <a16:creationId xmlns:a16="http://schemas.microsoft.com/office/drawing/2014/main" id="{66A8A6A5-8A32-407E-8F7D-AC2B3138D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734CA-C0D4-404A-AFC0-2DBD77C916F2}"/>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6" name="Picture 5" descr="Icon&#10;&#10;Description automatically generated with medium confidence">
            <a:extLst>
              <a:ext uri="{FF2B5EF4-FFF2-40B4-BE49-F238E27FC236}">
                <a16:creationId xmlns:a16="http://schemas.microsoft.com/office/drawing/2014/main" id="{F2515374-6A08-41B9-950D-921DF7F71FA5}"/>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grpSp>
        <p:nvGrpSpPr>
          <p:cNvPr id="7" name="Group 6">
            <a:extLst>
              <a:ext uri="{FF2B5EF4-FFF2-40B4-BE49-F238E27FC236}">
                <a16:creationId xmlns:a16="http://schemas.microsoft.com/office/drawing/2014/main" id="{7978B35B-9D77-4633-B68C-69C3D3775A2B}"/>
              </a:ext>
            </a:extLst>
          </p:cNvPr>
          <p:cNvGrpSpPr/>
          <p:nvPr userDrawn="1"/>
        </p:nvGrpSpPr>
        <p:grpSpPr>
          <a:xfrm>
            <a:off x="0" y="6176963"/>
            <a:ext cx="12235873" cy="829721"/>
            <a:chOff x="0" y="6176963"/>
            <a:chExt cx="12235873" cy="829721"/>
          </a:xfrm>
        </p:grpSpPr>
        <p:sp>
          <p:nvSpPr>
            <p:cNvPr id="8" name="Rectangle 7">
              <a:extLst>
                <a:ext uri="{FF2B5EF4-FFF2-40B4-BE49-F238E27FC236}">
                  <a16:creationId xmlns:a16="http://schemas.microsoft.com/office/drawing/2014/main" id="{C2E3C078-50AF-46E1-9DFE-6C4B6DFB3566}"/>
                </a:ext>
              </a:extLst>
            </p:cNvPr>
            <p:cNvSpPr/>
            <p:nvPr userDrawn="1"/>
          </p:nvSpPr>
          <p:spPr>
            <a:xfrm>
              <a:off x="0" y="6356350"/>
              <a:ext cx="12192000" cy="501650"/>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10;&#10;Description automatically generated">
              <a:extLst>
                <a:ext uri="{FF2B5EF4-FFF2-40B4-BE49-F238E27FC236}">
                  <a16:creationId xmlns:a16="http://schemas.microsoft.com/office/drawing/2014/main" id="{D4F36811-2B03-4963-B705-EF2B50A1188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176963"/>
              <a:ext cx="2253673" cy="829721"/>
            </a:xfrm>
            <a:prstGeom prst="rect">
              <a:avLst/>
            </a:prstGeom>
          </p:spPr>
        </p:pic>
      </p:grpSp>
    </p:spTree>
    <p:extLst>
      <p:ext uri="{BB962C8B-B14F-4D97-AF65-F5344CB8AC3E}">
        <p14:creationId xmlns:p14="http://schemas.microsoft.com/office/powerpoint/2010/main" val="290518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1DCF0-4665-401D-9953-B68BA71F3B5A}"/>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3" name="Footer Placeholder 2">
            <a:extLst>
              <a:ext uri="{FF2B5EF4-FFF2-40B4-BE49-F238E27FC236}">
                <a16:creationId xmlns:a16="http://schemas.microsoft.com/office/drawing/2014/main" id="{66A8A6A5-8A32-407E-8F7D-AC2B3138D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734CA-C0D4-404A-AFC0-2DBD77C916F2}"/>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10" name="Picture 9" descr="A picture containing text, person&#10;&#10;Description automatically generated">
            <a:extLst>
              <a:ext uri="{FF2B5EF4-FFF2-40B4-BE49-F238E27FC236}">
                <a16:creationId xmlns:a16="http://schemas.microsoft.com/office/drawing/2014/main" id="{6178F657-BE8A-4892-9A77-B79E117047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589528" cy="6858000"/>
          </a:xfrm>
          <a:prstGeom prst="rect">
            <a:avLst/>
          </a:prstGeom>
        </p:spPr>
      </p:pic>
      <p:sp>
        <p:nvSpPr>
          <p:cNvPr id="14" name="Rectangle 13">
            <a:extLst>
              <a:ext uri="{FF2B5EF4-FFF2-40B4-BE49-F238E27FC236}">
                <a16:creationId xmlns:a16="http://schemas.microsoft.com/office/drawing/2014/main" id="{9B91CA08-1D36-4CBD-B161-48D19B405CD9}"/>
              </a:ext>
            </a:extLst>
          </p:cNvPr>
          <p:cNvSpPr/>
          <p:nvPr userDrawn="1"/>
        </p:nvSpPr>
        <p:spPr>
          <a:xfrm rot="16200000">
            <a:off x="2089532" y="3365594"/>
            <a:ext cx="6851176" cy="133636"/>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5" name="Rectangle 14">
            <a:extLst>
              <a:ext uri="{FF2B5EF4-FFF2-40B4-BE49-F238E27FC236}">
                <a16:creationId xmlns:a16="http://schemas.microsoft.com/office/drawing/2014/main" id="{64A90FAF-5DE2-4B25-818B-A93079359A97}"/>
              </a:ext>
            </a:extLst>
          </p:cNvPr>
          <p:cNvSpPr/>
          <p:nvPr userDrawn="1"/>
        </p:nvSpPr>
        <p:spPr>
          <a:xfrm>
            <a:off x="-2292" y="0"/>
            <a:ext cx="5450590" cy="6869113"/>
          </a:xfrm>
          <a:prstGeom prst="rect">
            <a:avLst/>
          </a:prstGeom>
          <a:solidFill>
            <a:srgbClr val="00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a:extLst>
              <a:ext uri="{FF2B5EF4-FFF2-40B4-BE49-F238E27FC236}">
                <a16:creationId xmlns:a16="http://schemas.microsoft.com/office/drawing/2014/main" id="{BFB5B851-4472-48A1-AB2A-3C9963F6F3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71054" y="6185697"/>
            <a:ext cx="1914525" cy="706429"/>
          </a:xfrm>
          <a:prstGeom prst="rect">
            <a:avLst/>
          </a:prstGeom>
        </p:spPr>
      </p:pic>
      <p:sp>
        <p:nvSpPr>
          <p:cNvPr id="19" name="Title 1">
            <a:extLst>
              <a:ext uri="{FF2B5EF4-FFF2-40B4-BE49-F238E27FC236}">
                <a16:creationId xmlns:a16="http://schemas.microsoft.com/office/drawing/2014/main" id="{BD9A3809-481B-4D27-B112-1B5CD934B09A}"/>
              </a:ext>
            </a:extLst>
          </p:cNvPr>
          <p:cNvSpPr>
            <a:spLocks noGrp="1"/>
          </p:cNvSpPr>
          <p:nvPr>
            <p:ph type="title"/>
          </p:nvPr>
        </p:nvSpPr>
        <p:spPr>
          <a:xfrm>
            <a:off x="5982155" y="208952"/>
            <a:ext cx="5778295" cy="841249"/>
          </a:xfrm>
        </p:spPr>
        <p:txBody>
          <a:bodyPr anchor="b"/>
          <a:lstStyle>
            <a:lvl1pPr algn="ctr">
              <a:defRPr sz="3200">
                <a:solidFill>
                  <a:srgbClr val="002060"/>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6708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C49C-F557-4449-9F7A-1A65D2A0E21B}"/>
              </a:ext>
            </a:extLst>
          </p:cNvPr>
          <p:cNvSpPr>
            <a:spLocks noGrp="1"/>
          </p:cNvSpPr>
          <p:nvPr>
            <p:ph type="title"/>
          </p:nvPr>
        </p:nvSpPr>
        <p:spPr>
          <a:xfrm>
            <a:off x="839788" y="457200"/>
            <a:ext cx="3932237" cy="1600200"/>
          </a:xfrm>
        </p:spPr>
        <p:txBody>
          <a:bodyPr anchor="b"/>
          <a:lstStyle>
            <a:lvl1pPr>
              <a:defRPr sz="3200">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DE42988-A36E-4223-8F58-1F1549BD6928}"/>
              </a:ext>
            </a:extLst>
          </p:cNvPr>
          <p:cNvSpPr>
            <a:spLocks noGrp="1"/>
          </p:cNvSpPr>
          <p:nvPr>
            <p:ph idx="1"/>
          </p:nvPr>
        </p:nvSpPr>
        <p:spPr>
          <a:xfrm>
            <a:off x="5183188" y="987425"/>
            <a:ext cx="6172200" cy="4873625"/>
          </a:xfrm>
        </p:spPr>
        <p:txBody>
          <a:bodyPr/>
          <a:lstStyle>
            <a:lvl1pPr>
              <a:defRPr sz="3200">
                <a:latin typeface="Segoe UI" panose="020B0502040204020203" pitchFamily="34" charset="0"/>
                <a:cs typeface="Segoe UI" panose="020B0502040204020203" pitchFamily="34" charset="0"/>
              </a:defRPr>
            </a:lvl1pPr>
            <a:lvl2pPr>
              <a:defRPr sz="2800">
                <a:latin typeface="Segoe UI" panose="020B0502040204020203" pitchFamily="34" charset="0"/>
                <a:cs typeface="Segoe UI" panose="020B0502040204020203" pitchFamily="34" charset="0"/>
              </a:defRPr>
            </a:lvl2pPr>
            <a:lvl3pPr>
              <a:defRPr sz="2400">
                <a:latin typeface="Segoe UI" panose="020B0502040204020203" pitchFamily="34" charset="0"/>
                <a:cs typeface="Segoe UI" panose="020B0502040204020203" pitchFamily="34" charset="0"/>
              </a:defRPr>
            </a:lvl3pPr>
            <a:lvl4pPr>
              <a:defRPr sz="2000">
                <a:latin typeface="Segoe UI" panose="020B0502040204020203" pitchFamily="34" charset="0"/>
                <a:cs typeface="Segoe UI" panose="020B0502040204020203" pitchFamily="34" charset="0"/>
              </a:defRPr>
            </a:lvl4pPr>
            <a:lvl5pPr>
              <a:defRPr sz="2000">
                <a:latin typeface="Segoe UI" panose="020B0502040204020203" pitchFamily="34" charset="0"/>
                <a:cs typeface="Segoe UI" panose="020B0502040204020203"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91D1B5-20B6-43AF-B799-F299A20899FB}"/>
              </a:ext>
            </a:extLst>
          </p:cNvPr>
          <p:cNvSpPr>
            <a:spLocks noGrp="1"/>
          </p:cNvSpPr>
          <p:nvPr>
            <p:ph type="body" sz="half" idx="2"/>
          </p:nvPr>
        </p:nvSpPr>
        <p:spPr>
          <a:xfrm>
            <a:off x="839788" y="2057400"/>
            <a:ext cx="3932237" cy="3811588"/>
          </a:xfrm>
        </p:spPr>
        <p:txBody>
          <a:bodyPr/>
          <a:lstStyle>
            <a:lvl1pPr marL="0" indent="0">
              <a:buNone/>
              <a:defRPr sz="1600">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84434-A362-43A2-9F4D-A64D82A2584B}"/>
              </a:ext>
            </a:extLst>
          </p:cNvPr>
          <p:cNvSpPr>
            <a:spLocks noGrp="1"/>
          </p:cNvSpPr>
          <p:nvPr>
            <p:ph type="dt" sz="half" idx="10"/>
          </p:nvPr>
        </p:nvSpPr>
        <p:spPr/>
        <p:txBody>
          <a:bodyPr/>
          <a:lstStyle/>
          <a:p>
            <a:fld id="{20D3A0E8-A0A1-4791-B5A0-6BD11A70F797}" type="datetimeFigureOut">
              <a:rPr lang="en-US" smtClean="0"/>
              <a:t>1/29/2021</a:t>
            </a:fld>
            <a:endParaRPr lang="en-US"/>
          </a:p>
        </p:txBody>
      </p:sp>
      <p:sp>
        <p:nvSpPr>
          <p:cNvPr id="6" name="Footer Placeholder 5">
            <a:extLst>
              <a:ext uri="{FF2B5EF4-FFF2-40B4-BE49-F238E27FC236}">
                <a16:creationId xmlns:a16="http://schemas.microsoft.com/office/drawing/2014/main" id="{C1A955BC-C5E7-4C88-B17D-32B1B6DF1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2A4D0-B774-4614-B51F-75F54EF51B81}"/>
              </a:ext>
            </a:extLst>
          </p:cNvPr>
          <p:cNvSpPr>
            <a:spLocks noGrp="1"/>
          </p:cNvSpPr>
          <p:nvPr>
            <p:ph type="sldNum" sz="quarter" idx="12"/>
          </p:nvPr>
        </p:nvSpPr>
        <p:spPr/>
        <p:txBody>
          <a:bodyPr/>
          <a:lstStyle/>
          <a:p>
            <a:fld id="{9A010770-3384-4327-BB23-8694B04342A1}" type="slidenum">
              <a:rPr lang="en-US" smtClean="0"/>
              <a:t>‹#›</a:t>
            </a:fld>
            <a:endParaRPr lang="en-US"/>
          </a:p>
        </p:txBody>
      </p:sp>
      <p:pic>
        <p:nvPicPr>
          <p:cNvPr id="9" name="Picture 8" descr="Icon&#10;&#10;Description automatically generated with medium confidence">
            <a:extLst>
              <a:ext uri="{FF2B5EF4-FFF2-40B4-BE49-F238E27FC236}">
                <a16:creationId xmlns:a16="http://schemas.microsoft.com/office/drawing/2014/main" id="{8B27C56D-861C-447F-B566-1F30F09319E0}"/>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70997" y="0"/>
            <a:ext cx="3510403" cy="2768115"/>
          </a:xfrm>
          <a:prstGeom prst="rect">
            <a:avLst/>
          </a:prstGeom>
        </p:spPr>
      </p:pic>
      <p:grpSp>
        <p:nvGrpSpPr>
          <p:cNvPr id="10" name="Group 9">
            <a:extLst>
              <a:ext uri="{FF2B5EF4-FFF2-40B4-BE49-F238E27FC236}">
                <a16:creationId xmlns:a16="http://schemas.microsoft.com/office/drawing/2014/main" id="{27FF2F2F-43BC-43C2-BA20-90E764BA9B8E}"/>
              </a:ext>
            </a:extLst>
          </p:cNvPr>
          <p:cNvGrpSpPr/>
          <p:nvPr userDrawn="1"/>
        </p:nvGrpSpPr>
        <p:grpSpPr>
          <a:xfrm>
            <a:off x="0" y="6176963"/>
            <a:ext cx="12235873" cy="829721"/>
            <a:chOff x="0" y="6176963"/>
            <a:chExt cx="12235873" cy="829721"/>
          </a:xfrm>
        </p:grpSpPr>
        <p:sp>
          <p:nvSpPr>
            <p:cNvPr id="11" name="Rectangle 10">
              <a:extLst>
                <a:ext uri="{FF2B5EF4-FFF2-40B4-BE49-F238E27FC236}">
                  <a16:creationId xmlns:a16="http://schemas.microsoft.com/office/drawing/2014/main" id="{9A8259AF-9281-480B-8ADA-CDC7BCD31AB3}"/>
                </a:ext>
              </a:extLst>
            </p:cNvPr>
            <p:cNvSpPr/>
            <p:nvPr userDrawn="1"/>
          </p:nvSpPr>
          <p:spPr>
            <a:xfrm>
              <a:off x="0" y="6356350"/>
              <a:ext cx="12192000" cy="501650"/>
            </a:xfrm>
            <a:prstGeom prst="rect">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27EB049A-90F9-4354-847A-EAF6E75AEF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200" y="6176963"/>
              <a:ext cx="2253673" cy="829721"/>
            </a:xfrm>
            <a:prstGeom prst="rect">
              <a:avLst/>
            </a:prstGeom>
          </p:spPr>
        </p:pic>
      </p:grpSp>
    </p:spTree>
    <p:extLst>
      <p:ext uri="{BB962C8B-B14F-4D97-AF65-F5344CB8AC3E}">
        <p14:creationId xmlns:p14="http://schemas.microsoft.com/office/powerpoint/2010/main" val="45886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FE27A-BFA1-40C5-8C20-1145138E6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E9C5CE-F9C1-4D26-804E-6B567A8DD0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CFB24-4D55-4B88-AAEE-B20677814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3A0E8-A0A1-4791-B5A0-6BD11A70F797}" type="datetimeFigureOut">
              <a:rPr lang="en-US" smtClean="0"/>
              <a:t>1/28/2021</a:t>
            </a:fld>
            <a:endParaRPr lang="en-US"/>
          </a:p>
        </p:txBody>
      </p:sp>
      <p:sp>
        <p:nvSpPr>
          <p:cNvPr id="5" name="Footer Placeholder 4">
            <a:extLst>
              <a:ext uri="{FF2B5EF4-FFF2-40B4-BE49-F238E27FC236}">
                <a16:creationId xmlns:a16="http://schemas.microsoft.com/office/drawing/2014/main" id="{0D3592FA-792C-4005-AF97-AAECFE97BE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03392B-8A4D-4296-864E-5E367A9BF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10770-3384-4327-BB23-8694B04342A1}" type="slidenum">
              <a:rPr lang="en-US" smtClean="0"/>
              <a:t>‹#›</a:t>
            </a:fld>
            <a:endParaRPr lang="en-US"/>
          </a:p>
        </p:txBody>
      </p:sp>
    </p:spTree>
    <p:extLst>
      <p:ext uri="{BB962C8B-B14F-4D97-AF65-F5344CB8AC3E}">
        <p14:creationId xmlns:p14="http://schemas.microsoft.com/office/powerpoint/2010/main" val="849421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054A-F5A0-4790-8FCF-823733F2D9F8}"/>
              </a:ext>
            </a:extLst>
          </p:cNvPr>
          <p:cNvSpPr>
            <a:spLocks noGrp="1"/>
          </p:cNvSpPr>
          <p:nvPr>
            <p:ph type="ctrTitle"/>
          </p:nvPr>
        </p:nvSpPr>
        <p:spPr>
          <a:xfrm>
            <a:off x="960750" y="2627583"/>
            <a:ext cx="10270500" cy="1602833"/>
          </a:xfrm>
        </p:spPr>
        <p:txBody>
          <a:bodyPr>
            <a:noAutofit/>
          </a:bodyPr>
          <a:lstStyle/>
          <a:p>
            <a:r>
              <a:rPr lang="en-US" noProof="0" dirty="0"/>
              <a:t>Module 02: Implement</a:t>
            </a:r>
            <a:br>
              <a:rPr lang="en-US" noProof="0" dirty="0"/>
            </a:br>
            <a:r>
              <a:rPr lang="en-US" noProof="0" dirty="0"/>
              <a:t>&amp; Manage</a:t>
            </a:r>
            <a:r>
              <a:rPr lang="en-US" dirty="0"/>
              <a:t> </a:t>
            </a:r>
            <a:r>
              <a:rPr lang="en-US" noProof="0" dirty="0"/>
              <a:t>Storage</a:t>
            </a:r>
          </a:p>
        </p:txBody>
      </p:sp>
    </p:spTree>
    <p:extLst>
      <p:ext uri="{BB962C8B-B14F-4D97-AF65-F5344CB8AC3E}">
        <p14:creationId xmlns:p14="http://schemas.microsoft.com/office/powerpoint/2010/main" val="64328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C2A43-914E-4C6F-81ED-68006841581F}"/>
              </a:ext>
            </a:extLst>
          </p:cNvPr>
          <p:cNvSpPr>
            <a:spLocks noGrp="1"/>
          </p:cNvSpPr>
          <p:nvPr>
            <p:ph type="title"/>
          </p:nvPr>
        </p:nvSpPr>
        <p:spPr>
          <a:xfrm>
            <a:off x="4965430" y="629268"/>
            <a:ext cx="6586491" cy="1286160"/>
          </a:xfrm>
        </p:spPr>
        <p:txBody>
          <a:bodyPr anchor="b">
            <a:noAutofit/>
          </a:bodyPr>
          <a:lstStyle/>
          <a:p>
            <a:pPr algn="ctr"/>
            <a:r>
              <a:rPr lang="en-US" noProof="0" dirty="0"/>
              <a:t>Grant Access from an Internet IP Range</a:t>
            </a:r>
          </a:p>
        </p:txBody>
      </p:sp>
      <p:sp>
        <p:nvSpPr>
          <p:cNvPr id="3" name="Marcador de contenido 2">
            <a:extLst>
              <a:ext uri="{FF2B5EF4-FFF2-40B4-BE49-F238E27FC236}">
                <a16:creationId xmlns:a16="http://schemas.microsoft.com/office/drawing/2014/main" id="{80C275F4-132C-405C-A216-C8AD07AA10F7}"/>
              </a:ext>
            </a:extLst>
          </p:cNvPr>
          <p:cNvSpPr>
            <a:spLocks noGrp="1"/>
          </p:cNvSpPr>
          <p:nvPr>
            <p:ph idx="1"/>
          </p:nvPr>
        </p:nvSpPr>
        <p:spPr>
          <a:xfrm>
            <a:off x="4965432" y="2303352"/>
            <a:ext cx="6586489" cy="2251295"/>
          </a:xfrm>
        </p:spPr>
        <p:txBody>
          <a:bodyPr>
            <a:normAutofit/>
          </a:bodyPr>
          <a:lstStyle/>
          <a:p>
            <a:pPr marL="0" indent="0">
              <a:buNone/>
            </a:pPr>
            <a:r>
              <a:rPr lang="en-US" sz="2400" dirty="0"/>
              <a:t>Users</a:t>
            </a:r>
            <a:r>
              <a:rPr lang="en-US" sz="2400" noProof="0" dirty="0"/>
              <a:t> can configure storage accounts to allow access from specific public internet IP address ranges. This configuration grants access to specific internet-based services and on-premises networks and blocks general internet traffic.</a:t>
            </a:r>
          </a:p>
        </p:txBody>
      </p:sp>
      <p:pic>
        <p:nvPicPr>
          <p:cNvPr id="4098" name="Picture 2" descr="IP - Free computer icons">
            <a:extLst>
              <a:ext uri="{FF2B5EF4-FFF2-40B4-BE49-F238E27FC236}">
                <a16:creationId xmlns:a16="http://schemas.microsoft.com/office/drawing/2014/main" id="{22A1AACA-D744-41FA-ABAC-7AB98DB2B2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38" r="16269"/>
          <a:stretch/>
        </p:blipFill>
        <p:spPr bwMode="auto">
          <a:xfrm>
            <a:off x="2179169" y="2580002"/>
            <a:ext cx="2302297" cy="340608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972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4EEA1-4C84-4712-898E-B45C2E164D53}"/>
              </a:ext>
            </a:extLst>
          </p:cNvPr>
          <p:cNvSpPr>
            <a:spLocks noGrp="1"/>
          </p:cNvSpPr>
          <p:nvPr>
            <p:ph type="title"/>
          </p:nvPr>
        </p:nvSpPr>
        <p:spPr>
          <a:xfrm>
            <a:off x="838200" y="393077"/>
            <a:ext cx="10515600" cy="1325563"/>
          </a:xfrm>
        </p:spPr>
        <p:txBody>
          <a:bodyPr/>
          <a:lstStyle/>
          <a:p>
            <a:pPr algn="ctr"/>
            <a:r>
              <a:rPr lang="en-US" noProof="0" dirty="0"/>
              <a:t>Configuring Access from</a:t>
            </a:r>
            <a:br>
              <a:rPr lang="en-US" noProof="0" dirty="0"/>
            </a:br>
            <a:r>
              <a:rPr lang="en-US" noProof="0" dirty="0"/>
              <a:t>On-Premises </a:t>
            </a:r>
            <a:r>
              <a:rPr lang="en-US" dirty="0"/>
              <a:t>N</a:t>
            </a:r>
            <a:r>
              <a:rPr lang="en-US" noProof="0" dirty="0" err="1"/>
              <a:t>etworks</a:t>
            </a:r>
            <a:endParaRPr lang="en-US" noProof="0" dirty="0"/>
          </a:p>
        </p:txBody>
      </p:sp>
      <p:sp>
        <p:nvSpPr>
          <p:cNvPr id="3" name="Marcador de contenido 2">
            <a:extLst>
              <a:ext uri="{FF2B5EF4-FFF2-40B4-BE49-F238E27FC236}">
                <a16:creationId xmlns:a16="http://schemas.microsoft.com/office/drawing/2014/main" id="{095284C4-5A11-40A2-B6F1-8615C904EB7D}"/>
              </a:ext>
            </a:extLst>
          </p:cNvPr>
          <p:cNvSpPr>
            <a:spLocks noGrp="1"/>
          </p:cNvSpPr>
          <p:nvPr>
            <p:ph idx="1"/>
          </p:nvPr>
        </p:nvSpPr>
        <p:spPr>
          <a:xfrm>
            <a:off x="838200" y="2251880"/>
            <a:ext cx="10515600" cy="3911435"/>
          </a:xfrm>
        </p:spPr>
        <p:txBody>
          <a:bodyPr/>
          <a:lstStyle/>
          <a:p>
            <a:pPr marL="0" indent="0">
              <a:buNone/>
            </a:pPr>
            <a:r>
              <a:rPr lang="en-US" sz="2400" noProof="0" dirty="0"/>
              <a:t>To grant access from on-premise networks to </a:t>
            </a:r>
            <a:r>
              <a:rPr lang="en-US" sz="2400" dirty="0"/>
              <a:t>the</a:t>
            </a:r>
            <a:r>
              <a:rPr lang="en-US" sz="2400" noProof="0" dirty="0"/>
              <a:t> storage account with an IP network rule, </a:t>
            </a:r>
            <a:r>
              <a:rPr lang="en-US" sz="2400" dirty="0"/>
              <a:t>users</a:t>
            </a:r>
            <a:r>
              <a:rPr lang="en-US" sz="2400" noProof="0" dirty="0"/>
              <a:t> must identify the internet facing IP addresses used by </a:t>
            </a:r>
            <a:r>
              <a:rPr lang="en-US" sz="2400" dirty="0" err="1"/>
              <a:t>thei</a:t>
            </a:r>
            <a:r>
              <a:rPr lang="en-US" sz="2400" noProof="0" dirty="0"/>
              <a:t>r network. </a:t>
            </a:r>
          </a:p>
          <a:p>
            <a:pPr marL="0" indent="0">
              <a:buNone/>
            </a:pPr>
            <a:endParaRPr lang="en-US" noProof="0" dirty="0"/>
          </a:p>
        </p:txBody>
      </p:sp>
      <p:pic>
        <p:nvPicPr>
          <p:cNvPr id="5122" name="Picture 2" descr="Network - Free networking icons">
            <a:extLst>
              <a:ext uri="{FF2B5EF4-FFF2-40B4-BE49-F238E27FC236}">
                <a16:creationId xmlns:a16="http://schemas.microsoft.com/office/drawing/2014/main" id="{C24618B7-B5FC-4B93-BC0F-A2F0A311C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400" y="365901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73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43163A-289A-4315-B6E7-A9C97DCC8D2E}"/>
              </a:ext>
            </a:extLst>
          </p:cNvPr>
          <p:cNvSpPr>
            <a:spLocks noGrp="1"/>
          </p:cNvSpPr>
          <p:nvPr>
            <p:ph type="title"/>
          </p:nvPr>
        </p:nvSpPr>
        <p:spPr/>
        <p:txBody>
          <a:bodyPr/>
          <a:lstStyle/>
          <a:p>
            <a:pPr algn="ctr"/>
            <a:r>
              <a:rPr lang="en-US" noProof="0" dirty="0"/>
              <a:t>Shared Access Signatures</a:t>
            </a:r>
          </a:p>
        </p:txBody>
      </p:sp>
      <p:sp>
        <p:nvSpPr>
          <p:cNvPr id="3" name="Marcador de contenido 2">
            <a:extLst>
              <a:ext uri="{FF2B5EF4-FFF2-40B4-BE49-F238E27FC236}">
                <a16:creationId xmlns:a16="http://schemas.microsoft.com/office/drawing/2014/main" id="{D6D5D974-D95D-4DD5-9AD3-E1D8F6072EAC}"/>
              </a:ext>
            </a:extLst>
          </p:cNvPr>
          <p:cNvSpPr>
            <a:spLocks noGrp="1"/>
          </p:cNvSpPr>
          <p:nvPr>
            <p:ph idx="1"/>
          </p:nvPr>
        </p:nvSpPr>
        <p:spPr>
          <a:xfrm>
            <a:off x="838200" y="1499700"/>
            <a:ext cx="10515600" cy="4848130"/>
          </a:xfrm>
        </p:spPr>
        <p:txBody>
          <a:bodyPr>
            <a:noAutofit/>
          </a:bodyPr>
          <a:lstStyle/>
          <a:p>
            <a:pPr marL="0" indent="0">
              <a:lnSpc>
                <a:spcPct val="120000"/>
              </a:lnSpc>
              <a:spcBef>
                <a:spcPts val="0"/>
              </a:spcBef>
              <a:spcAft>
                <a:spcPts val="1200"/>
              </a:spcAft>
              <a:buNone/>
            </a:pPr>
            <a:r>
              <a:rPr lang="en-US" sz="2400" noProof="0" dirty="0"/>
              <a:t>A shared access signature (SAS) is a URI that allows </a:t>
            </a:r>
            <a:r>
              <a:rPr lang="en-US" sz="2400" dirty="0"/>
              <a:t>users</a:t>
            </a:r>
            <a:r>
              <a:rPr lang="en-US" sz="2400" noProof="0" dirty="0"/>
              <a:t> to specify the time span and permissions allowed for access to a storage resource such as a blob or container. The time span and permissions can be derived from a stored access policy or specified in the URI. The URI includes:</a:t>
            </a:r>
          </a:p>
          <a:p>
            <a:pPr>
              <a:lnSpc>
                <a:spcPct val="100000"/>
              </a:lnSpc>
            </a:pPr>
            <a:r>
              <a:rPr lang="en-US" sz="2000" noProof="0" dirty="0"/>
              <a:t>Storage Services </a:t>
            </a:r>
            <a:r>
              <a:rPr lang="en-US" sz="2000" dirty="0"/>
              <a:t>V</a:t>
            </a:r>
            <a:r>
              <a:rPr lang="en-US" sz="2000" noProof="0" dirty="0" err="1"/>
              <a:t>ersion</a:t>
            </a:r>
            <a:r>
              <a:rPr lang="en-US" sz="2000" noProof="0" dirty="0"/>
              <a:t> </a:t>
            </a:r>
          </a:p>
          <a:p>
            <a:pPr>
              <a:lnSpc>
                <a:spcPct val="100000"/>
              </a:lnSpc>
            </a:pPr>
            <a:r>
              <a:rPr lang="en-US" sz="2000" noProof="0" dirty="0"/>
              <a:t>Start </a:t>
            </a:r>
          </a:p>
          <a:p>
            <a:pPr>
              <a:lnSpc>
                <a:spcPct val="100000"/>
              </a:lnSpc>
            </a:pPr>
            <a:r>
              <a:rPr lang="en-US" sz="2000" noProof="0" dirty="0"/>
              <a:t>Expiration </a:t>
            </a:r>
          </a:p>
          <a:p>
            <a:pPr>
              <a:lnSpc>
                <a:spcPct val="100000"/>
              </a:lnSpc>
            </a:pPr>
            <a:r>
              <a:rPr lang="en-US" sz="2000" noProof="0" dirty="0"/>
              <a:t>Storage</a:t>
            </a:r>
          </a:p>
          <a:p>
            <a:pPr>
              <a:lnSpc>
                <a:spcPct val="100000"/>
              </a:lnSpc>
            </a:pPr>
            <a:r>
              <a:rPr lang="en-US" sz="2000" noProof="0" dirty="0"/>
              <a:t>Permissions</a:t>
            </a:r>
          </a:p>
          <a:p>
            <a:pPr>
              <a:lnSpc>
                <a:spcPct val="100000"/>
              </a:lnSpc>
            </a:pPr>
            <a:r>
              <a:rPr lang="en-US" sz="2000" noProof="0" dirty="0"/>
              <a:t>Signature </a:t>
            </a:r>
          </a:p>
          <a:p>
            <a:pPr marL="0" indent="0">
              <a:buNone/>
            </a:pPr>
            <a:endParaRPr lang="en-US" sz="1400" noProof="0" dirty="0"/>
          </a:p>
        </p:txBody>
      </p:sp>
    </p:spTree>
    <p:extLst>
      <p:ext uri="{BB962C8B-B14F-4D97-AF65-F5344CB8AC3E}">
        <p14:creationId xmlns:p14="http://schemas.microsoft.com/office/powerpoint/2010/main" val="322640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A9002-6D45-46F3-B645-3174E9091890}"/>
              </a:ext>
            </a:extLst>
          </p:cNvPr>
          <p:cNvSpPr>
            <a:spLocks noGrp="1"/>
          </p:cNvSpPr>
          <p:nvPr>
            <p:ph type="title"/>
          </p:nvPr>
        </p:nvSpPr>
        <p:spPr/>
        <p:txBody>
          <a:bodyPr/>
          <a:lstStyle/>
          <a:p>
            <a:pPr algn="ctr"/>
            <a:r>
              <a:rPr lang="en-US" noProof="0" dirty="0"/>
              <a:t>Access Keys</a:t>
            </a:r>
          </a:p>
        </p:txBody>
      </p:sp>
      <p:sp>
        <p:nvSpPr>
          <p:cNvPr id="3" name="Marcador de texto 2">
            <a:extLst>
              <a:ext uri="{FF2B5EF4-FFF2-40B4-BE49-F238E27FC236}">
                <a16:creationId xmlns:a16="http://schemas.microsoft.com/office/drawing/2014/main" id="{AEA1987A-7096-43CF-A37F-387F0FD39D3C}"/>
              </a:ext>
            </a:extLst>
          </p:cNvPr>
          <p:cNvSpPr>
            <a:spLocks noGrp="1"/>
          </p:cNvSpPr>
          <p:nvPr>
            <p:ph type="body" idx="1"/>
          </p:nvPr>
        </p:nvSpPr>
        <p:spPr/>
        <p:txBody>
          <a:bodyPr>
            <a:normAutofit/>
          </a:bodyPr>
          <a:lstStyle/>
          <a:p>
            <a:r>
              <a:rPr lang="en-US" sz="2600" noProof="0" dirty="0"/>
              <a:t>Storage Service Encryption</a:t>
            </a:r>
          </a:p>
        </p:txBody>
      </p:sp>
      <p:sp>
        <p:nvSpPr>
          <p:cNvPr id="4" name="Marcador de contenido 3">
            <a:extLst>
              <a:ext uri="{FF2B5EF4-FFF2-40B4-BE49-F238E27FC236}">
                <a16:creationId xmlns:a16="http://schemas.microsoft.com/office/drawing/2014/main" id="{8A4612EC-BBDE-4FB1-A503-F251B5664073}"/>
              </a:ext>
            </a:extLst>
          </p:cNvPr>
          <p:cNvSpPr>
            <a:spLocks noGrp="1"/>
          </p:cNvSpPr>
          <p:nvPr>
            <p:ph sz="half" idx="2"/>
          </p:nvPr>
        </p:nvSpPr>
        <p:spPr/>
        <p:txBody>
          <a:bodyPr>
            <a:normAutofit/>
          </a:bodyPr>
          <a:lstStyle/>
          <a:p>
            <a:r>
              <a:rPr lang="en-US" sz="2400" noProof="0" dirty="0"/>
              <a:t>Automatically encrypts data prior to persisting to storage and decrypts prior to retrieval. The encryption, decryption, and key management are totally transparent to </a:t>
            </a:r>
            <a:r>
              <a:rPr lang="en-US" sz="2400" dirty="0"/>
              <a:t>users</a:t>
            </a:r>
            <a:r>
              <a:rPr lang="en-US" sz="2400" noProof="0" dirty="0"/>
              <a:t>, all data is encrypted using 256-bit AES encryption.</a:t>
            </a:r>
          </a:p>
        </p:txBody>
      </p:sp>
      <p:sp>
        <p:nvSpPr>
          <p:cNvPr id="5" name="Marcador de texto 4">
            <a:extLst>
              <a:ext uri="{FF2B5EF4-FFF2-40B4-BE49-F238E27FC236}">
                <a16:creationId xmlns:a16="http://schemas.microsoft.com/office/drawing/2014/main" id="{71D2B748-3932-4EFA-8829-B77757B0B792}"/>
              </a:ext>
            </a:extLst>
          </p:cNvPr>
          <p:cNvSpPr>
            <a:spLocks noGrp="1"/>
          </p:cNvSpPr>
          <p:nvPr>
            <p:ph type="body" sz="quarter" idx="3"/>
          </p:nvPr>
        </p:nvSpPr>
        <p:spPr/>
        <p:txBody>
          <a:bodyPr>
            <a:normAutofit/>
          </a:bodyPr>
          <a:lstStyle/>
          <a:p>
            <a:r>
              <a:rPr lang="en-US" sz="2600" noProof="0" dirty="0"/>
              <a:t>Customer Managed Keys</a:t>
            </a:r>
          </a:p>
        </p:txBody>
      </p:sp>
      <p:sp>
        <p:nvSpPr>
          <p:cNvPr id="6" name="Marcador de contenido 5">
            <a:extLst>
              <a:ext uri="{FF2B5EF4-FFF2-40B4-BE49-F238E27FC236}">
                <a16:creationId xmlns:a16="http://schemas.microsoft.com/office/drawing/2014/main" id="{89E4EF2E-7B11-4766-AB03-4E09B19CF10E}"/>
              </a:ext>
            </a:extLst>
          </p:cNvPr>
          <p:cNvSpPr>
            <a:spLocks noGrp="1"/>
          </p:cNvSpPr>
          <p:nvPr>
            <p:ph sz="quarter" idx="4"/>
          </p:nvPr>
        </p:nvSpPr>
        <p:spPr/>
        <p:txBody>
          <a:bodyPr>
            <a:normAutofit/>
          </a:bodyPr>
          <a:lstStyle/>
          <a:p>
            <a:r>
              <a:rPr lang="en-US" sz="2400" noProof="0" dirty="0"/>
              <a:t>Users can use and create </a:t>
            </a:r>
            <a:r>
              <a:rPr lang="en-US" sz="2400" dirty="0" err="1"/>
              <a:t>thei</a:t>
            </a:r>
            <a:r>
              <a:rPr lang="en-US" sz="2400" noProof="0" dirty="0"/>
              <a:t>r own keys and use an Azure Key Vault in order to store them.</a:t>
            </a:r>
          </a:p>
        </p:txBody>
      </p:sp>
    </p:spTree>
    <p:extLst>
      <p:ext uri="{BB962C8B-B14F-4D97-AF65-F5344CB8AC3E}">
        <p14:creationId xmlns:p14="http://schemas.microsoft.com/office/powerpoint/2010/main" val="129845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10AAC-250B-41E9-A84C-A05F36CFF86B}"/>
              </a:ext>
            </a:extLst>
          </p:cNvPr>
          <p:cNvSpPr>
            <a:spLocks noGrp="1"/>
          </p:cNvSpPr>
          <p:nvPr>
            <p:ph type="title"/>
          </p:nvPr>
        </p:nvSpPr>
        <p:spPr/>
        <p:txBody>
          <a:bodyPr/>
          <a:lstStyle/>
          <a:p>
            <a:pPr algn="ctr"/>
            <a:r>
              <a:rPr lang="en-US" noProof="0" dirty="0"/>
              <a:t>Azure Storage Replications</a:t>
            </a:r>
          </a:p>
        </p:txBody>
      </p:sp>
      <p:graphicFrame>
        <p:nvGraphicFramePr>
          <p:cNvPr id="5" name="Tabla 5">
            <a:extLst>
              <a:ext uri="{FF2B5EF4-FFF2-40B4-BE49-F238E27FC236}">
                <a16:creationId xmlns:a16="http://schemas.microsoft.com/office/drawing/2014/main" id="{8FD989C6-370F-46C9-A5AB-EFD707732B9B}"/>
              </a:ext>
            </a:extLst>
          </p:cNvPr>
          <p:cNvGraphicFramePr>
            <a:graphicFrameLocks noGrp="1"/>
          </p:cNvGraphicFramePr>
          <p:nvPr>
            <p:ph idx="1"/>
            <p:extLst>
              <p:ext uri="{D42A27DB-BD31-4B8C-83A1-F6EECF244321}">
                <p14:modId xmlns:p14="http://schemas.microsoft.com/office/powerpoint/2010/main" val="934331812"/>
              </p:ext>
            </p:extLst>
          </p:nvPr>
        </p:nvGraphicFramePr>
        <p:xfrm>
          <a:off x="838200" y="2016693"/>
          <a:ext cx="10515600" cy="3388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403283905"/>
                    </a:ext>
                  </a:extLst>
                </a:gridCol>
                <a:gridCol w="2628900">
                  <a:extLst>
                    <a:ext uri="{9D8B030D-6E8A-4147-A177-3AD203B41FA5}">
                      <a16:colId xmlns:a16="http://schemas.microsoft.com/office/drawing/2014/main" val="2456055040"/>
                    </a:ext>
                  </a:extLst>
                </a:gridCol>
                <a:gridCol w="2628900">
                  <a:extLst>
                    <a:ext uri="{9D8B030D-6E8A-4147-A177-3AD203B41FA5}">
                      <a16:colId xmlns:a16="http://schemas.microsoft.com/office/drawing/2014/main" val="3544495568"/>
                    </a:ext>
                  </a:extLst>
                </a:gridCol>
                <a:gridCol w="2628900">
                  <a:extLst>
                    <a:ext uri="{9D8B030D-6E8A-4147-A177-3AD203B41FA5}">
                      <a16:colId xmlns:a16="http://schemas.microsoft.com/office/drawing/2014/main" val="1028053471"/>
                    </a:ext>
                  </a:extLst>
                </a:gridCol>
              </a:tblGrid>
              <a:tr h="370840">
                <a:tc>
                  <a:txBody>
                    <a:bodyPr/>
                    <a:lstStyle/>
                    <a:p>
                      <a:pPr algn="ctr"/>
                      <a:r>
                        <a:rPr lang="es-MX" sz="1600" dirty="0">
                          <a:latin typeface="Segoe UI" panose="020B0502040204020203" pitchFamily="34" charset="0"/>
                          <a:cs typeface="Segoe UI" panose="020B0502040204020203" pitchFamily="34" charset="0"/>
                        </a:rPr>
                        <a:t>LRS</a:t>
                      </a:r>
                    </a:p>
                  </a:txBody>
                  <a:tcPr/>
                </a:tc>
                <a:tc>
                  <a:txBody>
                    <a:bodyPr/>
                    <a:lstStyle/>
                    <a:p>
                      <a:pPr algn="ctr"/>
                      <a:r>
                        <a:rPr lang="es-MX" sz="1600" dirty="0">
                          <a:latin typeface="Segoe UI" panose="020B0502040204020203" pitchFamily="34" charset="0"/>
                          <a:cs typeface="Segoe UI" panose="020B0502040204020203" pitchFamily="34" charset="0"/>
                        </a:rPr>
                        <a:t>ZRS</a:t>
                      </a:r>
                    </a:p>
                  </a:txBody>
                  <a:tcPr/>
                </a:tc>
                <a:tc>
                  <a:txBody>
                    <a:bodyPr/>
                    <a:lstStyle/>
                    <a:p>
                      <a:pPr algn="ctr"/>
                      <a:r>
                        <a:rPr lang="es-MX" sz="1600" dirty="0">
                          <a:latin typeface="Segoe UI" panose="020B0502040204020203" pitchFamily="34" charset="0"/>
                          <a:cs typeface="Segoe UI" panose="020B0502040204020203" pitchFamily="34" charset="0"/>
                        </a:rPr>
                        <a:t>GRS/RA-GRS</a:t>
                      </a:r>
                    </a:p>
                  </a:txBody>
                  <a:tcPr/>
                </a:tc>
                <a:tc>
                  <a:txBody>
                    <a:bodyPr/>
                    <a:lstStyle/>
                    <a:p>
                      <a:pPr algn="ctr"/>
                      <a:r>
                        <a:rPr lang="es-MX" sz="1600" dirty="0">
                          <a:latin typeface="Segoe UI" panose="020B0502040204020203" pitchFamily="34" charset="0"/>
                          <a:cs typeface="Segoe UI" panose="020B0502040204020203" pitchFamily="34" charset="0"/>
                        </a:rPr>
                        <a:t>GZRS/RA-GZRS</a:t>
                      </a:r>
                    </a:p>
                  </a:txBody>
                  <a:tcPr/>
                </a:tc>
                <a:extLst>
                  <a:ext uri="{0D108BD9-81ED-4DB2-BD59-A6C34878D82A}">
                    <a16:rowId xmlns:a16="http://schemas.microsoft.com/office/drawing/2014/main" val="4037947275"/>
                  </a:ext>
                </a:extLst>
              </a:tr>
              <a:tr h="370840">
                <a:tc>
                  <a:txBody>
                    <a:bodyPr/>
                    <a:lstStyle/>
                    <a:p>
                      <a:r>
                        <a:rPr lang="en-US" sz="1600" dirty="0">
                          <a:latin typeface="Segoe UI" panose="020B0502040204020203" pitchFamily="34" charset="0"/>
                          <a:cs typeface="Segoe UI" panose="020B0502040204020203" pitchFamily="34" charset="0"/>
                        </a:rPr>
                        <a:t>This is the default and the only replication type available for all storage account types. LRS ensures data is replicated three times within a single data center. These datastores are updated using synchronous writes to guarantee all three copies are kept up to date. </a:t>
                      </a:r>
                      <a:endParaRPr lang="es-MX"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ZRS has synchronous writes between 3 copies of the data to ensure data integrity. Although still within the same Azure region, additional resilience is introduced due to the use of availability zones within the region. Two or three availability zones contain copies of the data.</a:t>
                      </a:r>
                      <a:endParaRPr lang="es-MX"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Along with the three copies of the data stored within a single region, three additional copies are stored in the twinned Azure region. RA- GRS allows for the secondary copy stored in the paired sister Azure region to be readable.</a:t>
                      </a:r>
                      <a:endParaRPr lang="es-MX"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Copies user data synchronously across three Azure availability zones in the primary region using ZRS. It copies user data asynchronously to a single physical location in the secondary region.</a:t>
                      </a:r>
                      <a:endParaRPr lang="es-MX"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199583684"/>
                  </a:ext>
                </a:extLst>
              </a:tr>
            </a:tbl>
          </a:graphicData>
        </a:graphic>
      </p:graphicFrame>
    </p:spTree>
    <p:extLst>
      <p:ext uri="{BB962C8B-B14F-4D97-AF65-F5344CB8AC3E}">
        <p14:creationId xmlns:p14="http://schemas.microsoft.com/office/powerpoint/2010/main" val="162718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29EC6-0E5A-4727-900D-45F568AC68F9}"/>
              </a:ext>
            </a:extLst>
          </p:cNvPr>
          <p:cNvSpPr>
            <a:spLocks noGrp="1"/>
          </p:cNvSpPr>
          <p:nvPr>
            <p:ph type="title"/>
          </p:nvPr>
        </p:nvSpPr>
        <p:spPr/>
        <p:txBody>
          <a:bodyPr/>
          <a:lstStyle/>
          <a:p>
            <a:pPr algn="ctr"/>
            <a:r>
              <a:rPr lang="en-US" noProof="0" dirty="0"/>
              <a:t>Azure AD Authentication for Storage Accounts</a:t>
            </a:r>
          </a:p>
        </p:txBody>
      </p:sp>
      <p:sp>
        <p:nvSpPr>
          <p:cNvPr id="3" name="Marcador de contenido 2">
            <a:extLst>
              <a:ext uri="{FF2B5EF4-FFF2-40B4-BE49-F238E27FC236}">
                <a16:creationId xmlns:a16="http://schemas.microsoft.com/office/drawing/2014/main" id="{F41DE828-D6C6-42F2-83F4-D6E35273CB05}"/>
              </a:ext>
            </a:extLst>
          </p:cNvPr>
          <p:cNvSpPr>
            <a:spLocks noGrp="1"/>
          </p:cNvSpPr>
          <p:nvPr>
            <p:ph idx="1"/>
          </p:nvPr>
        </p:nvSpPr>
        <p:spPr>
          <a:xfrm>
            <a:off x="838200" y="2141537"/>
            <a:ext cx="10515600" cy="4351338"/>
          </a:xfrm>
        </p:spPr>
        <p:txBody>
          <a:bodyPr/>
          <a:lstStyle/>
          <a:p>
            <a:pPr>
              <a:lnSpc>
                <a:spcPct val="100000"/>
              </a:lnSpc>
            </a:pPr>
            <a:r>
              <a:rPr lang="en-US" sz="2400" noProof="0" dirty="0"/>
              <a:t>Azure Storage supports using Azure Active Directory to authorize storage requests. If </a:t>
            </a:r>
            <a:r>
              <a:rPr lang="en-US" sz="2400" dirty="0"/>
              <a:t>users</a:t>
            </a:r>
            <a:r>
              <a:rPr lang="en-US" sz="2400" noProof="0" dirty="0"/>
              <a:t> want, </a:t>
            </a:r>
            <a:r>
              <a:rPr lang="en-US" sz="2400" dirty="0"/>
              <a:t>they</a:t>
            </a:r>
            <a:r>
              <a:rPr lang="en-US" sz="2400" noProof="0" dirty="0"/>
              <a:t> can use Azure role-based access control to grant permissions.</a:t>
            </a:r>
          </a:p>
          <a:p>
            <a:pPr>
              <a:lnSpc>
                <a:spcPct val="100000"/>
              </a:lnSpc>
            </a:pPr>
            <a:r>
              <a:rPr lang="en-US" sz="2400" noProof="0" dirty="0"/>
              <a:t>With Azure AD, access to a resource is a two-step process. First, the identity is authenticated, and an OAuth 2.0 token is returned. Then, the token is passed as part of a request and used by the service to authorize access to the resource.</a:t>
            </a:r>
          </a:p>
          <a:p>
            <a:pPr>
              <a:lnSpc>
                <a:spcPct val="100000"/>
              </a:lnSpc>
            </a:pPr>
            <a:r>
              <a:rPr lang="en-US" sz="2400" dirty="0"/>
              <a:t>Users</a:t>
            </a:r>
            <a:r>
              <a:rPr lang="en-US" sz="2400" noProof="0" dirty="0"/>
              <a:t> can manage the access by using the Portal, PowerShell or CLI.</a:t>
            </a:r>
          </a:p>
          <a:p>
            <a:pPr marL="0" indent="0">
              <a:buNone/>
            </a:pPr>
            <a:endParaRPr lang="en-US" noProof="0" dirty="0"/>
          </a:p>
        </p:txBody>
      </p:sp>
    </p:spTree>
    <p:extLst>
      <p:ext uri="{BB962C8B-B14F-4D97-AF65-F5344CB8AC3E}">
        <p14:creationId xmlns:p14="http://schemas.microsoft.com/office/powerpoint/2010/main" val="80728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3D45-C38D-4DBC-B496-2EFF2B2C41AE}"/>
              </a:ext>
            </a:extLst>
          </p:cNvPr>
          <p:cNvSpPr>
            <a:spLocks noGrp="1"/>
          </p:cNvSpPr>
          <p:nvPr>
            <p:ph type="title"/>
          </p:nvPr>
        </p:nvSpPr>
        <p:spPr/>
        <p:txBody>
          <a:bodyPr/>
          <a:lstStyle/>
          <a:p>
            <a:r>
              <a:rPr lang="en-US" dirty="0"/>
              <a:t>Lesson 2 – Managing Data</a:t>
            </a:r>
          </a:p>
        </p:txBody>
      </p:sp>
    </p:spTree>
    <p:extLst>
      <p:ext uri="{BB962C8B-B14F-4D97-AF65-F5344CB8AC3E}">
        <p14:creationId xmlns:p14="http://schemas.microsoft.com/office/powerpoint/2010/main" val="205671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76DCC-5407-409A-9744-84E0CA7EF2D4}"/>
              </a:ext>
            </a:extLst>
          </p:cNvPr>
          <p:cNvSpPr>
            <a:spLocks noGrp="1"/>
          </p:cNvSpPr>
          <p:nvPr>
            <p:ph type="title"/>
          </p:nvPr>
        </p:nvSpPr>
        <p:spPr/>
        <p:txBody>
          <a:bodyPr/>
          <a:lstStyle/>
          <a:p>
            <a:pPr algn="ctr"/>
            <a:r>
              <a:rPr lang="en-US" noProof="0" dirty="0"/>
              <a:t>Import / Export Services</a:t>
            </a:r>
          </a:p>
        </p:txBody>
      </p:sp>
      <p:sp>
        <p:nvSpPr>
          <p:cNvPr id="3" name="Marcador de contenido 2">
            <a:extLst>
              <a:ext uri="{FF2B5EF4-FFF2-40B4-BE49-F238E27FC236}">
                <a16:creationId xmlns:a16="http://schemas.microsoft.com/office/drawing/2014/main" id="{6A2D0516-87EF-43AA-817D-6EA6E995C7E0}"/>
              </a:ext>
            </a:extLst>
          </p:cNvPr>
          <p:cNvSpPr>
            <a:spLocks noGrp="1"/>
          </p:cNvSpPr>
          <p:nvPr>
            <p:ph idx="1"/>
          </p:nvPr>
        </p:nvSpPr>
        <p:spPr>
          <a:xfrm>
            <a:off x="838200" y="2141537"/>
            <a:ext cx="10515600" cy="4351338"/>
          </a:xfrm>
        </p:spPr>
        <p:txBody>
          <a:bodyPr/>
          <a:lstStyle/>
          <a:p>
            <a:pPr marL="0" indent="0">
              <a:buNone/>
            </a:pPr>
            <a:r>
              <a:rPr lang="en-US" sz="2400" noProof="0" dirty="0"/>
              <a:t>In case </a:t>
            </a:r>
            <a:r>
              <a:rPr lang="en-US" sz="2400" dirty="0"/>
              <a:t>users</a:t>
            </a:r>
            <a:r>
              <a:rPr lang="en-US" sz="2400" noProof="0" dirty="0"/>
              <a:t> have a large amount of data that cannot be accessed over the network from the storage account, Azure gives </a:t>
            </a:r>
            <a:r>
              <a:rPr lang="en-US" sz="2400" dirty="0"/>
              <a:t>users</a:t>
            </a:r>
            <a:r>
              <a:rPr lang="en-US" sz="2400" noProof="0" dirty="0"/>
              <a:t> the option to put </a:t>
            </a:r>
            <a:r>
              <a:rPr lang="en-US" sz="2400" dirty="0" err="1"/>
              <a:t>thei</a:t>
            </a:r>
            <a:r>
              <a:rPr lang="en-US" sz="2400" noProof="0" dirty="0"/>
              <a:t>r data on a hard drive and ship them to Azure datacenters. That data is then uploaded to </a:t>
            </a:r>
            <a:r>
              <a:rPr lang="en-US" sz="2400" dirty="0" err="1"/>
              <a:t>thei</a:t>
            </a:r>
            <a:r>
              <a:rPr lang="en-US" sz="2400" noProof="0" dirty="0"/>
              <a:t>r storage account. Similarly, if data needs to be downloaded by the client, and it is not viable to do over the network, </a:t>
            </a:r>
            <a:r>
              <a:rPr lang="en-US" sz="2400" dirty="0"/>
              <a:t>users</a:t>
            </a:r>
            <a:r>
              <a:rPr lang="en-US" sz="2400" noProof="0" dirty="0"/>
              <a:t> can ship an empty hard drive to the datacenter and the Azure team will copy the data to that drive and ship it back to </a:t>
            </a:r>
            <a:r>
              <a:rPr lang="en-US" sz="2400" dirty="0"/>
              <a:t>the user</a:t>
            </a:r>
            <a:r>
              <a:rPr lang="en-US" sz="2400" noProof="0" dirty="0"/>
              <a:t>.</a:t>
            </a:r>
          </a:p>
          <a:p>
            <a:pPr marL="0" indent="0">
              <a:buNone/>
            </a:pPr>
            <a:endParaRPr lang="en-US" noProof="0" dirty="0"/>
          </a:p>
        </p:txBody>
      </p:sp>
    </p:spTree>
    <p:extLst>
      <p:ext uri="{BB962C8B-B14F-4D97-AF65-F5344CB8AC3E}">
        <p14:creationId xmlns:p14="http://schemas.microsoft.com/office/powerpoint/2010/main" val="1643543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37DF5-0CFB-4BE0-B53E-7E09022C1C2F}"/>
              </a:ext>
            </a:extLst>
          </p:cNvPr>
          <p:cNvSpPr>
            <a:spLocks noGrp="1"/>
          </p:cNvSpPr>
          <p:nvPr>
            <p:ph type="title"/>
          </p:nvPr>
        </p:nvSpPr>
        <p:spPr/>
        <p:txBody>
          <a:bodyPr/>
          <a:lstStyle/>
          <a:p>
            <a:pPr algn="ctr"/>
            <a:r>
              <a:rPr lang="en-US" noProof="0" dirty="0"/>
              <a:t>Import Job</a:t>
            </a:r>
          </a:p>
        </p:txBody>
      </p:sp>
      <p:sp>
        <p:nvSpPr>
          <p:cNvPr id="3" name="Marcador de contenido 2">
            <a:extLst>
              <a:ext uri="{FF2B5EF4-FFF2-40B4-BE49-F238E27FC236}">
                <a16:creationId xmlns:a16="http://schemas.microsoft.com/office/drawing/2014/main" id="{639734B3-80C8-4DFF-905D-34E26CC4862B}"/>
              </a:ext>
            </a:extLst>
          </p:cNvPr>
          <p:cNvSpPr>
            <a:spLocks noGrp="1"/>
          </p:cNvSpPr>
          <p:nvPr>
            <p:ph idx="1"/>
          </p:nvPr>
        </p:nvSpPr>
        <p:spPr>
          <a:xfrm>
            <a:off x="838200" y="1741052"/>
            <a:ext cx="2720546" cy="1891699"/>
          </a:xfrm>
        </p:spPr>
        <p:txBody>
          <a:bodyPr>
            <a:noAutofit/>
          </a:bodyPr>
          <a:lstStyle/>
          <a:p>
            <a:pPr marL="0" indent="0">
              <a:lnSpc>
                <a:spcPct val="100000"/>
              </a:lnSpc>
              <a:buNone/>
            </a:pPr>
            <a:r>
              <a:rPr lang="en-US" sz="2400" b="1" dirty="0">
                <a:solidFill>
                  <a:srgbClr val="008AD7"/>
                </a:solidFill>
              </a:rPr>
              <a:t>User</a:t>
            </a:r>
            <a:br>
              <a:rPr lang="en-US" sz="2000" b="1" noProof="0" dirty="0"/>
            </a:br>
            <a:r>
              <a:rPr lang="en-US" sz="2000" noProof="0" dirty="0"/>
              <a:t>1. Prepare the </a:t>
            </a:r>
            <a:r>
              <a:rPr lang="en-US" sz="2000" dirty="0"/>
              <a:t>d</a:t>
            </a:r>
            <a:r>
              <a:rPr lang="en-US" sz="2000" noProof="0" dirty="0" err="1"/>
              <a:t>isks</a:t>
            </a:r>
            <a:r>
              <a:rPr lang="en-US" sz="2000" noProof="0" dirty="0"/>
              <a:t> with the data that you want to transfer</a:t>
            </a:r>
            <a:br>
              <a:rPr lang="en-US" sz="2000" noProof="0" dirty="0"/>
            </a:br>
            <a:r>
              <a:rPr lang="en-US" sz="2000" noProof="0" dirty="0"/>
              <a:t>2. Create a job in Azure</a:t>
            </a:r>
            <a:br>
              <a:rPr lang="en-US" sz="2000" noProof="0" dirty="0"/>
            </a:br>
            <a:r>
              <a:rPr lang="en-US" sz="2000" noProof="0" dirty="0"/>
              <a:t>3. Ship the disks  </a:t>
            </a:r>
            <a:endParaRPr lang="en-US" sz="2000" b="1" noProof="0" dirty="0"/>
          </a:p>
        </p:txBody>
      </p:sp>
      <p:pic>
        <p:nvPicPr>
          <p:cNvPr id="6146" name="Picture 2" descr="ältere Person Icon - Lade PNG und Vektor kostenlos herunter">
            <a:extLst>
              <a:ext uri="{FF2B5EF4-FFF2-40B4-BE49-F238E27FC236}">
                <a16:creationId xmlns:a16="http://schemas.microsoft.com/office/drawing/2014/main" id="{E4230BCA-3B9D-417B-8759-80CAE47E2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380329"/>
            <a:ext cx="1736575" cy="17365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ree icon &quot;Hard drive icon&quot;">
            <a:extLst>
              <a:ext uri="{FF2B5EF4-FFF2-40B4-BE49-F238E27FC236}">
                <a16:creationId xmlns:a16="http://schemas.microsoft.com/office/drawing/2014/main" id="{E9A409F0-6D2D-4F70-A8F3-1154D0FBA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52331" y="2127007"/>
            <a:ext cx="316189" cy="31618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zure - Free shapes icons">
            <a:extLst>
              <a:ext uri="{FF2B5EF4-FFF2-40B4-BE49-F238E27FC236}">
                <a16:creationId xmlns:a16="http://schemas.microsoft.com/office/drawing/2014/main" id="{D33B96DC-8C5D-4503-B026-B5ACCEE4A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1307" y="4548799"/>
            <a:ext cx="1399633" cy="1399633"/>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a la derecha 5">
            <a:extLst>
              <a:ext uri="{FF2B5EF4-FFF2-40B4-BE49-F238E27FC236}">
                <a16:creationId xmlns:a16="http://schemas.microsoft.com/office/drawing/2014/main" id="{E6E078B6-C782-4B0C-8B04-9965576E5B1C}"/>
              </a:ext>
            </a:extLst>
          </p:cNvPr>
          <p:cNvSpPr/>
          <p:nvPr/>
        </p:nvSpPr>
        <p:spPr>
          <a:xfrm>
            <a:off x="3099928" y="5137768"/>
            <a:ext cx="1101321" cy="4613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Marcador de contenido 2">
            <a:extLst>
              <a:ext uri="{FF2B5EF4-FFF2-40B4-BE49-F238E27FC236}">
                <a16:creationId xmlns:a16="http://schemas.microsoft.com/office/drawing/2014/main" id="{C3ECD9C7-7172-4924-B6F5-5952B1D548F9}"/>
              </a:ext>
            </a:extLst>
          </p:cNvPr>
          <p:cNvSpPr txBox="1">
            <a:spLocks/>
          </p:cNvSpPr>
          <p:nvPr/>
        </p:nvSpPr>
        <p:spPr>
          <a:xfrm>
            <a:off x="4672544" y="1741052"/>
            <a:ext cx="2720546" cy="23364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buFont typeface="Arial" panose="020B0604020202020204" pitchFamily="34" charset="0"/>
              <a:buNone/>
            </a:pPr>
            <a:r>
              <a:rPr lang="es-MX" sz="2400" b="1" dirty="0">
                <a:solidFill>
                  <a:srgbClr val="008AD7"/>
                </a:solidFill>
                <a:latin typeface="Segoe UI" panose="020B0502040204020203" pitchFamily="34" charset="0"/>
                <a:cs typeface="Segoe UI" panose="020B0502040204020203" pitchFamily="34" charset="0"/>
              </a:rPr>
              <a:t>Azure</a:t>
            </a:r>
            <a:br>
              <a:rPr lang="es-MX" sz="2000" b="1"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4. </a:t>
            </a:r>
            <a:r>
              <a:rPr lang="es-MX" sz="2000" dirty="0" err="1">
                <a:latin typeface="Segoe UI" panose="020B0502040204020203" pitchFamily="34" charset="0"/>
                <a:cs typeface="Segoe UI" panose="020B0502040204020203" pitchFamily="34" charset="0"/>
              </a:rPr>
              <a:t>Receive</a:t>
            </a:r>
            <a:r>
              <a:rPr lang="es-MX" sz="2000" dirty="0">
                <a:latin typeface="Segoe UI" panose="020B0502040204020203" pitchFamily="34" charset="0"/>
                <a:cs typeface="Segoe UI" panose="020B0502040204020203" pitchFamily="34" charset="0"/>
              </a:rPr>
              <a:t> disks</a:t>
            </a:r>
            <a:br>
              <a:rPr lang="es-MX" sz="2000"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5. Transfer </a:t>
            </a:r>
            <a:r>
              <a:rPr lang="es-MX" sz="2000" dirty="0" err="1">
                <a:latin typeface="Segoe UI" panose="020B0502040204020203" pitchFamily="34" charset="0"/>
                <a:cs typeface="Segoe UI" panose="020B0502040204020203" pitchFamily="34" charset="0"/>
              </a:rPr>
              <a:t>user</a:t>
            </a:r>
            <a:r>
              <a:rPr lang="es-MX" sz="2000" dirty="0">
                <a:latin typeface="Segoe UI" panose="020B0502040204020203" pitchFamily="34" charset="0"/>
                <a:cs typeface="Segoe UI" panose="020B0502040204020203" pitchFamily="34" charset="0"/>
              </a:rPr>
              <a:t> data </a:t>
            </a:r>
            <a:r>
              <a:rPr lang="es-MX" sz="2000" dirty="0" err="1">
                <a:latin typeface="Segoe UI" panose="020B0502040204020203" pitchFamily="34" charset="0"/>
                <a:cs typeface="Segoe UI" panose="020B0502040204020203" pitchFamily="34" charset="0"/>
              </a:rPr>
              <a:t>to</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their</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storage</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account</a:t>
            </a:r>
            <a:br>
              <a:rPr lang="es-MX" sz="2000"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6. </a:t>
            </a:r>
            <a:r>
              <a:rPr lang="es-MX" sz="2000" dirty="0" err="1">
                <a:latin typeface="Segoe UI" panose="020B0502040204020203" pitchFamily="34" charset="0"/>
                <a:cs typeface="Segoe UI" panose="020B0502040204020203" pitchFamily="34" charset="0"/>
              </a:rPr>
              <a:t>Package</a:t>
            </a:r>
            <a:r>
              <a:rPr lang="es-MX" sz="2000" dirty="0">
                <a:latin typeface="Segoe UI" panose="020B0502040204020203" pitchFamily="34" charset="0"/>
                <a:cs typeface="Segoe UI" panose="020B0502040204020203" pitchFamily="34" charset="0"/>
              </a:rPr>
              <a:t> disks</a:t>
            </a:r>
            <a:br>
              <a:rPr lang="es-MX" sz="2000"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7. </a:t>
            </a:r>
            <a:r>
              <a:rPr lang="es-MX" sz="2000" dirty="0" err="1">
                <a:latin typeface="Segoe UI" panose="020B0502040204020203" pitchFamily="34" charset="0"/>
                <a:cs typeface="Segoe UI" panose="020B0502040204020203" pitchFamily="34" charset="0"/>
              </a:rPr>
              <a:t>Ship</a:t>
            </a:r>
            <a:r>
              <a:rPr lang="es-MX" sz="2000" dirty="0">
                <a:latin typeface="Segoe UI" panose="020B0502040204020203" pitchFamily="34" charset="0"/>
                <a:cs typeface="Segoe UI" panose="020B0502040204020203" pitchFamily="34" charset="0"/>
              </a:rPr>
              <a:t> disks back </a:t>
            </a:r>
            <a:r>
              <a:rPr lang="es-MX" sz="2000" dirty="0" err="1">
                <a:latin typeface="Segoe UI" panose="020B0502040204020203" pitchFamily="34" charset="0"/>
                <a:cs typeface="Segoe UI" panose="020B0502040204020203" pitchFamily="34" charset="0"/>
              </a:rPr>
              <a:t>to</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user</a:t>
            </a:r>
            <a:endParaRPr lang="es-MX" sz="2000" b="1" dirty="0">
              <a:latin typeface="Segoe UI" panose="020B0502040204020203" pitchFamily="34" charset="0"/>
              <a:cs typeface="Segoe UI" panose="020B0502040204020203" pitchFamily="34" charset="0"/>
            </a:endParaRPr>
          </a:p>
        </p:txBody>
      </p:sp>
      <p:pic>
        <p:nvPicPr>
          <p:cNvPr id="13" name="Picture 10" descr="Shipping Icon #339105 - Free Icons Library">
            <a:extLst>
              <a:ext uri="{FF2B5EF4-FFF2-40B4-BE49-F238E27FC236}">
                <a16:creationId xmlns:a16="http://schemas.microsoft.com/office/drawing/2014/main" id="{AE02EFA2-4CC4-4C24-B2CF-4BB79DF2DA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1307" y="3948217"/>
            <a:ext cx="475422" cy="475422"/>
          </a:xfrm>
          <a:prstGeom prst="rect">
            <a:avLst/>
          </a:prstGeom>
          <a:noFill/>
          <a:extLst>
            <a:ext uri="{909E8E84-426E-40DD-AFC4-6F175D3DCCD1}">
              <a14:hiddenFill xmlns:a14="http://schemas.microsoft.com/office/drawing/2010/main">
                <a:solidFill>
                  <a:srgbClr val="FFFFFF"/>
                </a:solidFill>
              </a14:hiddenFill>
            </a:ext>
          </a:extLst>
        </p:spPr>
      </p:pic>
      <p:sp>
        <p:nvSpPr>
          <p:cNvPr id="14" name="Flecha: a la derecha 13">
            <a:extLst>
              <a:ext uri="{FF2B5EF4-FFF2-40B4-BE49-F238E27FC236}">
                <a16:creationId xmlns:a16="http://schemas.microsoft.com/office/drawing/2014/main" id="{7C5FE11B-EC12-4C38-ACD5-FF6634D47661}"/>
              </a:ext>
            </a:extLst>
          </p:cNvPr>
          <p:cNvSpPr/>
          <p:nvPr/>
        </p:nvSpPr>
        <p:spPr>
          <a:xfrm>
            <a:off x="8060998" y="5137767"/>
            <a:ext cx="1101321" cy="4613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5" name="Picture 2" descr="ältere Person Icon - Lade PNG und Vektor kostenlos herunter">
            <a:extLst>
              <a:ext uri="{FF2B5EF4-FFF2-40B4-BE49-F238E27FC236}">
                <a16:creationId xmlns:a16="http://schemas.microsoft.com/office/drawing/2014/main" id="{A70046C6-6F6D-4C3A-B8FA-3A425C89D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7472" y="4380330"/>
            <a:ext cx="1736575" cy="1736575"/>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contenido 2">
            <a:extLst>
              <a:ext uri="{FF2B5EF4-FFF2-40B4-BE49-F238E27FC236}">
                <a16:creationId xmlns:a16="http://schemas.microsoft.com/office/drawing/2014/main" id="{C9E6C5A9-8935-4FB9-A90C-C1B88B589443}"/>
              </a:ext>
            </a:extLst>
          </p:cNvPr>
          <p:cNvSpPr txBox="1">
            <a:spLocks/>
          </p:cNvSpPr>
          <p:nvPr/>
        </p:nvSpPr>
        <p:spPr>
          <a:xfrm>
            <a:off x="8506888" y="1743317"/>
            <a:ext cx="2720546" cy="18916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s-MX" sz="2400" b="1" dirty="0" err="1">
                <a:solidFill>
                  <a:srgbClr val="008AD7"/>
                </a:solidFill>
                <a:latin typeface="Segoe UI" panose="020B0502040204020203" pitchFamily="34" charset="0"/>
                <a:cs typeface="Segoe UI" panose="020B0502040204020203" pitchFamily="34" charset="0"/>
              </a:rPr>
              <a:t>Again</a:t>
            </a:r>
            <a:r>
              <a:rPr lang="es-MX" sz="2400" b="1" dirty="0">
                <a:solidFill>
                  <a:srgbClr val="007DFA"/>
                </a:solidFill>
                <a:latin typeface="Segoe UI" panose="020B0502040204020203" pitchFamily="34" charset="0"/>
                <a:cs typeface="Segoe UI" panose="020B0502040204020203" pitchFamily="34" charset="0"/>
              </a:rPr>
              <a:t> </a:t>
            </a:r>
            <a:r>
              <a:rPr lang="es-MX" sz="2400" b="1" dirty="0" err="1">
                <a:solidFill>
                  <a:srgbClr val="008AD7"/>
                </a:solidFill>
                <a:latin typeface="Segoe UI" panose="020B0502040204020203" pitchFamily="34" charset="0"/>
                <a:cs typeface="Segoe UI" panose="020B0502040204020203" pitchFamily="34" charset="0"/>
              </a:rPr>
              <a:t>User</a:t>
            </a:r>
            <a:br>
              <a:rPr lang="es-MX" sz="2000" b="1"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8. </a:t>
            </a:r>
            <a:r>
              <a:rPr lang="es-MX" sz="2000" dirty="0" err="1">
                <a:latin typeface="Segoe UI" panose="020B0502040204020203" pitchFamily="34" charset="0"/>
                <a:cs typeface="Segoe UI" panose="020B0502040204020203" pitchFamily="34" charset="0"/>
              </a:rPr>
              <a:t>Receive</a:t>
            </a:r>
            <a:r>
              <a:rPr lang="es-MX" sz="2000" dirty="0">
                <a:latin typeface="Segoe UI" panose="020B0502040204020203" pitchFamily="34" charset="0"/>
                <a:cs typeface="Segoe UI" panose="020B0502040204020203" pitchFamily="34" charset="0"/>
              </a:rPr>
              <a:t> disks</a:t>
            </a:r>
            <a:br>
              <a:rPr lang="es-MX" sz="2000"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9. View </a:t>
            </a:r>
            <a:r>
              <a:rPr lang="es-MX" sz="2000" dirty="0" err="1">
                <a:latin typeface="Segoe UI" panose="020B0502040204020203" pitchFamily="34" charset="0"/>
                <a:cs typeface="Segoe UI" panose="020B0502040204020203" pitchFamily="34" charset="0"/>
              </a:rPr>
              <a:t>user</a:t>
            </a:r>
            <a:r>
              <a:rPr lang="es-MX" sz="2000" dirty="0">
                <a:latin typeface="Segoe UI" panose="020B0502040204020203" pitchFamily="34" charset="0"/>
                <a:cs typeface="Segoe UI" panose="020B0502040204020203" pitchFamily="34" charset="0"/>
              </a:rPr>
              <a:t> data in Azure Storage</a:t>
            </a:r>
            <a:endParaRPr lang="es-MX" sz="2000" b="1" dirty="0">
              <a:latin typeface="Segoe UI" panose="020B0502040204020203" pitchFamily="34" charset="0"/>
              <a:cs typeface="Segoe UI" panose="020B0502040204020203" pitchFamily="34" charset="0"/>
            </a:endParaRPr>
          </a:p>
        </p:txBody>
      </p:sp>
      <p:pic>
        <p:nvPicPr>
          <p:cNvPr id="17" name="Picture 2" descr="Royal azure blue cloud storage icon - Free royal azure blue cloud storage  icons">
            <a:extLst>
              <a:ext uri="{FF2B5EF4-FFF2-40B4-BE49-F238E27FC236}">
                <a16:creationId xmlns:a16="http://schemas.microsoft.com/office/drawing/2014/main" id="{286DB882-931A-4EA0-9862-BBD9986805D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 b="147"/>
          <a:stretch/>
        </p:blipFill>
        <p:spPr bwMode="auto">
          <a:xfrm>
            <a:off x="10456171" y="2909253"/>
            <a:ext cx="664114" cy="663146"/>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68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37DF5-0CFB-4BE0-B53E-7E09022C1C2F}"/>
              </a:ext>
            </a:extLst>
          </p:cNvPr>
          <p:cNvSpPr>
            <a:spLocks noGrp="1"/>
          </p:cNvSpPr>
          <p:nvPr>
            <p:ph type="title"/>
          </p:nvPr>
        </p:nvSpPr>
        <p:spPr/>
        <p:txBody>
          <a:bodyPr/>
          <a:lstStyle/>
          <a:p>
            <a:pPr algn="ctr"/>
            <a:r>
              <a:rPr lang="en-US" noProof="0" dirty="0"/>
              <a:t>Export Job</a:t>
            </a:r>
          </a:p>
        </p:txBody>
      </p:sp>
      <p:sp>
        <p:nvSpPr>
          <p:cNvPr id="3" name="Marcador de contenido 2">
            <a:extLst>
              <a:ext uri="{FF2B5EF4-FFF2-40B4-BE49-F238E27FC236}">
                <a16:creationId xmlns:a16="http://schemas.microsoft.com/office/drawing/2014/main" id="{639734B3-80C8-4DFF-905D-34E26CC4862B}"/>
              </a:ext>
            </a:extLst>
          </p:cNvPr>
          <p:cNvSpPr>
            <a:spLocks noGrp="1"/>
          </p:cNvSpPr>
          <p:nvPr>
            <p:ph idx="1"/>
          </p:nvPr>
        </p:nvSpPr>
        <p:spPr>
          <a:xfrm>
            <a:off x="838200" y="1878373"/>
            <a:ext cx="2720546" cy="1891699"/>
          </a:xfrm>
        </p:spPr>
        <p:txBody>
          <a:bodyPr>
            <a:normAutofit lnSpcReduction="10000"/>
          </a:bodyPr>
          <a:lstStyle/>
          <a:p>
            <a:pPr marL="0" indent="0">
              <a:lnSpc>
                <a:spcPct val="100000"/>
              </a:lnSpc>
              <a:spcBef>
                <a:spcPts val="0"/>
              </a:spcBef>
              <a:buNone/>
            </a:pPr>
            <a:r>
              <a:rPr lang="en-US" sz="2400" b="1" dirty="0">
                <a:solidFill>
                  <a:srgbClr val="008AD7"/>
                </a:solidFill>
              </a:rPr>
              <a:t>User</a:t>
            </a:r>
            <a:br>
              <a:rPr lang="en-US" b="1" noProof="0" dirty="0"/>
            </a:br>
            <a:br>
              <a:rPr lang="en-US" sz="2000" noProof="0" dirty="0"/>
            </a:br>
            <a:r>
              <a:rPr lang="en-US" sz="2000" noProof="0" dirty="0"/>
              <a:t>1. Create a job in Azure</a:t>
            </a:r>
            <a:br>
              <a:rPr lang="en-US" sz="2000" noProof="0" dirty="0"/>
            </a:br>
            <a:r>
              <a:rPr lang="en-US" sz="2000" noProof="0" dirty="0"/>
              <a:t>2. Ship the empty disks  </a:t>
            </a:r>
            <a:endParaRPr lang="en-US" sz="2000" b="1" noProof="0" dirty="0"/>
          </a:p>
        </p:txBody>
      </p:sp>
      <p:pic>
        <p:nvPicPr>
          <p:cNvPr id="6146" name="Picture 2" descr="ältere Person Icon - Lade PNG und Vektor kostenlos herunter">
            <a:extLst>
              <a:ext uri="{FF2B5EF4-FFF2-40B4-BE49-F238E27FC236}">
                <a16:creationId xmlns:a16="http://schemas.microsoft.com/office/drawing/2014/main" id="{E4230BCA-3B9D-417B-8759-80CAE47E2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365156"/>
            <a:ext cx="1736575" cy="17365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ree icon &quot;Hard drive icon&quot;">
            <a:extLst>
              <a:ext uri="{FF2B5EF4-FFF2-40B4-BE49-F238E27FC236}">
                <a16:creationId xmlns:a16="http://schemas.microsoft.com/office/drawing/2014/main" id="{E9A409F0-6D2D-4F70-A8F3-1154D0FBA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548392" y="3334660"/>
            <a:ext cx="316189" cy="31618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zure - Free shapes icons">
            <a:extLst>
              <a:ext uri="{FF2B5EF4-FFF2-40B4-BE49-F238E27FC236}">
                <a16:creationId xmlns:a16="http://schemas.microsoft.com/office/drawing/2014/main" id="{D33B96DC-8C5D-4503-B026-B5ACCEE4A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386" y="4654962"/>
            <a:ext cx="1399633" cy="1399633"/>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a la derecha 5">
            <a:extLst>
              <a:ext uri="{FF2B5EF4-FFF2-40B4-BE49-F238E27FC236}">
                <a16:creationId xmlns:a16="http://schemas.microsoft.com/office/drawing/2014/main" id="{E6E078B6-C782-4B0C-8B04-9965576E5B1C}"/>
              </a:ext>
            </a:extLst>
          </p:cNvPr>
          <p:cNvSpPr/>
          <p:nvPr/>
        </p:nvSpPr>
        <p:spPr>
          <a:xfrm>
            <a:off x="3074068" y="5124120"/>
            <a:ext cx="1101321" cy="4613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Marcador de contenido 2">
            <a:extLst>
              <a:ext uri="{FF2B5EF4-FFF2-40B4-BE49-F238E27FC236}">
                <a16:creationId xmlns:a16="http://schemas.microsoft.com/office/drawing/2014/main" id="{C3ECD9C7-7172-4924-B6F5-5952B1D548F9}"/>
              </a:ext>
            </a:extLst>
          </p:cNvPr>
          <p:cNvSpPr txBox="1">
            <a:spLocks/>
          </p:cNvSpPr>
          <p:nvPr/>
        </p:nvSpPr>
        <p:spPr>
          <a:xfrm>
            <a:off x="4739833" y="1760019"/>
            <a:ext cx="2720546" cy="28256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s-MX" sz="2400" b="1" dirty="0">
                <a:solidFill>
                  <a:srgbClr val="008AD7"/>
                </a:solidFill>
                <a:latin typeface="Segoe UI" panose="020B0502040204020203" pitchFamily="34" charset="0"/>
                <a:cs typeface="Segoe UI" panose="020B0502040204020203" pitchFamily="34" charset="0"/>
              </a:rPr>
              <a:t>Azure</a:t>
            </a:r>
            <a:br>
              <a:rPr lang="es-MX" sz="2000" b="1"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3. </a:t>
            </a:r>
            <a:r>
              <a:rPr lang="es-MX" sz="2000" dirty="0" err="1">
                <a:latin typeface="Segoe UI" panose="020B0502040204020203" pitchFamily="34" charset="0"/>
                <a:cs typeface="Segoe UI" panose="020B0502040204020203" pitchFamily="34" charset="0"/>
              </a:rPr>
              <a:t>Receive</a:t>
            </a:r>
            <a:r>
              <a:rPr lang="es-MX" sz="2000" dirty="0">
                <a:latin typeface="Segoe UI" panose="020B0502040204020203" pitchFamily="34" charset="0"/>
                <a:cs typeface="Segoe UI" panose="020B0502040204020203" pitchFamily="34" charset="0"/>
              </a:rPr>
              <a:t> disks</a:t>
            </a:r>
            <a:br>
              <a:rPr lang="es-MX" sz="2000"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4. Transfer </a:t>
            </a:r>
            <a:r>
              <a:rPr lang="es-MX" sz="2000" dirty="0" err="1">
                <a:latin typeface="Segoe UI" panose="020B0502040204020203" pitchFamily="34" charset="0"/>
                <a:cs typeface="Segoe UI" panose="020B0502040204020203" pitchFamily="34" charset="0"/>
              </a:rPr>
              <a:t>user</a:t>
            </a:r>
            <a:r>
              <a:rPr lang="es-MX" sz="2000" dirty="0">
                <a:latin typeface="Segoe UI" panose="020B0502040204020203" pitchFamily="34" charset="0"/>
                <a:cs typeface="Segoe UI" panose="020B0502040204020203" pitchFamily="34" charset="0"/>
              </a:rPr>
              <a:t> data </a:t>
            </a:r>
            <a:r>
              <a:rPr lang="es-MX" sz="2000" dirty="0" err="1">
                <a:latin typeface="Segoe UI" panose="020B0502040204020203" pitchFamily="34" charset="0"/>
                <a:cs typeface="Segoe UI" panose="020B0502040204020203" pitchFamily="34" charset="0"/>
              </a:rPr>
              <a:t>from</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their</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storage</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account</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to</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their</a:t>
            </a:r>
            <a:r>
              <a:rPr lang="es-MX" sz="2000" dirty="0">
                <a:latin typeface="Segoe UI" panose="020B0502040204020203" pitchFamily="34" charset="0"/>
                <a:cs typeface="Segoe UI" panose="020B0502040204020203" pitchFamily="34" charset="0"/>
              </a:rPr>
              <a:t> disks</a:t>
            </a:r>
            <a:br>
              <a:rPr lang="es-MX" sz="2000"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6. </a:t>
            </a:r>
            <a:r>
              <a:rPr lang="es-MX" sz="2000" dirty="0" err="1">
                <a:latin typeface="Segoe UI" panose="020B0502040204020203" pitchFamily="34" charset="0"/>
                <a:cs typeface="Segoe UI" panose="020B0502040204020203" pitchFamily="34" charset="0"/>
              </a:rPr>
              <a:t>Package</a:t>
            </a:r>
            <a:r>
              <a:rPr lang="es-MX" sz="2000" dirty="0">
                <a:latin typeface="Segoe UI" panose="020B0502040204020203" pitchFamily="34" charset="0"/>
                <a:cs typeface="Segoe UI" panose="020B0502040204020203" pitchFamily="34" charset="0"/>
              </a:rPr>
              <a:t> disks</a:t>
            </a:r>
            <a:br>
              <a:rPr lang="es-MX" sz="2000"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7. </a:t>
            </a:r>
            <a:r>
              <a:rPr lang="es-MX" sz="2000" dirty="0" err="1">
                <a:latin typeface="Segoe UI" panose="020B0502040204020203" pitchFamily="34" charset="0"/>
                <a:cs typeface="Segoe UI" panose="020B0502040204020203" pitchFamily="34" charset="0"/>
              </a:rPr>
              <a:t>Ship</a:t>
            </a:r>
            <a:r>
              <a:rPr lang="es-MX" sz="2000" dirty="0">
                <a:latin typeface="Segoe UI" panose="020B0502040204020203" pitchFamily="34" charset="0"/>
                <a:cs typeface="Segoe UI" panose="020B0502040204020203" pitchFamily="34" charset="0"/>
              </a:rPr>
              <a:t> disks back </a:t>
            </a:r>
            <a:r>
              <a:rPr lang="es-MX" sz="2000" dirty="0" err="1">
                <a:latin typeface="Segoe UI" panose="020B0502040204020203" pitchFamily="34" charset="0"/>
                <a:cs typeface="Segoe UI" panose="020B0502040204020203" pitchFamily="34" charset="0"/>
              </a:rPr>
              <a:t>to</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user</a:t>
            </a:r>
            <a:endParaRPr lang="es-MX" sz="2000" b="1" dirty="0">
              <a:latin typeface="Segoe UI" panose="020B0502040204020203" pitchFamily="34" charset="0"/>
              <a:cs typeface="Segoe UI" panose="020B0502040204020203" pitchFamily="34" charset="0"/>
            </a:endParaRPr>
          </a:p>
        </p:txBody>
      </p:sp>
      <p:pic>
        <p:nvPicPr>
          <p:cNvPr id="13" name="Picture 10" descr="Shipping Icon #339105 - Free Icons Library">
            <a:extLst>
              <a:ext uri="{FF2B5EF4-FFF2-40B4-BE49-F238E27FC236}">
                <a16:creationId xmlns:a16="http://schemas.microsoft.com/office/drawing/2014/main" id="{AE02EFA2-4CC4-4C24-B2CF-4BB79DF2DA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4722" y="3993964"/>
            <a:ext cx="475422" cy="475422"/>
          </a:xfrm>
          <a:prstGeom prst="rect">
            <a:avLst/>
          </a:prstGeom>
          <a:noFill/>
          <a:extLst>
            <a:ext uri="{909E8E84-426E-40DD-AFC4-6F175D3DCCD1}">
              <a14:hiddenFill xmlns:a14="http://schemas.microsoft.com/office/drawing/2010/main">
                <a:solidFill>
                  <a:srgbClr val="FFFFFF"/>
                </a:solidFill>
              </a14:hiddenFill>
            </a:ext>
          </a:extLst>
        </p:spPr>
      </p:pic>
      <p:sp>
        <p:nvSpPr>
          <p:cNvPr id="14" name="Flecha: a la derecha 13">
            <a:extLst>
              <a:ext uri="{FF2B5EF4-FFF2-40B4-BE49-F238E27FC236}">
                <a16:creationId xmlns:a16="http://schemas.microsoft.com/office/drawing/2014/main" id="{7C5FE11B-EC12-4C38-ACD5-FF6634D47661}"/>
              </a:ext>
            </a:extLst>
          </p:cNvPr>
          <p:cNvSpPr/>
          <p:nvPr/>
        </p:nvSpPr>
        <p:spPr>
          <a:xfrm>
            <a:off x="8395016" y="5124120"/>
            <a:ext cx="1101321" cy="4613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5" name="Picture 2" descr="ältere Person Icon - Lade PNG und Vektor kostenlos herunter">
            <a:extLst>
              <a:ext uri="{FF2B5EF4-FFF2-40B4-BE49-F238E27FC236}">
                <a16:creationId xmlns:a16="http://schemas.microsoft.com/office/drawing/2014/main" id="{A70046C6-6F6D-4C3A-B8FA-3A425C89D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83" y="4351369"/>
            <a:ext cx="1736575" cy="1736575"/>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contenido 2">
            <a:extLst>
              <a:ext uri="{FF2B5EF4-FFF2-40B4-BE49-F238E27FC236}">
                <a16:creationId xmlns:a16="http://schemas.microsoft.com/office/drawing/2014/main" id="{C9E6C5A9-8935-4FB9-A90C-C1B88B589443}"/>
              </a:ext>
            </a:extLst>
          </p:cNvPr>
          <p:cNvSpPr txBox="1">
            <a:spLocks/>
          </p:cNvSpPr>
          <p:nvPr/>
        </p:nvSpPr>
        <p:spPr>
          <a:xfrm>
            <a:off x="8945676" y="1878372"/>
            <a:ext cx="2720546" cy="1891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s-MX" sz="2400" b="1" dirty="0" err="1">
                <a:solidFill>
                  <a:srgbClr val="008AD7"/>
                </a:solidFill>
                <a:latin typeface="Segoe UI" panose="020B0502040204020203" pitchFamily="34" charset="0"/>
                <a:cs typeface="Segoe UI" panose="020B0502040204020203" pitchFamily="34" charset="0"/>
              </a:rPr>
              <a:t>Again</a:t>
            </a:r>
            <a:r>
              <a:rPr lang="es-MX" sz="2400" b="1" dirty="0">
                <a:solidFill>
                  <a:srgbClr val="008AD7"/>
                </a:solidFill>
                <a:latin typeface="Segoe UI" panose="020B0502040204020203" pitchFamily="34" charset="0"/>
                <a:cs typeface="Segoe UI" panose="020B0502040204020203" pitchFamily="34" charset="0"/>
              </a:rPr>
              <a:t> </a:t>
            </a:r>
            <a:r>
              <a:rPr lang="es-MX" sz="2400" b="1" dirty="0" err="1">
                <a:solidFill>
                  <a:srgbClr val="008AD7"/>
                </a:solidFill>
                <a:latin typeface="Segoe UI" panose="020B0502040204020203" pitchFamily="34" charset="0"/>
                <a:cs typeface="Segoe UI" panose="020B0502040204020203" pitchFamily="34" charset="0"/>
              </a:rPr>
              <a:t>User</a:t>
            </a:r>
            <a:br>
              <a:rPr lang="es-MX" b="1" dirty="0">
                <a:latin typeface="Segoe UI" panose="020B0502040204020203" pitchFamily="34" charset="0"/>
                <a:cs typeface="Segoe UI" panose="020B0502040204020203" pitchFamily="34" charset="0"/>
              </a:rPr>
            </a:br>
            <a:r>
              <a:rPr lang="es-MX" sz="2000" dirty="0">
                <a:latin typeface="Segoe UI" panose="020B0502040204020203" pitchFamily="34" charset="0"/>
                <a:cs typeface="Segoe UI" panose="020B0502040204020203" pitchFamily="34" charset="0"/>
              </a:rPr>
              <a:t>8. </a:t>
            </a:r>
            <a:r>
              <a:rPr lang="es-MX" sz="2000" dirty="0" err="1">
                <a:latin typeface="Segoe UI" panose="020B0502040204020203" pitchFamily="34" charset="0"/>
                <a:cs typeface="Segoe UI" panose="020B0502040204020203" pitchFamily="34" charset="0"/>
              </a:rPr>
              <a:t>Receive</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the</a:t>
            </a:r>
            <a:r>
              <a:rPr lang="es-MX" sz="2000" dirty="0">
                <a:latin typeface="Segoe UI" panose="020B0502040204020203" pitchFamily="34" charset="0"/>
                <a:cs typeface="Segoe UI" panose="020B0502040204020203" pitchFamily="34" charset="0"/>
              </a:rPr>
              <a:t> disks </a:t>
            </a:r>
            <a:r>
              <a:rPr lang="es-MX" sz="2000" dirty="0" err="1">
                <a:latin typeface="Segoe UI" panose="020B0502040204020203" pitchFamily="34" charset="0"/>
                <a:cs typeface="Segoe UI" panose="020B0502040204020203" pitchFamily="34" charset="0"/>
              </a:rPr>
              <a:t>with</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user</a:t>
            </a:r>
            <a:r>
              <a:rPr lang="es-MX" sz="2000" dirty="0">
                <a:latin typeface="Segoe UI" panose="020B0502040204020203" pitchFamily="34" charset="0"/>
                <a:cs typeface="Segoe UI" panose="020B0502040204020203" pitchFamily="34" charset="0"/>
              </a:rPr>
              <a:t> </a:t>
            </a:r>
            <a:r>
              <a:rPr lang="es-MX" sz="2000" dirty="0" err="1">
                <a:latin typeface="Segoe UI" panose="020B0502040204020203" pitchFamily="34" charset="0"/>
                <a:cs typeface="Segoe UI" panose="020B0502040204020203" pitchFamily="34" charset="0"/>
              </a:rPr>
              <a:t>required</a:t>
            </a:r>
            <a:r>
              <a:rPr lang="es-MX" sz="2000" dirty="0">
                <a:latin typeface="Segoe UI" panose="020B0502040204020203" pitchFamily="34" charset="0"/>
                <a:cs typeface="Segoe UI" panose="020B0502040204020203" pitchFamily="34" charset="0"/>
              </a:rPr>
              <a:t> data</a:t>
            </a:r>
            <a:endParaRPr lang="es-MX" sz="2000" b="1" dirty="0">
              <a:latin typeface="Segoe UI" panose="020B0502040204020203" pitchFamily="34" charset="0"/>
              <a:cs typeface="Segoe UI" panose="020B0502040204020203" pitchFamily="34" charset="0"/>
            </a:endParaRPr>
          </a:p>
        </p:txBody>
      </p:sp>
      <p:pic>
        <p:nvPicPr>
          <p:cNvPr id="17" name="Picture 2" descr="Royal azure blue cloud storage icon - Free royal azure blue cloud storage  icons">
            <a:extLst>
              <a:ext uri="{FF2B5EF4-FFF2-40B4-BE49-F238E27FC236}">
                <a16:creationId xmlns:a16="http://schemas.microsoft.com/office/drawing/2014/main" id="{286DB882-931A-4EA0-9862-BBD9986805D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 b="147"/>
          <a:stretch/>
        </p:blipFill>
        <p:spPr bwMode="auto">
          <a:xfrm>
            <a:off x="10476213" y="3076191"/>
            <a:ext cx="664114" cy="663146"/>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13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8599FD-FCA0-4E6E-AE9E-9E7003D04713}"/>
              </a:ext>
            </a:extLst>
          </p:cNvPr>
          <p:cNvSpPr>
            <a:spLocks noGrp="1"/>
          </p:cNvSpPr>
          <p:nvPr>
            <p:ph type="title"/>
          </p:nvPr>
        </p:nvSpPr>
        <p:spPr/>
        <p:txBody>
          <a:bodyPr/>
          <a:lstStyle/>
          <a:p>
            <a:r>
              <a:rPr lang="en-US" dirty="0"/>
              <a:t>Lesson 1 – Storage Accounts</a:t>
            </a:r>
          </a:p>
        </p:txBody>
      </p:sp>
    </p:spTree>
    <p:extLst>
      <p:ext uri="{BB962C8B-B14F-4D97-AF65-F5344CB8AC3E}">
        <p14:creationId xmlns:p14="http://schemas.microsoft.com/office/powerpoint/2010/main" val="1577920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D05FC-0C04-43AC-A53C-819C0203FEB6}"/>
              </a:ext>
            </a:extLst>
          </p:cNvPr>
          <p:cNvSpPr>
            <a:spLocks noGrp="1"/>
          </p:cNvSpPr>
          <p:nvPr>
            <p:ph type="title"/>
          </p:nvPr>
        </p:nvSpPr>
        <p:spPr>
          <a:xfrm>
            <a:off x="838200" y="365125"/>
            <a:ext cx="10515600" cy="1306443"/>
          </a:xfrm>
        </p:spPr>
        <p:txBody>
          <a:bodyPr>
            <a:normAutofit/>
          </a:bodyPr>
          <a:lstStyle/>
          <a:p>
            <a:pPr algn="ctr"/>
            <a:r>
              <a:rPr lang="en-US" noProof="0" dirty="0"/>
              <a:t>Azure Storage Explorer</a:t>
            </a:r>
          </a:p>
        </p:txBody>
      </p:sp>
      <p:sp>
        <p:nvSpPr>
          <p:cNvPr id="3" name="Marcador de contenido 2">
            <a:extLst>
              <a:ext uri="{FF2B5EF4-FFF2-40B4-BE49-F238E27FC236}">
                <a16:creationId xmlns:a16="http://schemas.microsoft.com/office/drawing/2014/main" id="{4CD0BA9C-0BC5-415C-A98F-CF08BB52BFA2}"/>
              </a:ext>
            </a:extLst>
          </p:cNvPr>
          <p:cNvSpPr>
            <a:spLocks noGrp="1"/>
          </p:cNvSpPr>
          <p:nvPr>
            <p:ph idx="1"/>
          </p:nvPr>
        </p:nvSpPr>
        <p:spPr>
          <a:xfrm>
            <a:off x="552003" y="1613924"/>
            <a:ext cx="4152774" cy="4667250"/>
          </a:xfrm>
        </p:spPr>
        <p:txBody>
          <a:bodyPr>
            <a:normAutofit/>
          </a:bodyPr>
          <a:lstStyle/>
          <a:p>
            <a:pPr>
              <a:lnSpc>
                <a:spcPct val="100000"/>
              </a:lnSpc>
            </a:pPr>
            <a:r>
              <a:rPr lang="en-US" sz="2000" noProof="0" dirty="0"/>
              <a:t>The Azure Storage Explorer is an application which helps </a:t>
            </a:r>
            <a:r>
              <a:rPr lang="en-US" sz="2000" dirty="0"/>
              <a:t>users</a:t>
            </a:r>
            <a:r>
              <a:rPr lang="en-US" sz="2000" noProof="0" dirty="0"/>
              <a:t> easily access the Azure storage account through any device on any platform, </a:t>
            </a:r>
            <a:r>
              <a:rPr lang="en-US" sz="2000" dirty="0"/>
              <a:t>(</a:t>
            </a:r>
            <a:r>
              <a:rPr lang="en-US" sz="2000" noProof="0" dirty="0"/>
              <a:t>Windows, MacOS, or Linux). </a:t>
            </a:r>
          </a:p>
          <a:p>
            <a:pPr>
              <a:lnSpc>
                <a:spcPct val="100000"/>
              </a:lnSpc>
            </a:pPr>
            <a:r>
              <a:rPr lang="en-US" sz="2000" noProof="0" dirty="0"/>
              <a:t>Users </a:t>
            </a:r>
            <a:r>
              <a:rPr lang="en-US" sz="2000" dirty="0"/>
              <a:t>can </a:t>
            </a:r>
            <a:r>
              <a:rPr lang="en-US" sz="2000" noProof="0" dirty="0"/>
              <a:t>easily connect to </a:t>
            </a:r>
            <a:r>
              <a:rPr lang="en-US" sz="2000" dirty="0" err="1"/>
              <a:t>thei</a:t>
            </a:r>
            <a:r>
              <a:rPr lang="en-US" sz="2000" noProof="0" dirty="0"/>
              <a:t>r subscription and manipulate </a:t>
            </a:r>
            <a:r>
              <a:rPr lang="en-US" sz="2000" dirty="0" err="1"/>
              <a:t>thei</a:t>
            </a:r>
            <a:r>
              <a:rPr lang="en-US" sz="2000" noProof="0" dirty="0"/>
              <a:t>r tables, blobs, queues, and files. In addition, </a:t>
            </a:r>
            <a:r>
              <a:rPr lang="en-US" sz="2000" dirty="0"/>
              <a:t>they</a:t>
            </a:r>
            <a:r>
              <a:rPr lang="en-US" sz="2000" noProof="0" dirty="0"/>
              <a:t> can connect to, and manipulate, Azure Cosmos DB Storage and Azure Data Lake Storage.</a:t>
            </a:r>
          </a:p>
        </p:txBody>
      </p:sp>
      <p:pic>
        <p:nvPicPr>
          <p:cNvPr id="7170" name="Picture 2" descr="Get started with Storage Explorer | Microsoft Docs">
            <a:extLst>
              <a:ext uri="{FF2B5EF4-FFF2-40B4-BE49-F238E27FC236}">
                <a16:creationId xmlns:a16="http://schemas.microsoft.com/office/drawing/2014/main" id="{E64F4B75-9143-43C2-B252-02361345EF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9" b="2"/>
          <a:stretch/>
        </p:blipFill>
        <p:spPr bwMode="auto">
          <a:xfrm>
            <a:off x="5469698" y="1594251"/>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851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3589D-A153-47D3-B2B5-8FBF7C45D7AD}"/>
              </a:ext>
            </a:extLst>
          </p:cNvPr>
          <p:cNvSpPr>
            <a:spLocks noGrp="1"/>
          </p:cNvSpPr>
          <p:nvPr>
            <p:ph type="title"/>
          </p:nvPr>
        </p:nvSpPr>
        <p:spPr/>
        <p:txBody>
          <a:bodyPr/>
          <a:lstStyle/>
          <a:p>
            <a:pPr algn="ctr"/>
            <a:r>
              <a:rPr lang="en-US" noProof="0" dirty="0" err="1"/>
              <a:t>AzCopy</a:t>
            </a:r>
            <a:endParaRPr lang="en-US" noProof="0" dirty="0"/>
          </a:p>
        </p:txBody>
      </p:sp>
      <p:sp>
        <p:nvSpPr>
          <p:cNvPr id="3" name="Marcador de contenido 2">
            <a:extLst>
              <a:ext uri="{FF2B5EF4-FFF2-40B4-BE49-F238E27FC236}">
                <a16:creationId xmlns:a16="http://schemas.microsoft.com/office/drawing/2014/main" id="{80B2404E-8505-42D3-878C-F0BCE1C43A82}"/>
              </a:ext>
            </a:extLst>
          </p:cNvPr>
          <p:cNvSpPr>
            <a:spLocks noGrp="1"/>
          </p:cNvSpPr>
          <p:nvPr>
            <p:ph idx="1"/>
          </p:nvPr>
        </p:nvSpPr>
        <p:spPr/>
        <p:txBody>
          <a:bodyPr>
            <a:normAutofit/>
          </a:bodyPr>
          <a:lstStyle/>
          <a:p>
            <a:pPr marL="0" indent="0">
              <a:buNone/>
            </a:pPr>
            <a:r>
              <a:rPr lang="en-US" sz="2400" dirty="0"/>
              <a:t>This is </a:t>
            </a:r>
            <a:r>
              <a:rPr lang="en-US" sz="2400" noProof="0" dirty="0"/>
              <a:t>a free tool that allows </a:t>
            </a:r>
            <a:r>
              <a:rPr lang="en-US" sz="2400" dirty="0"/>
              <a:t>users to </a:t>
            </a:r>
            <a:r>
              <a:rPr lang="en-US" sz="2400" noProof="0" dirty="0"/>
              <a:t>copy and move data to and from Azure storage. </a:t>
            </a:r>
            <a:r>
              <a:rPr lang="en-US" sz="2400" dirty="0"/>
              <a:t>Installing t</a:t>
            </a:r>
            <a:r>
              <a:rPr lang="en-US" sz="2400" noProof="0" dirty="0"/>
              <a:t>his command-line utility on the workstation is not required.</a:t>
            </a:r>
          </a:p>
        </p:txBody>
      </p:sp>
      <p:pic>
        <p:nvPicPr>
          <p:cNvPr id="9218" name="Picture 2" descr="Copy or move data to Azure Storage by using AzCopy v10 | Microsoft Docs">
            <a:extLst>
              <a:ext uri="{FF2B5EF4-FFF2-40B4-BE49-F238E27FC236}">
                <a16:creationId xmlns:a16="http://schemas.microsoft.com/office/drawing/2014/main" id="{6C1C6BBB-6AB1-4B74-A343-41BC22F88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239329"/>
            <a:ext cx="81915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376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734F-9C5F-4A13-9486-28D100B9CAD3}"/>
              </a:ext>
            </a:extLst>
          </p:cNvPr>
          <p:cNvSpPr>
            <a:spLocks noGrp="1"/>
          </p:cNvSpPr>
          <p:nvPr>
            <p:ph type="title"/>
          </p:nvPr>
        </p:nvSpPr>
        <p:spPr>
          <a:xfrm>
            <a:off x="945205" y="325367"/>
            <a:ext cx="10515600" cy="2037587"/>
          </a:xfrm>
        </p:spPr>
        <p:txBody>
          <a:bodyPr>
            <a:normAutofit/>
          </a:bodyPr>
          <a:lstStyle/>
          <a:p>
            <a:r>
              <a:rPr lang="en-US" dirty="0"/>
              <a:t>Lesson 3 – Azure Files</a:t>
            </a:r>
            <a:br>
              <a:rPr lang="en-US" dirty="0"/>
            </a:br>
            <a:r>
              <a:rPr lang="en-US" dirty="0"/>
              <a:t>&amp; Azure Blob</a:t>
            </a:r>
          </a:p>
        </p:txBody>
      </p:sp>
    </p:spTree>
    <p:extLst>
      <p:ext uri="{BB962C8B-B14F-4D97-AF65-F5344CB8AC3E}">
        <p14:creationId xmlns:p14="http://schemas.microsoft.com/office/powerpoint/2010/main" val="1388828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775AB-D77E-476F-96DA-72CC9C38C1E3}"/>
              </a:ext>
            </a:extLst>
          </p:cNvPr>
          <p:cNvSpPr>
            <a:spLocks noGrp="1"/>
          </p:cNvSpPr>
          <p:nvPr>
            <p:ph type="title"/>
          </p:nvPr>
        </p:nvSpPr>
        <p:spPr/>
        <p:txBody>
          <a:bodyPr/>
          <a:lstStyle/>
          <a:p>
            <a:pPr algn="ctr"/>
            <a:r>
              <a:rPr lang="en-US" noProof="0" dirty="0"/>
              <a:t>Blob Storage and File Storage</a:t>
            </a:r>
          </a:p>
        </p:txBody>
      </p:sp>
      <p:sp>
        <p:nvSpPr>
          <p:cNvPr id="3" name="Marcador de texto 2">
            <a:extLst>
              <a:ext uri="{FF2B5EF4-FFF2-40B4-BE49-F238E27FC236}">
                <a16:creationId xmlns:a16="http://schemas.microsoft.com/office/drawing/2014/main" id="{A8C152D7-2411-4462-B2C8-3782E8F3C83A}"/>
              </a:ext>
            </a:extLst>
          </p:cNvPr>
          <p:cNvSpPr>
            <a:spLocks noGrp="1"/>
          </p:cNvSpPr>
          <p:nvPr>
            <p:ph type="body" idx="1"/>
          </p:nvPr>
        </p:nvSpPr>
        <p:spPr/>
        <p:txBody>
          <a:bodyPr>
            <a:normAutofit/>
          </a:bodyPr>
          <a:lstStyle/>
          <a:p>
            <a:r>
              <a:rPr lang="en-US" sz="2200" noProof="0" dirty="0"/>
              <a:t>Blob Storage</a:t>
            </a:r>
          </a:p>
        </p:txBody>
      </p:sp>
      <p:sp>
        <p:nvSpPr>
          <p:cNvPr id="4" name="Marcador de contenido 3">
            <a:extLst>
              <a:ext uri="{FF2B5EF4-FFF2-40B4-BE49-F238E27FC236}">
                <a16:creationId xmlns:a16="http://schemas.microsoft.com/office/drawing/2014/main" id="{9CE0705E-6C61-40C0-93ED-2B0D996CB381}"/>
              </a:ext>
            </a:extLst>
          </p:cNvPr>
          <p:cNvSpPr>
            <a:spLocks noGrp="1"/>
          </p:cNvSpPr>
          <p:nvPr>
            <p:ph sz="half" idx="2"/>
          </p:nvPr>
        </p:nvSpPr>
        <p:spPr/>
        <p:txBody>
          <a:bodyPr>
            <a:normAutofit/>
          </a:bodyPr>
          <a:lstStyle/>
          <a:p>
            <a:pPr marL="0" indent="0">
              <a:buNone/>
            </a:pPr>
            <a:r>
              <a:rPr lang="en-US" sz="2200" noProof="0" dirty="0"/>
              <a:t>Azure Blob Storage is an object storage solution for the cloud. Blob Storage allows </a:t>
            </a:r>
            <a:r>
              <a:rPr lang="en-US" sz="2200" dirty="0"/>
              <a:t>users</a:t>
            </a:r>
            <a:r>
              <a:rPr lang="en-US" sz="2200" noProof="0" dirty="0"/>
              <a:t> to store a massive amount of unstructured data. The unstructured data </a:t>
            </a:r>
            <a:r>
              <a:rPr lang="en-US" sz="2200" dirty="0"/>
              <a:t>doesn’t need to b</a:t>
            </a:r>
            <a:r>
              <a:rPr lang="en-US" sz="2200" noProof="0" dirty="0"/>
              <a:t>e a specific data model.</a:t>
            </a:r>
          </a:p>
        </p:txBody>
      </p:sp>
      <p:sp>
        <p:nvSpPr>
          <p:cNvPr id="5" name="Marcador de texto 4">
            <a:extLst>
              <a:ext uri="{FF2B5EF4-FFF2-40B4-BE49-F238E27FC236}">
                <a16:creationId xmlns:a16="http://schemas.microsoft.com/office/drawing/2014/main" id="{807C2435-9FBC-44C7-8855-48F53B14DE33}"/>
              </a:ext>
            </a:extLst>
          </p:cNvPr>
          <p:cNvSpPr>
            <a:spLocks noGrp="1"/>
          </p:cNvSpPr>
          <p:nvPr>
            <p:ph type="body" sz="quarter" idx="3"/>
          </p:nvPr>
        </p:nvSpPr>
        <p:spPr/>
        <p:txBody>
          <a:bodyPr>
            <a:normAutofit/>
          </a:bodyPr>
          <a:lstStyle/>
          <a:p>
            <a:r>
              <a:rPr lang="en-US" sz="2200" noProof="0" dirty="0"/>
              <a:t>File Storage</a:t>
            </a:r>
          </a:p>
        </p:txBody>
      </p:sp>
      <p:sp>
        <p:nvSpPr>
          <p:cNvPr id="6" name="Marcador de contenido 5">
            <a:extLst>
              <a:ext uri="{FF2B5EF4-FFF2-40B4-BE49-F238E27FC236}">
                <a16:creationId xmlns:a16="http://schemas.microsoft.com/office/drawing/2014/main" id="{5FDB32AC-782B-4790-82FE-8EC65C74FF33}"/>
              </a:ext>
            </a:extLst>
          </p:cNvPr>
          <p:cNvSpPr>
            <a:spLocks noGrp="1"/>
          </p:cNvSpPr>
          <p:nvPr>
            <p:ph sz="quarter" idx="4"/>
          </p:nvPr>
        </p:nvSpPr>
        <p:spPr/>
        <p:txBody>
          <a:bodyPr>
            <a:normAutofit/>
          </a:bodyPr>
          <a:lstStyle/>
          <a:p>
            <a:pPr marL="0" indent="0">
              <a:buNone/>
            </a:pPr>
            <a:r>
              <a:rPr lang="en-US" sz="2200" noProof="0" dirty="0"/>
              <a:t>Azure files offer fully managed file shares in the cloud that are accessible via the industry standard – SMB. Azure file shares can be mounted concurrently by cloud or on-premises deployments of Windows, Linux, and macOS. It can be cached on Windows servers with Azure File Sync for faster access.</a:t>
            </a:r>
          </a:p>
          <a:p>
            <a:pPr marL="0" indent="0">
              <a:buNone/>
            </a:pPr>
            <a:endParaRPr lang="en-US" sz="2200" noProof="0" dirty="0"/>
          </a:p>
        </p:txBody>
      </p:sp>
      <p:pic>
        <p:nvPicPr>
          <p:cNvPr id="7" name="Imagen 6">
            <a:extLst>
              <a:ext uri="{FF2B5EF4-FFF2-40B4-BE49-F238E27FC236}">
                <a16:creationId xmlns:a16="http://schemas.microsoft.com/office/drawing/2014/main" id="{19455271-6F50-4AA1-9635-04FA453C7C7E}"/>
              </a:ext>
            </a:extLst>
          </p:cNvPr>
          <p:cNvPicPr>
            <a:picLocks noChangeAspect="1"/>
          </p:cNvPicPr>
          <p:nvPr/>
        </p:nvPicPr>
        <p:blipFill>
          <a:blip r:embed="rId2"/>
          <a:stretch>
            <a:fillRect/>
          </a:stretch>
        </p:blipFill>
        <p:spPr>
          <a:xfrm>
            <a:off x="3090070" y="4999038"/>
            <a:ext cx="676275" cy="1200150"/>
          </a:xfrm>
          <a:prstGeom prst="rect">
            <a:avLst/>
          </a:prstGeom>
        </p:spPr>
      </p:pic>
      <p:pic>
        <p:nvPicPr>
          <p:cNvPr id="8" name="Imagen 7">
            <a:extLst>
              <a:ext uri="{FF2B5EF4-FFF2-40B4-BE49-F238E27FC236}">
                <a16:creationId xmlns:a16="http://schemas.microsoft.com/office/drawing/2014/main" id="{F082E4FD-5363-44E7-875E-E93171B2A5FC}"/>
              </a:ext>
            </a:extLst>
          </p:cNvPr>
          <p:cNvPicPr>
            <a:picLocks noChangeAspect="1"/>
          </p:cNvPicPr>
          <p:nvPr/>
        </p:nvPicPr>
        <p:blipFill>
          <a:blip r:embed="rId3"/>
          <a:stretch>
            <a:fillRect/>
          </a:stretch>
        </p:blipFill>
        <p:spPr>
          <a:xfrm>
            <a:off x="8425656" y="4979988"/>
            <a:ext cx="676275" cy="1209675"/>
          </a:xfrm>
          <a:prstGeom prst="rect">
            <a:avLst/>
          </a:prstGeom>
        </p:spPr>
      </p:pic>
    </p:spTree>
    <p:extLst>
      <p:ext uri="{BB962C8B-B14F-4D97-AF65-F5344CB8AC3E}">
        <p14:creationId xmlns:p14="http://schemas.microsoft.com/office/powerpoint/2010/main" val="65681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492AF-AC7F-4FAE-8DFB-D08D1A2EDAEE}"/>
              </a:ext>
            </a:extLst>
          </p:cNvPr>
          <p:cNvSpPr>
            <a:spLocks noGrp="1"/>
          </p:cNvSpPr>
          <p:nvPr>
            <p:ph type="title"/>
          </p:nvPr>
        </p:nvSpPr>
        <p:spPr/>
        <p:txBody>
          <a:bodyPr/>
          <a:lstStyle/>
          <a:p>
            <a:pPr algn="ctr"/>
            <a:r>
              <a:rPr lang="en-US" noProof="0" dirty="0"/>
              <a:t>When to use?</a:t>
            </a:r>
          </a:p>
        </p:txBody>
      </p:sp>
      <p:sp>
        <p:nvSpPr>
          <p:cNvPr id="3" name="Marcador de texto 2">
            <a:extLst>
              <a:ext uri="{FF2B5EF4-FFF2-40B4-BE49-F238E27FC236}">
                <a16:creationId xmlns:a16="http://schemas.microsoft.com/office/drawing/2014/main" id="{C2BA09E4-4DB6-40D0-A374-BF91624B345D}"/>
              </a:ext>
            </a:extLst>
          </p:cNvPr>
          <p:cNvSpPr>
            <a:spLocks noGrp="1"/>
          </p:cNvSpPr>
          <p:nvPr>
            <p:ph type="body" idx="1"/>
          </p:nvPr>
        </p:nvSpPr>
        <p:spPr>
          <a:xfrm>
            <a:off x="836612" y="1681163"/>
            <a:ext cx="5157787" cy="823912"/>
          </a:xfrm>
        </p:spPr>
        <p:txBody>
          <a:bodyPr>
            <a:normAutofit/>
          </a:bodyPr>
          <a:lstStyle/>
          <a:p>
            <a:r>
              <a:rPr lang="en-US" sz="2600" noProof="0" dirty="0"/>
              <a:t>Blob Storage</a:t>
            </a:r>
          </a:p>
        </p:txBody>
      </p:sp>
      <p:sp>
        <p:nvSpPr>
          <p:cNvPr id="4" name="Marcador de contenido 3">
            <a:extLst>
              <a:ext uri="{FF2B5EF4-FFF2-40B4-BE49-F238E27FC236}">
                <a16:creationId xmlns:a16="http://schemas.microsoft.com/office/drawing/2014/main" id="{D1C08F0B-977A-4B21-A7D3-D98F2B1E1E74}"/>
              </a:ext>
            </a:extLst>
          </p:cNvPr>
          <p:cNvSpPr>
            <a:spLocks noGrp="1"/>
          </p:cNvSpPr>
          <p:nvPr>
            <p:ph sz="half" idx="2"/>
          </p:nvPr>
        </p:nvSpPr>
        <p:spPr/>
        <p:txBody>
          <a:bodyPr>
            <a:normAutofit/>
          </a:bodyPr>
          <a:lstStyle/>
          <a:p>
            <a:pPr marL="0" indent="0">
              <a:buNone/>
            </a:pPr>
            <a:r>
              <a:rPr lang="en-US" sz="2400" noProof="0" dirty="0"/>
              <a:t>Azure Blob Storage was designed to serve specific needs. If </a:t>
            </a:r>
            <a:r>
              <a:rPr lang="en-US" sz="2400" dirty="0"/>
              <a:t>use</a:t>
            </a:r>
            <a:r>
              <a:rPr lang="en-US" sz="2400" noProof="0" dirty="0"/>
              <a:t>r business use case needs to store unstructured data like audio, video, images, etc.</a:t>
            </a:r>
          </a:p>
        </p:txBody>
      </p:sp>
      <p:sp>
        <p:nvSpPr>
          <p:cNvPr id="5" name="Marcador de texto 4">
            <a:extLst>
              <a:ext uri="{FF2B5EF4-FFF2-40B4-BE49-F238E27FC236}">
                <a16:creationId xmlns:a16="http://schemas.microsoft.com/office/drawing/2014/main" id="{38FD45E0-349A-40A8-A1F6-3568E9105766}"/>
              </a:ext>
            </a:extLst>
          </p:cNvPr>
          <p:cNvSpPr>
            <a:spLocks noGrp="1"/>
          </p:cNvSpPr>
          <p:nvPr>
            <p:ph type="body" sz="quarter" idx="3"/>
          </p:nvPr>
        </p:nvSpPr>
        <p:spPr/>
        <p:txBody>
          <a:bodyPr>
            <a:normAutofit/>
          </a:bodyPr>
          <a:lstStyle/>
          <a:p>
            <a:r>
              <a:rPr lang="en-US" sz="2600" noProof="0" dirty="0"/>
              <a:t>File Storage</a:t>
            </a:r>
          </a:p>
        </p:txBody>
      </p:sp>
      <p:sp>
        <p:nvSpPr>
          <p:cNvPr id="6" name="Marcador de contenido 5">
            <a:extLst>
              <a:ext uri="{FF2B5EF4-FFF2-40B4-BE49-F238E27FC236}">
                <a16:creationId xmlns:a16="http://schemas.microsoft.com/office/drawing/2014/main" id="{48C9CA4B-3872-4352-95A0-491A9E9BEAA4}"/>
              </a:ext>
            </a:extLst>
          </p:cNvPr>
          <p:cNvSpPr>
            <a:spLocks noGrp="1"/>
          </p:cNvSpPr>
          <p:nvPr>
            <p:ph sz="quarter" idx="4"/>
          </p:nvPr>
        </p:nvSpPr>
        <p:spPr/>
        <p:txBody>
          <a:bodyPr>
            <a:normAutofit/>
          </a:bodyPr>
          <a:lstStyle/>
          <a:p>
            <a:pPr marL="0" indent="0">
              <a:buNone/>
            </a:pPr>
            <a:r>
              <a:rPr lang="en-US" sz="2400" noProof="0" dirty="0"/>
              <a:t>File Storage can be used if the users business use case needs to deal mostly with standard file extensions like *.docx, *.</a:t>
            </a:r>
            <a:r>
              <a:rPr lang="en-US" sz="2400" noProof="0" dirty="0" err="1"/>
              <a:t>png</a:t>
            </a:r>
            <a:r>
              <a:rPr lang="en-US" sz="2400" noProof="0" dirty="0"/>
              <a:t> and *.</a:t>
            </a:r>
            <a:r>
              <a:rPr lang="en-US" sz="2400" noProof="0" dirty="0" err="1"/>
              <a:t>bak</a:t>
            </a:r>
            <a:endParaRPr lang="en-US" sz="2400" noProof="0" dirty="0"/>
          </a:p>
        </p:txBody>
      </p:sp>
    </p:spTree>
    <p:extLst>
      <p:ext uri="{BB962C8B-B14F-4D97-AF65-F5344CB8AC3E}">
        <p14:creationId xmlns:p14="http://schemas.microsoft.com/office/powerpoint/2010/main" val="4031996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27452-AFD6-4DD1-8E18-6F31670FB521}"/>
              </a:ext>
            </a:extLst>
          </p:cNvPr>
          <p:cNvSpPr>
            <a:spLocks noGrp="1"/>
          </p:cNvSpPr>
          <p:nvPr>
            <p:ph type="title"/>
          </p:nvPr>
        </p:nvSpPr>
        <p:spPr/>
        <p:txBody>
          <a:bodyPr/>
          <a:lstStyle/>
          <a:p>
            <a:pPr algn="ctr"/>
            <a:r>
              <a:rPr lang="en-US" noProof="0" dirty="0"/>
              <a:t>Creating an Azure File Share</a:t>
            </a:r>
          </a:p>
        </p:txBody>
      </p:sp>
      <p:sp>
        <p:nvSpPr>
          <p:cNvPr id="3" name="Marcador de contenido 2">
            <a:extLst>
              <a:ext uri="{FF2B5EF4-FFF2-40B4-BE49-F238E27FC236}">
                <a16:creationId xmlns:a16="http://schemas.microsoft.com/office/drawing/2014/main" id="{7D8D05A5-82F1-409B-9CDB-96D087F83A25}"/>
              </a:ext>
            </a:extLst>
          </p:cNvPr>
          <p:cNvSpPr>
            <a:spLocks noGrp="1"/>
          </p:cNvSpPr>
          <p:nvPr>
            <p:ph idx="1"/>
          </p:nvPr>
        </p:nvSpPr>
        <p:spPr>
          <a:xfrm>
            <a:off x="774826" y="3110573"/>
            <a:ext cx="3815687" cy="1603375"/>
          </a:xfrm>
        </p:spPr>
        <p:txBody>
          <a:bodyPr>
            <a:normAutofit fontScale="92500" lnSpcReduction="10000"/>
          </a:bodyPr>
          <a:lstStyle/>
          <a:p>
            <a:pPr marL="0" indent="0">
              <a:buNone/>
            </a:pPr>
            <a:r>
              <a:rPr lang="en-US" sz="2600" b="1" noProof="0" dirty="0">
                <a:solidFill>
                  <a:srgbClr val="008AD7"/>
                </a:solidFill>
              </a:rPr>
              <a:t>STEPS</a:t>
            </a:r>
          </a:p>
          <a:p>
            <a:pPr marL="514350" indent="-514350">
              <a:buFont typeface="+mj-lt"/>
              <a:buAutoNum type="arabicPeriod"/>
            </a:pPr>
            <a:r>
              <a:rPr lang="en-US" sz="2400" noProof="0" dirty="0"/>
              <a:t>Sign into the portal</a:t>
            </a:r>
          </a:p>
          <a:p>
            <a:pPr marL="514350" indent="-514350">
              <a:buFont typeface="+mj-lt"/>
              <a:buAutoNum type="arabicPeriod"/>
            </a:pPr>
            <a:r>
              <a:rPr lang="en-US" sz="2400" noProof="0" dirty="0"/>
              <a:t>Create a storage account</a:t>
            </a:r>
            <a:br>
              <a:rPr lang="en-US" noProof="0" dirty="0"/>
            </a:br>
            <a:endParaRPr lang="en-US" noProof="0" dirty="0"/>
          </a:p>
        </p:txBody>
      </p:sp>
      <p:pic>
        <p:nvPicPr>
          <p:cNvPr id="4" name="Imagen 3">
            <a:extLst>
              <a:ext uri="{FF2B5EF4-FFF2-40B4-BE49-F238E27FC236}">
                <a16:creationId xmlns:a16="http://schemas.microsoft.com/office/drawing/2014/main" id="{96EB21C0-672E-49BB-AF33-E2292BEAAE9A}"/>
              </a:ext>
            </a:extLst>
          </p:cNvPr>
          <p:cNvPicPr>
            <a:picLocks noChangeAspect="1"/>
          </p:cNvPicPr>
          <p:nvPr/>
        </p:nvPicPr>
        <p:blipFill>
          <a:blip r:embed="rId2"/>
          <a:stretch>
            <a:fillRect/>
          </a:stretch>
        </p:blipFill>
        <p:spPr>
          <a:xfrm>
            <a:off x="5147665" y="2129268"/>
            <a:ext cx="6644969" cy="3290227"/>
          </a:xfrm>
          <a:prstGeom prst="rect">
            <a:avLst/>
          </a:prstGeom>
        </p:spPr>
      </p:pic>
    </p:spTree>
    <p:extLst>
      <p:ext uri="{BB962C8B-B14F-4D97-AF65-F5344CB8AC3E}">
        <p14:creationId xmlns:p14="http://schemas.microsoft.com/office/powerpoint/2010/main" val="3548728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27452-AFD6-4DD1-8E18-6F31670FB521}"/>
              </a:ext>
            </a:extLst>
          </p:cNvPr>
          <p:cNvSpPr>
            <a:spLocks noGrp="1"/>
          </p:cNvSpPr>
          <p:nvPr>
            <p:ph type="title"/>
          </p:nvPr>
        </p:nvSpPr>
        <p:spPr/>
        <p:txBody>
          <a:bodyPr/>
          <a:lstStyle/>
          <a:p>
            <a:pPr algn="ctr"/>
            <a:r>
              <a:rPr lang="en-US" noProof="0" dirty="0"/>
              <a:t>Creating an Azure File Share</a:t>
            </a:r>
          </a:p>
        </p:txBody>
      </p:sp>
      <p:sp>
        <p:nvSpPr>
          <p:cNvPr id="3" name="Marcador de contenido 2">
            <a:extLst>
              <a:ext uri="{FF2B5EF4-FFF2-40B4-BE49-F238E27FC236}">
                <a16:creationId xmlns:a16="http://schemas.microsoft.com/office/drawing/2014/main" id="{7D8D05A5-82F1-409B-9CDB-96D087F83A25}"/>
              </a:ext>
            </a:extLst>
          </p:cNvPr>
          <p:cNvSpPr>
            <a:spLocks noGrp="1"/>
          </p:cNvSpPr>
          <p:nvPr>
            <p:ph idx="1"/>
          </p:nvPr>
        </p:nvSpPr>
        <p:spPr/>
        <p:txBody>
          <a:bodyPr/>
          <a:lstStyle/>
          <a:p>
            <a:pPr marL="0" indent="0">
              <a:buNone/>
            </a:pPr>
            <a:r>
              <a:rPr lang="en-US" sz="2600" b="1" noProof="0" dirty="0">
                <a:solidFill>
                  <a:srgbClr val="008AD7"/>
                </a:solidFill>
              </a:rPr>
              <a:t>STEPS</a:t>
            </a:r>
          </a:p>
          <a:p>
            <a:pPr marL="0" indent="0">
              <a:buNone/>
            </a:pPr>
            <a:r>
              <a:rPr lang="en-US" sz="2400" noProof="0" dirty="0"/>
              <a:t>3.  Create an Azure File Share and upload a file.</a:t>
            </a:r>
            <a:br>
              <a:rPr lang="en-US" noProof="0" dirty="0"/>
            </a:br>
            <a:br>
              <a:rPr lang="en-US" noProof="0" dirty="0"/>
            </a:br>
            <a:endParaRPr lang="en-US" noProof="0" dirty="0"/>
          </a:p>
        </p:txBody>
      </p:sp>
      <p:pic>
        <p:nvPicPr>
          <p:cNvPr id="5" name="Imagen 4">
            <a:extLst>
              <a:ext uri="{FF2B5EF4-FFF2-40B4-BE49-F238E27FC236}">
                <a16:creationId xmlns:a16="http://schemas.microsoft.com/office/drawing/2014/main" id="{98845B03-4CD8-4DEC-9B52-178882066830}"/>
              </a:ext>
            </a:extLst>
          </p:cNvPr>
          <p:cNvPicPr>
            <a:picLocks noChangeAspect="1"/>
          </p:cNvPicPr>
          <p:nvPr/>
        </p:nvPicPr>
        <p:blipFill>
          <a:blip r:embed="rId2"/>
          <a:stretch>
            <a:fillRect/>
          </a:stretch>
        </p:blipFill>
        <p:spPr>
          <a:xfrm>
            <a:off x="838200" y="3036398"/>
            <a:ext cx="4925460" cy="1741217"/>
          </a:xfrm>
          <a:prstGeom prst="rect">
            <a:avLst/>
          </a:prstGeom>
        </p:spPr>
      </p:pic>
      <p:sp>
        <p:nvSpPr>
          <p:cNvPr id="6" name="Flecha: a la derecha 5">
            <a:extLst>
              <a:ext uri="{FF2B5EF4-FFF2-40B4-BE49-F238E27FC236}">
                <a16:creationId xmlns:a16="http://schemas.microsoft.com/office/drawing/2014/main" id="{F49E66C6-CB83-4A74-A74A-D3112A8EDDE2}"/>
              </a:ext>
            </a:extLst>
          </p:cNvPr>
          <p:cNvSpPr/>
          <p:nvPr/>
        </p:nvSpPr>
        <p:spPr>
          <a:xfrm>
            <a:off x="6394099" y="3586702"/>
            <a:ext cx="1101321" cy="4613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a:extLst>
              <a:ext uri="{FF2B5EF4-FFF2-40B4-BE49-F238E27FC236}">
                <a16:creationId xmlns:a16="http://schemas.microsoft.com/office/drawing/2014/main" id="{A0F0A05C-0A57-4D8A-98D3-F089E9782CE3}"/>
              </a:ext>
            </a:extLst>
          </p:cNvPr>
          <p:cNvPicPr>
            <a:picLocks noChangeAspect="1"/>
          </p:cNvPicPr>
          <p:nvPr/>
        </p:nvPicPr>
        <p:blipFill>
          <a:blip r:embed="rId3"/>
          <a:stretch>
            <a:fillRect/>
          </a:stretch>
        </p:blipFill>
        <p:spPr>
          <a:xfrm>
            <a:off x="8125860" y="3036398"/>
            <a:ext cx="3076575" cy="1495425"/>
          </a:xfrm>
          <a:prstGeom prst="rect">
            <a:avLst/>
          </a:prstGeom>
        </p:spPr>
      </p:pic>
      <p:sp>
        <p:nvSpPr>
          <p:cNvPr id="8" name="Flecha: a la derecha 7">
            <a:extLst>
              <a:ext uri="{FF2B5EF4-FFF2-40B4-BE49-F238E27FC236}">
                <a16:creationId xmlns:a16="http://schemas.microsoft.com/office/drawing/2014/main" id="{3F6D3B5F-3E12-4138-AF76-EF38CB5212F4}"/>
              </a:ext>
            </a:extLst>
          </p:cNvPr>
          <p:cNvSpPr/>
          <p:nvPr/>
        </p:nvSpPr>
        <p:spPr>
          <a:xfrm rot="5400000">
            <a:off x="9113486" y="4916733"/>
            <a:ext cx="1101321" cy="4613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a:extLst>
              <a:ext uri="{FF2B5EF4-FFF2-40B4-BE49-F238E27FC236}">
                <a16:creationId xmlns:a16="http://schemas.microsoft.com/office/drawing/2014/main" id="{25750D65-C225-4933-B5D6-AF91C1A3B94D}"/>
              </a:ext>
            </a:extLst>
          </p:cNvPr>
          <p:cNvPicPr>
            <a:picLocks noChangeAspect="1"/>
          </p:cNvPicPr>
          <p:nvPr/>
        </p:nvPicPr>
        <p:blipFill>
          <a:blip r:embed="rId4"/>
          <a:stretch>
            <a:fillRect/>
          </a:stretch>
        </p:blipFill>
        <p:spPr>
          <a:xfrm>
            <a:off x="2590800" y="5762962"/>
            <a:ext cx="8763000" cy="485775"/>
          </a:xfrm>
          <a:prstGeom prst="rect">
            <a:avLst/>
          </a:prstGeom>
        </p:spPr>
      </p:pic>
    </p:spTree>
    <p:extLst>
      <p:ext uri="{BB962C8B-B14F-4D97-AF65-F5344CB8AC3E}">
        <p14:creationId xmlns:p14="http://schemas.microsoft.com/office/powerpoint/2010/main" val="3689972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F179E-1A8E-4312-AEB5-E5042506228B}"/>
              </a:ext>
            </a:extLst>
          </p:cNvPr>
          <p:cNvSpPr>
            <a:spLocks noGrp="1"/>
          </p:cNvSpPr>
          <p:nvPr>
            <p:ph type="title"/>
          </p:nvPr>
        </p:nvSpPr>
        <p:spPr>
          <a:xfrm>
            <a:off x="838200" y="365125"/>
            <a:ext cx="10515600" cy="1306443"/>
          </a:xfrm>
        </p:spPr>
        <p:txBody>
          <a:bodyPr>
            <a:normAutofit/>
          </a:bodyPr>
          <a:lstStyle/>
          <a:p>
            <a:pPr algn="ctr"/>
            <a:r>
              <a:rPr lang="en-US" sz="4000" noProof="0" dirty="0"/>
              <a:t>Azure File Sync Service</a:t>
            </a:r>
          </a:p>
        </p:txBody>
      </p:sp>
      <p:sp>
        <p:nvSpPr>
          <p:cNvPr id="3" name="Marcador de contenido 2">
            <a:extLst>
              <a:ext uri="{FF2B5EF4-FFF2-40B4-BE49-F238E27FC236}">
                <a16:creationId xmlns:a16="http://schemas.microsoft.com/office/drawing/2014/main" id="{F0E2F742-1771-4CD7-A020-0EA0848C5EEF}"/>
              </a:ext>
            </a:extLst>
          </p:cNvPr>
          <p:cNvSpPr>
            <a:spLocks noGrp="1"/>
          </p:cNvSpPr>
          <p:nvPr>
            <p:ph idx="1"/>
          </p:nvPr>
        </p:nvSpPr>
        <p:spPr>
          <a:xfrm>
            <a:off x="838200" y="2833675"/>
            <a:ext cx="6486054" cy="2770420"/>
          </a:xfrm>
        </p:spPr>
        <p:txBody>
          <a:bodyPr>
            <a:normAutofit/>
          </a:bodyPr>
          <a:lstStyle/>
          <a:p>
            <a:pPr marL="0" indent="0">
              <a:buNone/>
            </a:pPr>
            <a:r>
              <a:rPr lang="en-US" sz="2000" noProof="0" dirty="0"/>
              <a:t>With Azure File Sync, </a:t>
            </a:r>
            <a:r>
              <a:rPr lang="en-US" sz="2000" dirty="0"/>
              <a:t>user</a:t>
            </a:r>
            <a:r>
              <a:rPr lang="en-US" sz="2000" noProof="0" dirty="0"/>
              <a:t> shares can be replicated on-premises or in Azure and accessed through SMB or NFS shares on Windows Server. Azure File Sync is useful for scenarios in which data needs to be accessed and modified far away from an Azure datacenter</a:t>
            </a:r>
            <a:r>
              <a:rPr lang="en-US" sz="2000" dirty="0"/>
              <a:t> (such as</a:t>
            </a:r>
            <a:r>
              <a:rPr lang="en-US" sz="2000" noProof="0" dirty="0"/>
              <a:t> in a branch office scenario). Data may be replicated between multiple Windows Server endpoints, such as between multiple branch offices.</a:t>
            </a:r>
          </a:p>
        </p:txBody>
      </p:sp>
      <p:pic>
        <p:nvPicPr>
          <p:cNvPr id="4" name="Imagen 3">
            <a:extLst>
              <a:ext uri="{FF2B5EF4-FFF2-40B4-BE49-F238E27FC236}">
                <a16:creationId xmlns:a16="http://schemas.microsoft.com/office/drawing/2014/main" id="{8966D4A3-EEF2-4157-B422-0DD8F913A0CB}"/>
              </a:ext>
            </a:extLst>
          </p:cNvPr>
          <p:cNvPicPr>
            <a:picLocks noChangeAspect="1"/>
          </p:cNvPicPr>
          <p:nvPr/>
        </p:nvPicPr>
        <p:blipFill rotWithShape="1">
          <a:blip r:embed="rId2"/>
          <a:srcRect l="15324" r="10742" b="1"/>
          <a:stretch/>
        </p:blipFill>
        <p:spPr>
          <a:xfrm>
            <a:off x="8334469" y="2582048"/>
            <a:ext cx="3857531" cy="2641254"/>
          </a:xfrm>
          <a:prstGeom prst="rect">
            <a:avLst/>
          </a:prstGeom>
        </p:spPr>
      </p:pic>
    </p:spTree>
    <p:extLst>
      <p:ext uri="{BB962C8B-B14F-4D97-AF65-F5344CB8AC3E}">
        <p14:creationId xmlns:p14="http://schemas.microsoft.com/office/powerpoint/2010/main" val="31522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40F51-7B88-4696-B585-BB8578467F37}"/>
              </a:ext>
            </a:extLst>
          </p:cNvPr>
          <p:cNvSpPr>
            <a:spLocks noGrp="1"/>
          </p:cNvSpPr>
          <p:nvPr>
            <p:ph type="title"/>
          </p:nvPr>
        </p:nvSpPr>
        <p:spPr/>
        <p:txBody>
          <a:bodyPr/>
          <a:lstStyle/>
          <a:p>
            <a:pPr algn="ctr"/>
            <a:r>
              <a:rPr lang="en-US" sz="4400" noProof="0" dirty="0"/>
              <a:t>Azure File Sync Service Components</a:t>
            </a:r>
            <a:endParaRPr lang="en-US" noProof="0" dirty="0"/>
          </a:p>
        </p:txBody>
      </p:sp>
      <p:sp>
        <p:nvSpPr>
          <p:cNvPr id="3" name="Marcador de contenido 2">
            <a:extLst>
              <a:ext uri="{FF2B5EF4-FFF2-40B4-BE49-F238E27FC236}">
                <a16:creationId xmlns:a16="http://schemas.microsoft.com/office/drawing/2014/main" id="{6A34ECA5-5760-44DC-8996-D00C0F2DF104}"/>
              </a:ext>
            </a:extLst>
          </p:cNvPr>
          <p:cNvSpPr>
            <a:spLocks noGrp="1"/>
          </p:cNvSpPr>
          <p:nvPr>
            <p:ph idx="1"/>
          </p:nvPr>
        </p:nvSpPr>
        <p:spPr>
          <a:xfrm>
            <a:off x="838200" y="2141537"/>
            <a:ext cx="10515600" cy="4351338"/>
          </a:xfrm>
        </p:spPr>
        <p:txBody>
          <a:bodyPr>
            <a:normAutofit/>
          </a:bodyPr>
          <a:lstStyle/>
          <a:p>
            <a:pPr>
              <a:lnSpc>
                <a:spcPct val="100000"/>
              </a:lnSpc>
            </a:pPr>
            <a:r>
              <a:rPr lang="en-US" sz="2400" b="1" noProof="0" dirty="0"/>
              <a:t>FileSyncSvc.exe: </a:t>
            </a:r>
            <a:r>
              <a:rPr lang="en-US" sz="2400" noProof="0" dirty="0"/>
              <a:t>The background Windows service responsible for monitoring changes on Server Endpoints and initiating sync sessions to Azure.</a:t>
            </a:r>
          </a:p>
          <a:p>
            <a:pPr>
              <a:lnSpc>
                <a:spcPct val="100000"/>
              </a:lnSpc>
            </a:pPr>
            <a:r>
              <a:rPr lang="en-US" sz="2400" b="1" noProof="0" dirty="0"/>
              <a:t>StorageSync.sys: </a:t>
            </a:r>
            <a:r>
              <a:rPr lang="en-US" sz="2400" noProof="0" dirty="0"/>
              <a:t>The Azure File Sync file system filter, responsible for tiering cold files to Azure Files.</a:t>
            </a:r>
          </a:p>
          <a:p>
            <a:pPr>
              <a:lnSpc>
                <a:spcPct val="100000"/>
              </a:lnSpc>
            </a:pPr>
            <a:r>
              <a:rPr lang="en-US" sz="2400" b="1" noProof="0" dirty="0"/>
              <a:t>PowerShell Management cmdlets: </a:t>
            </a:r>
            <a:r>
              <a:rPr lang="en-US" sz="2400" noProof="0" dirty="0"/>
              <a:t>PowerShell cmdlets for interacting with the </a:t>
            </a:r>
            <a:r>
              <a:rPr lang="en-US" sz="2400" noProof="0" dirty="0" err="1"/>
              <a:t>Microsoft.StorageSync</a:t>
            </a:r>
            <a:r>
              <a:rPr lang="en-US" sz="2400" noProof="0" dirty="0"/>
              <a:t> Azure Resource Provider. </a:t>
            </a:r>
          </a:p>
        </p:txBody>
      </p:sp>
    </p:spTree>
    <p:extLst>
      <p:ext uri="{BB962C8B-B14F-4D97-AF65-F5344CB8AC3E}">
        <p14:creationId xmlns:p14="http://schemas.microsoft.com/office/powerpoint/2010/main" val="1718325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D22ED-E47F-49D8-875D-D27D5A706CFD}"/>
              </a:ext>
            </a:extLst>
          </p:cNvPr>
          <p:cNvSpPr>
            <a:spLocks noGrp="1"/>
          </p:cNvSpPr>
          <p:nvPr>
            <p:ph type="title"/>
          </p:nvPr>
        </p:nvSpPr>
        <p:spPr/>
        <p:txBody>
          <a:bodyPr/>
          <a:lstStyle/>
          <a:p>
            <a:pPr algn="ctr"/>
            <a:r>
              <a:rPr lang="en-US" noProof="0" dirty="0"/>
              <a:t>Azure Blob Storage</a:t>
            </a:r>
          </a:p>
        </p:txBody>
      </p:sp>
      <p:sp>
        <p:nvSpPr>
          <p:cNvPr id="3" name="Marcador de contenido 2">
            <a:extLst>
              <a:ext uri="{FF2B5EF4-FFF2-40B4-BE49-F238E27FC236}">
                <a16:creationId xmlns:a16="http://schemas.microsoft.com/office/drawing/2014/main" id="{D431C1DD-77C5-4EFC-B79F-71669474CA21}"/>
              </a:ext>
            </a:extLst>
          </p:cNvPr>
          <p:cNvSpPr>
            <a:spLocks noGrp="1"/>
          </p:cNvSpPr>
          <p:nvPr>
            <p:ph idx="1"/>
          </p:nvPr>
        </p:nvSpPr>
        <p:spPr>
          <a:xfrm>
            <a:off x="838200" y="2141537"/>
            <a:ext cx="10515600" cy="4351338"/>
          </a:xfrm>
        </p:spPr>
        <p:txBody>
          <a:bodyPr>
            <a:normAutofit/>
          </a:bodyPr>
          <a:lstStyle/>
          <a:p>
            <a:pPr>
              <a:lnSpc>
                <a:spcPct val="100000"/>
              </a:lnSpc>
            </a:pPr>
            <a:r>
              <a:rPr lang="en-US" sz="2400" noProof="0" dirty="0"/>
              <a:t>It allows </a:t>
            </a:r>
            <a:r>
              <a:rPr lang="en-US" sz="2400" dirty="0"/>
              <a:t>users</a:t>
            </a:r>
            <a:r>
              <a:rPr lang="en-US" sz="2400" noProof="0" dirty="0"/>
              <a:t> to store large amounts of unstructured data on Microsoft’s data storage platform. In this case, blob stands for binary </a:t>
            </a:r>
            <a:r>
              <a:rPr lang="en-US" sz="2400" dirty="0"/>
              <a:t>l</a:t>
            </a:r>
            <a:r>
              <a:rPr lang="en-US" sz="2400" noProof="0" dirty="0" err="1"/>
              <a:t>arge</a:t>
            </a:r>
            <a:r>
              <a:rPr lang="en-US" sz="2400" noProof="0" dirty="0"/>
              <a:t> </a:t>
            </a:r>
            <a:r>
              <a:rPr lang="en-US" sz="2400" dirty="0"/>
              <a:t>o</a:t>
            </a:r>
            <a:r>
              <a:rPr lang="en-US" sz="2400" noProof="0" dirty="0" err="1"/>
              <a:t>bject</a:t>
            </a:r>
            <a:r>
              <a:rPr lang="en-US" sz="2400" noProof="0" dirty="0"/>
              <a:t>, which includes objects such as images and multimedia files.</a:t>
            </a:r>
          </a:p>
          <a:p>
            <a:pPr>
              <a:lnSpc>
                <a:spcPct val="100000"/>
              </a:lnSpc>
            </a:pPr>
            <a:r>
              <a:rPr lang="en-US" sz="2400" noProof="0" dirty="0"/>
              <a:t>With Azure blob storage, the files, which are known as blobs, are put in containers which function like directories. These are then linked to the storage account.</a:t>
            </a:r>
          </a:p>
        </p:txBody>
      </p:sp>
    </p:spTree>
    <p:extLst>
      <p:ext uri="{BB962C8B-B14F-4D97-AF65-F5344CB8AC3E}">
        <p14:creationId xmlns:p14="http://schemas.microsoft.com/office/powerpoint/2010/main" val="429172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AAA63-7F70-4E08-9FEC-22655128A2EC}"/>
              </a:ext>
            </a:extLst>
          </p:cNvPr>
          <p:cNvSpPr>
            <a:spLocks noGrp="1"/>
          </p:cNvSpPr>
          <p:nvPr>
            <p:ph type="title"/>
          </p:nvPr>
        </p:nvSpPr>
        <p:spPr>
          <a:xfrm>
            <a:off x="838199" y="278685"/>
            <a:ext cx="10315669" cy="1325563"/>
          </a:xfrm>
        </p:spPr>
        <p:txBody>
          <a:bodyPr>
            <a:normAutofit/>
          </a:bodyPr>
          <a:lstStyle/>
          <a:p>
            <a:pPr algn="ctr"/>
            <a:br>
              <a:rPr lang="en-US" sz="2800" noProof="0" dirty="0"/>
            </a:br>
            <a:r>
              <a:rPr lang="en-US" sz="4900" noProof="0" dirty="0"/>
              <a:t>What is an Azure Storage Account?</a:t>
            </a:r>
            <a:endParaRPr lang="en-US" sz="3000" noProof="0" dirty="0"/>
          </a:p>
        </p:txBody>
      </p:sp>
      <p:sp>
        <p:nvSpPr>
          <p:cNvPr id="3" name="Marcador de contenido 2">
            <a:extLst>
              <a:ext uri="{FF2B5EF4-FFF2-40B4-BE49-F238E27FC236}">
                <a16:creationId xmlns:a16="http://schemas.microsoft.com/office/drawing/2014/main" id="{0CEEE912-13FE-4C70-90EE-9AF7ABC7469D}"/>
              </a:ext>
            </a:extLst>
          </p:cNvPr>
          <p:cNvSpPr>
            <a:spLocks noGrp="1"/>
          </p:cNvSpPr>
          <p:nvPr>
            <p:ph idx="1"/>
          </p:nvPr>
        </p:nvSpPr>
        <p:spPr>
          <a:xfrm>
            <a:off x="838200" y="1901039"/>
            <a:ext cx="5387502" cy="4351338"/>
          </a:xfrm>
        </p:spPr>
        <p:txBody>
          <a:bodyPr>
            <a:normAutofit fontScale="92500"/>
          </a:bodyPr>
          <a:lstStyle/>
          <a:p>
            <a:r>
              <a:rPr lang="en-US" sz="2400" noProof="0" dirty="0"/>
              <a:t>Azure Storage is the solution from Microsoft Azure that provides storage that is highly available, secure, durable, scalable and redundant.</a:t>
            </a:r>
          </a:p>
          <a:p>
            <a:r>
              <a:rPr lang="en-US" sz="2400" noProof="0" dirty="0"/>
              <a:t>It doesn't matter if </a:t>
            </a:r>
            <a:r>
              <a:rPr lang="en-US" sz="2400" dirty="0"/>
              <a:t>users</a:t>
            </a:r>
            <a:r>
              <a:rPr lang="en-US" sz="2400" noProof="0" dirty="0"/>
              <a:t> are storing images, audio, video, logs, configuration files.</a:t>
            </a:r>
          </a:p>
          <a:p>
            <a:r>
              <a:rPr lang="en-US" sz="2400" dirty="0"/>
              <a:t>T</a:t>
            </a:r>
            <a:r>
              <a:rPr lang="en-US" sz="2400" noProof="0" dirty="0"/>
              <a:t>he data needs to be stored in a way that can be easily accessible for analysis purposes, and Azure Storage provides an optimal solution for this purpose – an Azure Storage account where users will save </a:t>
            </a:r>
            <a:r>
              <a:rPr lang="en-US" sz="2400" dirty="0" err="1"/>
              <a:t>thei</a:t>
            </a:r>
            <a:r>
              <a:rPr lang="en-US" sz="2400" noProof="0" dirty="0"/>
              <a:t>r files.</a:t>
            </a:r>
          </a:p>
        </p:txBody>
      </p:sp>
      <p:pic>
        <p:nvPicPr>
          <p:cNvPr id="1026" name="Picture 2" descr="Royal azure blue cloud storage icon - Free royal azure blue cloud storage  icons">
            <a:extLst>
              <a:ext uri="{FF2B5EF4-FFF2-40B4-BE49-F238E27FC236}">
                <a16:creationId xmlns:a16="http://schemas.microsoft.com/office/drawing/2014/main" id="{2DE34C37-54AC-4DE7-9E19-B5BDB77756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47"/>
          <a:stretch/>
        </p:blipFill>
        <p:spPr bwMode="auto">
          <a:xfrm>
            <a:off x="7591392" y="2005609"/>
            <a:ext cx="3762408" cy="3756922"/>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577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05A9-4FE2-46D8-A876-99C838B3C693}"/>
              </a:ext>
            </a:extLst>
          </p:cNvPr>
          <p:cNvSpPr>
            <a:spLocks noGrp="1"/>
          </p:cNvSpPr>
          <p:nvPr>
            <p:ph type="title"/>
          </p:nvPr>
        </p:nvSpPr>
        <p:spPr/>
        <p:txBody>
          <a:bodyPr/>
          <a:lstStyle/>
          <a:p>
            <a:pPr algn="ctr"/>
            <a:r>
              <a:rPr lang="en-US" noProof="0" dirty="0"/>
              <a:t>Azure Blob Storage</a:t>
            </a:r>
          </a:p>
        </p:txBody>
      </p:sp>
      <p:sp>
        <p:nvSpPr>
          <p:cNvPr id="3" name="Marcador de contenido 2">
            <a:extLst>
              <a:ext uri="{FF2B5EF4-FFF2-40B4-BE49-F238E27FC236}">
                <a16:creationId xmlns:a16="http://schemas.microsoft.com/office/drawing/2014/main" id="{FAEEA08F-2E0A-4E18-A3EE-ED0C37A0A53B}"/>
              </a:ext>
            </a:extLst>
          </p:cNvPr>
          <p:cNvSpPr>
            <a:spLocks noGrp="1"/>
          </p:cNvSpPr>
          <p:nvPr>
            <p:ph idx="1"/>
          </p:nvPr>
        </p:nvSpPr>
        <p:spPr>
          <a:xfrm>
            <a:off x="1206696" y="1825625"/>
            <a:ext cx="2918254" cy="1485986"/>
          </a:xfrm>
        </p:spPr>
        <p:txBody>
          <a:bodyPr/>
          <a:lstStyle/>
          <a:p>
            <a:pPr marL="0" indent="0" algn="ctr">
              <a:buNone/>
            </a:pPr>
            <a:r>
              <a:rPr lang="en-US" dirty="0"/>
              <a:t>Use</a:t>
            </a:r>
            <a:r>
              <a:rPr lang="en-US" noProof="0" dirty="0"/>
              <a:t>r Storage Account</a:t>
            </a:r>
          </a:p>
        </p:txBody>
      </p:sp>
      <p:pic>
        <p:nvPicPr>
          <p:cNvPr id="5" name="Picture 2" descr="ältere Person Icon - Lade PNG und Vektor kostenlos herunter">
            <a:extLst>
              <a:ext uri="{FF2B5EF4-FFF2-40B4-BE49-F238E27FC236}">
                <a16:creationId xmlns:a16="http://schemas.microsoft.com/office/drawing/2014/main" id="{A3D6E6A8-2555-43AA-A510-EE1892D24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733" y="2834742"/>
            <a:ext cx="1736575" cy="1736575"/>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a:extLst>
              <a:ext uri="{FF2B5EF4-FFF2-40B4-BE49-F238E27FC236}">
                <a16:creationId xmlns:a16="http://schemas.microsoft.com/office/drawing/2014/main" id="{B721874F-CB2F-4F3B-8420-8677C55BDF83}"/>
              </a:ext>
            </a:extLst>
          </p:cNvPr>
          <p:cNvSpPr txBox="1">
            <a:spLocks/>
          </p:cNvSpPr>
          <p:nvPr/>
        </p:nvSpPr>
        <p:spPr>
          <a:xfrm>
            <a:off x="1381893" y="5006889"/>
            <a:ext cx="2918254" cy="1485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latin typeface="Segoe UI" panose="020B0502040204020203" pitchFamily="34" charset="0"/>
                <a:cs typeface="Segoe UI" panose="020B0502040204020203" pitchFamily="34" charset="0"/>
              </a:rPr>
              <a:t>Bob</a:t>
            </a:r>
          </a:p>
        </p:txBody>
      </p:sp>
      <p:sp>
        <p:nvSpPr>
          <p:cNvPr id="7" name="Marcador de contenido 2">
            <a:extLst>
              <a:ext uri="{FF2B5EF4-FFF2-40B4-BE49-F238E27FC236}">
                <a16:creationId xmlns:a16="http://schemas.microsoft.com/office/drawing/2014/main" id="{1D196C57-5662-4A08-B268-F9F905259395}"/>
              </a:ext>
            </a:extLst>
          </p:cNvPr>
          <p:cNvSpPr txBox="1">
            <a:spLocks/>
          </p:cNvSpPr>
          <p:nvPr/>
        </p:nvSpPr>
        <p:spPr>
          <a:xfrm>
            <a:off x="4231152" y="1886472"/>
            <a:ext cx="2918254" cy="1485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latin typeface="Segoe UI" panose="020B0502040204020203" pitchFamily="34" charset="0"/>
                <a:cs typeface="Segoe UI" panose="020B0502040204020203" pitchFamily="34" charset="0"/>
              </a:rPr>
              <a:t>Container</a:t>
            </a:r>
          </a:p>
        </p:txBody>
      </p:sp>
      <p:pic>
        <p:nvPicPr>
          <p:cNvPr id="10244" name="Picture 4" descr="Blue Container Icon PNG Transparent Background, Free Download #31770 -  FreeIconsPNG">
            <a:extLst>
              <a:ext uri="{FF2B5EF4-FFF2-40B4-BE49-F238E27FC236}">
                <a16:creationId xmlns:a16="http://schemas.microsoft.com/office/drawing/2014/main" id="{EC724296-B471-4106-B4FD-8BF50B889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780" y="2601395"/>
            <a:ext cx="1436786" cy="143678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Video Icon | App icon design, Icon, Icon design">
            <a:extLst>
              <a:ext uri="{FF2B5EF4-FFF2-40B4-BE49-F238E27FC236}">
                <a16:creationId xmlns:a16="http://schemas.microsoft.com/office/drawing/2014/main" id="{8B86EB18-3866-43C3-8359-0CBFB43157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739" y="4623907"/>
            <a:ext cx="789540" cy="591393"/>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Colorful Windows 10 Icons: Photos app (again)">
            <a:extLst>
              <a:ext uri="{FF2B5EF4-FFF2-40B4-BE49-F238E27FC236}">
                <a16:creationId xmlns:a16="http://schemas.microsoft.com/office/drawing/2014/main" id="{49BA1DD1-125C-47BE-9FF5-2DE752E144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5575" y="5643864"/>
            <a:ext cx="259867" cy="212035"/>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contenido 2">
            <a:extLst>
              <a:ext uri="{FF2B5EF4-FFF2-40B4-BE49-F238E27FC236}">
                <a16:creationId xmlns:a16="http://schemas.microsoft.com/office/drawing/2014/main" id="{22414576-4D79-4024-86DE-A51F639C9BBA}"/>
              </a:ext>
            </a:extLst>
          </p:cNvPr>
          <p:cNvSpPr txBox="1">
            <a:spLocks/>
          </p:cNvSpPr>
          <p:nvPr/>
        </p:nvSpPr>
        <p:spPr>
          <a:xfrm>
            <a:off x="4824145" y="4731423"/>
            <a:ext cx="2918254" cy="1485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latin typeface="Segoe UI" panose="020B0502040204020203" pitchFamily="34" charset="0"/>
                <a:cs typeface="Segoe UI" panose="020B0502040204020203" pitchFamily="34" charset="0"/>
              </a:rPr>
              <a:t>Videos</a:t>
            </a:r>
            <a:br>
              <a:rPr lang="es-MX" dirty="0">
                <a:latin typeface="Segoe UI" panose="020B0502040204020203" pitchFamily="34" charset="0"/>
                <a:cs typeface="Segoe UI" panose="020B0502040204020203" pitchFamily="34" charset="0"/>
              </a:rPr>
            </a:br>
            <a:br>
              <a:rPr lang="es-MX" dirty="0">
                <a:latin typeface="Segoe UI" panose="020B0502040204020203" pitchFamily="34" charset="0"/>
                <a:cs typeface="Segoe UI" panose="020B0502040204020203" pitchFamily="34" charset="0"/>
              </a:rPr>
            </a:br>
            <a:r>
              <a:rPr lang="es-MX" dirty="0" err="1">
                <a:latin typeface="Segoe UI" panose="020B0502040204020203" pitchFamily="34" charset="0"/>
                <a:cs typeface="Segoe UI" panose="020B0502040204020203" pitchFamily="34" charset="0"/>
              </a:rPr>
              <a:t>Images</a:t>
            </a:r>
            <a:endParaRPr lang="es-MX" dirty="0">
              <a:latin typeface="Segoe UI" panose="020B0502040204020203" pitchFamily="34" charset="0"/>
              <a:cs typeface="Segoe UI" panose="020B0502040204020203" pitchFamily="34" charset="0"/>
            </a:endParaRPr>
          </a:p>
        </p:txBody>
      </p:sp>
      <p:cxnSp>
        <p:nvCxnSpPr>
          <p:cNvPr id="9" name="Conector recto de flecha 8">
            <a:extLst>
              <a:ext uri="{FF2B5EF4-FFF2-40B4-BE49-F238E27FC236}">
                <a16:creationId xmlns:a16="http://schemas.microsoft.com/office/drawing/2014/main" id="{615050F8-7709-4840-B70A-48060721E8DD}"/>
              </a:ext>
            </a:extLst>
          </p:cNvPr>
          <p:cNvCxnSpPr>
            <a:endCxn id="10246" idx="1"/>
          </p:cNvCxnSpPr>
          <p:nvPr/>
        </p:nvCxnSpPr>
        <p:spPr>
          <a:xfrm flipV="1">
            <a:off x="3260783" y="4919604"/>
            <a:ext cx="1639956" cy="2956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Conector recto de flecha 14">
            <a:extLst>
              <a:ext uri="{FF2B5EF4-FFF2-40B4-BE49-F238E27FC236}">
                <a16:creationId xmlns:a16="http://schemas.microsoft.com/office/drawing/2014/main" id="{B658CFA0-CCA5-405C-A4E3-569B786EA620}"/>
              </a:ext>
            </a:extLst>
          </p:cNvPr>
          <p:cNvCxnSpPr>
            <a:cxnSpLocks/>
          </p:cNvCxnSpPr>
          <p:nvPr/>
        </p:nvCxnSpPr>
        <p:spPr>
          <a:xfrm>
            <a:off x="3260783" y="5220954"/>
            <a:ext cx="1610441" cy="5433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Marcador de contenido 2">
            <a:extLst>
              <a:ext uri="{FF2B5EF4-FFF2-40B4-BE49-F238E27FC236}">
                <a16:creationId xmlns:a16="http://schemas.microsoft.com/office/drawing/2014/main" id="{164CB48A-A670-495F-8782-261C02C56C1C}"/>
              </a:ext>
            </a:extLst>
          </p:cNvPr>
          <p:cNvSpPr txBox="1">
            <a:spLocks/>
          </p:cNvSpPr>
          <p:nvPr/>
        </p:nvSpPr>
        <p:spPr>
          <a:xfrm>
            <a:off x="7630150" y="1864039"/>
            <a:ext cx="2918254" cy="1485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latin typeface="Segoe UI" panose="020B0502040204020203" pitchFamily="34" charset="0"/>
                <a:cs typeface="Segoe UI" panose="020B0502040204020203" pitchFamily="34" charset="0"/>
              </a:rPr>
              <a:t>Blob</a:t>
            </a:r>
          </a:p>
        </p:txBody>
      </p:sp>
      <p:pic>
        <p:nvPicPr>
          <p:cNvPr id="10250" name="Picture 10" descr="Azure Storage Blob Icon - Free Download, PNG and Vector">
            <a:extLst>
              <a:ext uri="{FF2B5EF4-FFF2-40B4-BE49-F238E27FC236}">
                <a16:creationId xmlns:a16="http://schemas.microsoft.com/office/drawing/2014/main" id="{E53A4875-B8D4-405C-B84E-D87F032B93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5637" y="2372360"/>
            <a:ext cx="1665821" cy="1665821"/>
          </a:xfrm>
          <a:prstGeom prst="rect">
            <a:avLst/>
          </a:prstGeom>
          <a:noFill/>
          <a:extLst>
            <a:ext uri="{909E8E84-426E-40DD-AFC4-6F175D3DCCD1}">
              <a14:hiddenFill xmlns:a14="http://schemas.microsoft.com/office/drawing/2010/main">
                <a:solidFill>
                  <a:srgbClr val="FFFFFF"/>
                </a:solidFill>
              </a14:hiddenFill>
            </a:ext>
          </a:extLst>
        </p:spPr>
      </p:pic>
      <p:sp>
        <p:nvSpPr>
          <p:cNvPr id="19" name="Marcador de contenido 2">
            <a:extLst>
              <a:ext uri="{FF2B5EF4-FFF2-40B4-BE49-F238E27FC236}">
                <a16:creationId xmlns:a16="http://schemas.microsoft.com/office/drawing/2014/main" id="{20F50798-5425-45C5-B62F-901419D9B6FF}"/>
              </a:ext>
            </a:extLst>
          </p:cNvPr>
          <p:cNvSpPr txBox="1">
            <a:spLocks/>
          </p:cNvSpPr>
          <p:nvPr/>
        </p:nvSpPr>
        <p:spPr>
          <a:xfrm>
            <a:off x="7800773" y="4720603"/>
            <a:ext cx="2918254" cy="14859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latin typeface="Segoe UI" panose="020B0502040204020203" pitchFamily="34" charset="0"/>
                <a:cs typeface="Segoe UI" panose="020B0502040204020203" pitchFamily="34" charset="0"/>
              </a:rPr>
              <a:t>cats1.mov</a:t>
            </a:r>
          </a:p>
          <a:p>
            <a:pPr marL="0" indent="0" algn="ctr">
              <a:buFont typeface="Arial" panose="020B0604020202020204" pitchFamily="34" charset="0"/>
              <a:buNone/>
            </a:pPr>
            <a:r>
              <a:rPr lang="es-MX" dirty="0">
                <a:latin typeface="Segoe UI" panose="020B0502040204020203" pitchFamily="34" charset="0"/>
                <a:cs typeface="Segoe UI" panose="020B0502040204020203" pitchFamily="34" charset="0"/>
              </a:rPr>
              <a:t>me.jpg</a:t>
            </a:r>
          </a:p>
          <a:p>
            <a:pPr marL="0" indent="0" algn="ctr">
              <a:buFont typeface="Arial" panose="020B0604020202020204" pitchFamily="34" charset="0"/>
              <a:buNone/>
            </a:pPr>
            <a:r>
              <a:rPr lang="es-MX" dirty="0">
                <a:latin typeface="Segoe UI" panose="020B0502040204020203" pitchFamily="34" charset="0"/>
                <a:cs typeface="Segoe UI" panose="020B0502040204020203" pitchFamily="34" charset="0"/>
              </a:rPr>
              <a:t>you.jpg</a:t>
            </a:r>
          </a:p>
        </p:txBody>
      </p:sp>
      <p:cxnSp>
        <p:nvCxnSpPr>
          <p:cNvPr id="20" name="Conector recto de flecha 19">
            <a:extLst>
              <a:ext uri="{FF2B5EF4-FFF2-40B4-BE49-F238E27FC236}">
                <a16:creationId xmlns:a16="http://schemas.microsoft.com/office/drawing/2014/main" id="{FEFDCF39-AE1B-4E2E-BE75-353BD0EAF751}"/>
              </a:ext>
            </a:extLst>
          </p:cNvPr>
          <p:cNvCxnSpPr>
            <a:cxnSpLocks/>
          </p:cNvCxnSpPr>
          <p:nvPr/>
        </p:nvCxnSpPr>
        <p:spPr>
          <a:xfrm flipV="1">
            <a:off x="6947619" y="4975318"/>
            <a:ext cx="1445761"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Conector recto de flecha 21">
            <a:extLst>
              <a:ext uri="{FF2B5EF4-FFF2-40B4-BE49-F238E27FC236}">
                <a16:creationId xmlns:a16="http://schemas.microsoft.com/office/drawing/2014/main" id="{B2B0AA7A-4FAB-40D1-9A3A-0D1E0097BBB1}"/>
              </a:ext>
            </a:extLst>
          </p:cNvPr>
          <p:cNvCxnSpPr>
            <a:cxnSpLocks/>
          </p:cNvCxnSpPr>
          <p:nvPr/>
        </p:nvCxnSpPr>
        <p:spPr>
          <a:xfrm flipV="1">
            <a:off x="6942943" y="5474416"/>
            <a:ext cx="1571376" cy="2756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13C54C57-807C-4AA7-9B18-F0E3CB78CCF2}"/>
              </a:ext>
            </a:extLst>
          </p:cNvPr>
          <p:cNvCxnSpPr>
            <a:cxnSpLocks/>
          </p:cNvCxnSpPr>
          <p:nvPr/>
        </p:nvCxnSpPr>
        <p:spPr>
          <a:xfrm>
            <a:off x="6929774" y="5764291"/>
            <a:ext cx="1584545" cy="916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34272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84846-2346-47AC-9226-51F2E5862E72}"/>
              </a:ext>
            </a:extLst>
          </p:cNvPr>
          <p:cNvSpPr>
            <a:spLocks noGrp="1"/>
          </p:cNvSpPr>
          <p:nvPr>
            <p:ph type="title"/>
          </p:nvPr>
        </p:nvSpPr>
        <p:spPr/>
        <p:txBody>
          <a:bodyPr/>
          <a:lstStyle/>
          <a:p>
            <a:pPr algn="ctr"/>
            <a:r>
              <a:rPr lang="en-US" noProof="0" dirty="0"/>
              <a:t>Access Tiers</a:t>
            </a:r>
          </a:p>
        </p:txBody>
      </p:sp>
      <p:graphicFrame>
        <p:nvGraphicFramePr>
          <p:cNvPr id="4" name="Tabla 4">
            <a:extLst>
              <a:ext uri="{FF2B5EF4-FFF2-40B4-BE49-F238E27FC236}">
                <a16:creationId xmlns:a16="http://schemas.microsoft.com/office/drawing/2014/main" id="{8A20BC2B-693E-437A-B911-2D646397BCC8}"/>
              </a:ext>
            </a:extLst>
          </p:cNvPr>
          <p:cNvGraphicFramePr>
            <a:graphicFrameLocks noGrp="1"/>
          </p:cNvGraphicFramePr>
          <p:nvPr>
            <p:ph idx="1"/>
            <p:extLst>
              <p:ext uri="{D42A27DB-BD31-4B8C-83A1-F6EECF244321}">
                <p14:modId xmlns:p14="http://schemas.microsoft.com/office/powerpoint/2010/main" val="3873514880"/>
              </p:ext>
            </p:extLst>
          </p:nvPr>
        </p:nvGraphicFramePr>
        <p:xfrm>
          <a:off x="838203" y="1992287"/>
          <a:ext cx="10515597" cy="18592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796468644"/>
                    </a:ext>
                  </a:extLst>
                </a:gridCol>
                <a:gridCol w="3505199">
                  <a:extLst>
                    <a:ext uri="{9D8B030D-6E8A-4147-A177-3AD203B41FA5}">
                      <a16:colId xmlns:a16="http://schemas.microsoft.com/office/drawing/2014/main" val="788475195"/>
                    </a:ext>
                  </a:extLst>
                </a:gridCol>
                <a:gridCol w="3505199">
                  <a:extLst>
                    <a:ext uri="{9D8B030D-6E8A-4147-A177-3AD203B41FA5}">
                      <a16:colId xmlns:a16="http://schemas.microsoft.com/office/drawing/2014/main" val="478414186"/>
                    </a:ext>
                  </a:extLst>
                </a:gridCol>
              </a:tblGrid>
              <a:tr h="370840">
                <a:tc>
                  <a:txBody>
                    <a:bodyPr/>
                    <a:lstStyle/>
                    <a:p>
                      <a:pPr algn="ctr"/>
                      <a:r>
                        <a:rPr lang="es-MX" sz="2200" dirty="0">
                          <a:latin typeface="Segoe UI" panose="020B0502040204020203" pitchFamily="34" charset="0"/>
                          <a:cs typeface="Segoe UI" panose="020B0502040204020203" pitchFamily="34" charset="0"/>
                        </a:rPr>
                        <a:t>Hot</a:t>
                      </a:r>
                    </a:p>
                  </a:txBody>
                  <a:tcPr/>
                </a:tc>
                <a:tc>
                  <a:txBody>
                    <a:bodyPr/>
                    <a:lstStyle/>
                    <a:p>
                      <a:pPr algn="ctr"/>
                      <a:r>
                        <a:rPr lang="es-MX" sz="2200" dirty="0" err="1">
                          <a:latin typeface="Segoe UI" panose="020B0502040204020203" pitchFamily="34" charset="0"/>
                          <a:cs typeface="Segoe UI" panose="020B0502040204020203" pitchFamily="34" charset="0"/>
                        </a:rPr>
                        <a:t>Cool</a:t>
                      </a:r>
                      <a:endParaRPr lang="es-MX" sz="2200" dirty="0">
                        <a:latin typeface="Segoe UI" panose="020B0502040204020203" pitchFamily="34" charset="0"/>
                        <a:cs typeface="Segoe UI" panose="020B0502040204020203" pitchFamily="34" charset="0"/>
                      </a:endParaRPr>
                    </a:p>
                  </a:txBody>
                  <a:tcPr/>
                </a:tc>
                <a:tc>
                  <a:txBody>
                    <a:bodyPr/>
                    <a:lstStyle/>
                    <a:p>
                      <a:pPr algn="ctr"/>
                      <a:r>
                        <a:rPr lang="es-MX" sz="2200" dirty="0">
                          <a:latin typeface="Segoe UI" panose="020B0502040204020203" pitchFamily="34" charset="0"/>
                          <a:cs typeface="Segoe UI" panose="020B0502040204020203" pitchFamily="34" charset="0"/>
                        </a:rPr>
                        <a:t>Archive</a:t>
                      </a:r>
                    </a:p>
                  </a:txBody>
                  <a:tcPr/>
                </a:tc>
                <a:extLst>
                  <a:ext uri="{0D108BD9-81ED-4DB2-BD59-A6C34878D82A}">
                    <a16:rowId xmlns:a16="http://schemas.microsoft.com/office/drawing/2014/main" val="2634105536"/>
                  </a:ext>
                </a:extLst>
              </a:tr>
              <a:tr h="370840">
                <a:tc>
                  <a:txBody>
                    <a:bodyPr/>
                    <a:lstStyle/>
                    <a:p>
                      <a:r>
                        <a:rPr lang="en-US" sz="2200" dirty="0">
                          <a:latin typeface="Segoe UI" panose="020B0502040204020203" pitchFamily="34" charset="0"/>
                          <a:cs typeface="Segoe UI" panose="020B0502040204020203" pitchFamily="34" charset="0"/>
                        </a:rPr>
                        <a:t>Optimized for storing data that is accessed frequently.</a:t>
                      </a:r>
                      <a:endParaRPr lang="es-MX" sz="2200" dirty="0">
                        <a:latin typeface="Segoe UI" panose="020B0502040204020203" pitchFamily="34" charset="0"/>
                        <a:cs typeface="Segoe UI" panose="020B0502040204020203" pitchFamily="34" charset="0"/>
                      </a:endParaRPr>
                    </a:p>
                  </a:txBody>
                  <a:tcPr/>
                </a:tc>
                <a:tc>
                  <a:txBody>
                    <a:bodyPr/>
                    <a:lstStyle/>
                    <a:p>
                      <a:r>
                        <a:rPr lang="en-US" sz="2200" dirty="0">
                          <a:latin typeface="Segoe UI" panose="020B0502040204020203" pitchFamily="34" charset="0"/>
                          <a:cs typeface="Segoe UI" panose="020B0502040204020203" pitchFamily="34" charset="0"/>
                        </a:rPr>
                        <a:t>Optimized for storing data that is infrequently accessed and stored for at least 30 days.</a:t>
                      </a:r>
                      <a:endParaRPr lang="es-MX" sz="2200" dirty="0">
                        <a:latin typeface="Segoe UI" panose="020B0502040204020203" pitchFamily="34" charset="0"/>
                        <a:cs typeface="Segoe UI" panose="020B0502040204020203" pitchFamily="34" charset="0"/>
                      </a:endParaRPr>
                    </a:p>
                  </a:txBody>
                  <a:tcPr/>
                </a:tc>
                <a:tc>
                  <a:txBody>
                    <a:bodyPr/>
                    <a:lstStyle/>
                    <a:p>
                      <a:r>
                        <a:rPr lang="en-US" sz="2200" dirty="0">
                          <a:latin typeface="Segoe UI" panose="020B0502040204020203" pitchFamily="34" charset="0"/>
                          <a:cs typeface="Segoe UI" panose="020B0502040204020203" pitchFamily="34" charset="0"/>
                        </a:rPr>
                        <a:t>Optimized for storing data that is rarely accessed and stored for at least 180 days.</a:t>
                      </a:r>
                      <a:endParaRPr lang="es-MX" sz="2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703104688"/>
                  </a:ext>
                </a:extLst>
              </a:tr>
            </a:tbl>
          </a:graphicData>
        </a:graphic>
      </p:graphicFrame>
      <p:pic>
        <p:nvPicPr>
          <p:cNvPr id="12290" name="Picture 2" descr="Hot Icon | Flatastic 4 Iconset | Custom Icon Design">
            <a:extLst>
              <a:ext uri="{FF2B5EF4-FFF2-40B4-BE49-F238E27FC236}">
                <a16:creationId xmlns:a16="http://schemas.microsoft.com/office/drawing/2014/main" id="{0BA000FE-7741-4DFB-9892-F326E1177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22" y="4417983"/>
            <a:ext cx="882092" cy="88209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Air conditioner, cool, cooler, cooling, remote, snow icon - Download on  Iconfinder">
            <a:extLst>
              <a:ext uri="{FF2B5EF4-FFF2-40B4-BE49-F238E27FC236}">
                <a16:creationId xmlns:a16="http://schemas.microsoft.com/office/drawing/2014/main" id="{9B4A844A-E4D1-4963-B81B-D6C48C61D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791" y="4417983"/>
            <a:ext cx="1045965" cy="104596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File archive Icon | Office Iconset | Vexels">
            <a:extLst>
              <a:ext uri="{FF2B5EF4-FFF2-40B4-BE49-F238E27FC236}">
                <a16:creationId xmlns:a16="http://schemas.microsoft.com/office/drawing/2014/main" id="{9176DE18-F4C9-49A3-B7C5-C44C72DE6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6333" y="4417983"/>
            <a:ext cx="1045965" cy="104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75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89B42-5736-4465-BFE8-4AD3D66FEA5A}"/>
              </a:ext>
            </a:extLst>
          </p:cNvPr>
          <p:cNvSpPr>
            <a:spLocks noGrp="1"/>
          </p:cNvSpPr>
          <p:nvPr>
            <p:ph type="title"/>
          </p:nvPr>
        </p:nvSpPr>
        <p:spPr/>
        <p:txBody>
          <a:bodyPr/>
          <a:lstStyle/>
          <a:p>
            <a:pPr algn="ctr"/>
            <a:r>
              <a:rPr lang="en-US" noProof="0" dirty="0"/>
              <a:t>Storage Accounts</a:t>
            </a:r>
          </a:p>
        </p:txBody>
      </p:sp>
      <p:sp>
        <p:nvSpPr>
          <p:cNvPr id="3" name="Marcador de contenido 2">
            <a:extLst>
              <a:ext uri="{FF2B5EF4-FFF2-40B4-BE49-F238E27FC236}">
                <a16:creationId xmlns:a16="http://schemas.microsoft.com/office/drawing/2014/main" id="{5C2BC315-C35D-44B7-BD7E-8D914A0C9A74}"/>
              </a:ext>
            </a:extLst>
          </p:cNvPr>
          <p:cNvSpPr>
            <a:spLocks noGrp="1"/>
          </p:cNvSpPr>
          <p:nvPr>
            <p:ph sz="half" idx="1"/>
          </p:nvPr>
        </p:nvSpPr>
        <p:spPr/>
        <p:txBody>
          <a:bodyPr>
            <a:normAutofit/>
          </a:bodyPr>
          <a:lstStyle/>
          <a:p>
            <a:pPr marL="0" indent="0">
              <a:lnSpc>
                <a:spcPct val="100000"/>
              </a:lnSpc>
              <a:spcBef>
                <a:spcPts val="0"/>
              </a:spcBef>
              <a:spcAft>
                <a:spcPts val="1200"/>
              </a:spcAft>
              <a:buNone/>
            </a:pPr>
            <a:r>
              <a:rPr lang="en-US" sz="2600" noProof="0" dirty="0"/>
              <a:t>Categories:</a:t>
            </a:r>
          </a:p>
          <a:p>
            <a:pPr>
              <a:lnSpc>
                <a:spcPct val="100000"/>
              </a:lnSpc>
            </a:pPr>
            <a:r>
              <a:rPr lang="en-US" sz="2400" noProof="0" dirty="0"/>
              <a:t>For VM</a:t>
            </a:r>
          </a:p>
          <a:p>
            <a:pPr>
              <a:lnSpc>
                <a:spcPct val="100000"/>
              </a:lnSpc>
            </a:pPr>
            <a:r>
              <a:rPr lang="en-US" sz="2400" noProof="0" dirty="0"/>
              <a:t>Unstructured Data</a:t>
            </a:r>
          </a:p>
          <a:p>
            <a:pPr>
              <a:lnSpc>
                <a:spcPct val="100000"/>
              </a:lnSpc>
            </a:pPr>
            <a:r>
              <a:rPr lang="en-US" sz="2400" noProof="0" dirty="0"/>
              <a:t>Structured Data</a:t>
            </a:r>
          </a:p>
        </p:txBody>
      </p:sp>
      <p:sp>
        <p:nvSpPr>
          <p:cNvPr id="4" name="Marcador de contenido 3">
            <a:extLst>
              <a:ext uri="{FF2B5EF4-FFF2-40B4-BE49-F238E27FC236}">
                <a16:creationId xmlns:a16="http://schemas.microsoft.com/office/drawing/2014/main" id="{41EAC00D-78E9-448B-9259-D2C7A8210462}"/>
              </a:ext>
            </a:extLst>
          </p:cNvPr>
          <p:cNvSpPr>
            <a:spLocks noGrp="1"/>
          </p:cNvSpPr>
          <p:nvPr>
            <p:ph sz="half" idx="2"/>
          </p:nvPr>
        </p:nvSpPr>
        <p:spPr/>
        <p:txBody>
          <a:bodyPr/>
          <a:lstStyle/>
          <a:p>
            <a:pPr marL="0" indent="0">
              <a:lnSpc>
                <a:spcPct val="100000"/>
              </a:lnSpc>
              <a:spcBef>
                <a:spcPts val="0"/>
              </a:spcBef>
              <a:spcAft>
                <a:spcPts val="1200"/>
              </a:spcAft>
              <a:buNone/>
            </a:pPr>
            <a:r>
              <a:rPr lang="en-US" sz="2600" noProof="0" dirty="0"/>
              <a:t>Tiers of an Azure Storage Account:</a:t>
            </a:r>
          </a:p>
          <a:p>
            <a:pPr>
              <a:lnSpc>
                <a:spcPct val="100000"/>
              </a:lnSpc>
            </a:pPr>
            <a:r>
              <a:rPr lang="en-US" sz="2400" b="1" noProof="0" dirty="0"/>
              <a:t>Standard: </a:t>
            </a:r>
            <a:r>
              <a:rPr lang="en-US" sz="2400" dirty="0"/>
              <a:t>I</a:t>
            </a:r>
            <a:r>
              <a:rPr lang="en-US" sz="2400" noProof="0" dirty="0" err="1"/>
              <a:t>nformation</a:t>
            </a:r>
            <a:r>
              <a:rPr lang="en-US" sz="2400" noProof="0" dirty="0"/>
              <a:t> will be backed up in HDD at a lower cost per GB.</a:t>
            </a:r>
          </a:p>
          <a:p>
            <a:pPr>
              <a:lnSpc>
                <a:spcPct val="100000"/>
              </a:lnSpc>
            </a:pPr>
            <a:r>
              <a:rPr lang="en-US" sz="2400" b="1" noProof="0" dirty="0"/>
              <a:t>Premium: </a:t>
            </a:r>
            <a:r>
              <a:rPr lang="en-US" sz="2400" noProof="0" dirty="0"/>
              <a:t>Information will be backed up in SSD</a:t>
            </a:r>
            <a:r>
              <a:rPr lang="en-US" sz="2400" dirty="0"/>
              <a:t> – </a:t>
            </a:r>
            <a:r>
              <a:rPr lang="en-US" sz="2400" noProof="0" dirty="0"/>
              <a:t>low latency performance.</a:t>
            </a:r>
          </a:p>
          <a:p>
            <a:pPr marL="0" indent="0">
              <a:buNone/>
            </a:pPr>
            <a:endParaRPr lang="en-US" noProof="0" dirty="0"/>
          </a:p>
        </p:txBody>
      </p:sp>
      <p:pic>
        <p:nvPicPr>
          <p:cNvPr id="2052" name="Picture 4" descr="New Virtual Machines Series in Azure Dublin / North Europe | Aidan Finn, IT  Pro">
            <a:extLst>
              <a:ext uri="{FF2B5EF4-FFF2-40B4-BE49-F238E27FC236}">
                <a16:creationId xmlns:a16="http://schemas.microsoft.com/office/drawing/2014/main" id="{2C0DF719-07BE-4BB3-BBE8-51BD3B723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496" y="4436292"/>
            <a:ext cx="2019003" cy="187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01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3E1B1A-8311-4FFC-8891-C3FD3F9338BD}"/>
              </a:ext>
            </a:extLst>
          </p:cNvPr>
          <p:cNvSpPr>
            <a:spLocks noGrp="1"/>
          </p:cNvSpPr>
          <p:nvPr>
            <p:ph type="title"/>
          </p:nvPr>
        </p:nvSpPr>
        <p:spPr/>
        <p:txBody>
          <a:bodyPr/>
          <a:lstStyle/>
          <a:p>
            <a:pPr algn="ctr"/>
            <a:r>
              <a:rPr lang="en-US" noProof="0" dirty="0"/>
              <a:t>Azure Storage Services</a:t>
            </a:r>
          </a:p>
        </p:txBody>
      </p:sp>
      <p:graphicFrame>
        <p:nvGraphicFramePr>
          <p:cNvPr id="4" name="Tabla 4">
            <a:extLst>
              <a:ext uri="{FF2B5EF4-FFF2-40B4-BE49-F238E27FC236}">
                <a16:creationId xmlns:a16="http://schemas.microsoft.com/office/drawing/2014/main" id="{38395920-6ED8-4817-A52A-40C0C3DF67DE}"/>
              </a:ext>
            </a:extLst>
          </p:cNvPr>
          <p:cNvGraphicFramePr>
            <a:graphicFrameLocks noGrp="1"/>
          </p:cNvGraphicFramePr>
          <p:nvPr>
            <p:ph idx="1"/>
            <p:extLst>
              <p:ext uri="{D42A27DB-BD31-4B8C-83A1-F6EECF244321}">
                <p14:modId xmlns:p14="http://schemas.microsoft.com/office/powerpoint/2010/main" val="1377213479"/>
              </p:ext>
            </p:extLst>
          </p:nvPr>
        </p:nvGraphicFramePr>
        <p:xfrm>
          <a:off x="1889760" y="1655368"/>
          <a:ext cx="8412480" cy="32308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507862665"/>
                    </a:ext>
                  </a:extLst>
                </a:gridCol>
                <a:gridCol w="2103120">
                  <a:extLst>
                    <a:ext uri="{9D8B030D-6E8A-4147-A177-3AD203B41FA5}">
                      <a16:colId xmlns:a16="http://schemas.microsoft.com/office/drawing/2014/main" val="1842303812"/>
                    </a:ext>
                  </a:extLst>
                </a:gridCol>
                <a:gridCol w="2103120">
                  <a:extLst>
                    <a:ext uri="{9D8B030D-6E8A-4147-A177-3AD203B41FA5}">
                      <a16:colId xmlns:a16="http://schemas.microsoft.com/office/drawing/2014/main" val="2049995677"/>
                    </a:ext>
                  </a:extLst>
                </a:gridCol>
                <a:gridCol w="2103120">
                  <a:extLst>
                    <a:ext uri="{9D8B030D-6E8A-4147-A177-3AD203B41FA5}">
                      <a16:colId xmlns:a16="http://schemas.microsoft.com/office/drawing/2014/main" val="4219260737"/>
                    </a:ext>
                  </a:extLst>
                </a:gridCol>
              </a:tblGrid>
              <a:tr h="370840">
                <a:tc>
                  <a:txBody>
                    <a:bodyPr/>
                    <a:lstStyle/>
                    <a:p>
                      <a:pPr algn="ctr"/>
                      <a:r>
                        <a:rPr lang="es-MX" sz="2000" dirty="0" err="1">
                          <a:latin typeface="Segoe UI" panose="020B0502040204020203" pitchFamily="34" charset="0"/>
                          <a:cs typeface="Segoe UI" panose="020B0502040204020203" pitchFamily="34" charset="0"/>
                        </a:rPr>
                        <a:t>Queue</a:t>
                      </a:r>
                      <a:endParaRPr lang="es-MX" sz="2000" dirty="0">
                        <a:latin typeface="Segoe UI" panose="020B0502040204020203" pitchFamily="34" charset="0"/>
                        <a:cs typeface="Segoe UI" panose="020B0502040204020203" pitchFamily="34" charset="0"/>
                      </a:endParaRPr>
                    </a:p>
                  </a:txBody>
                  <a:tcPr/>
                </a:tc>
                <a:tc>
                  <a:txBody>
                    <a:bodyPr/>
                    <a:lstStyle/>
                    <a:p>
                      <a:pPr algn="ctr"/>
                      <a:r>
                        <a:rPr lang="es-MX" sz="2000" dirty="0">
                          <a:latin typeface="Segoe UI" panose="020B0502040204020203" pitchFamily="34" charset="0"/>
                          <a:cs typeface="Segoe UI" panose="020B0502040204020203" pitchFamily="34" charset="0"/>
                        </a:rPr>
                        <a:t>Table</a:t>
                      </a:r>
                    </a:p>
                  </a:txBody>
                  <a:tcPr/>
                </a:tc>
                <a:tc>
                  <a:txBody>
                    <a:bodyPr/>
                    <a:lstStyle/>
                    <a:p>
                      <a:pPr algn="ctr"/>
                      <a:r>
                        <a:rPr lang="es-MX" sz="2000" dirty="0">
                          <a:latin typeface="Segoe UI" panose="020B0502040204020203" pitchFamily="34" charset="0"/>
                          <a:cs typeface="Segoe UI" panose="020B0502040204020203" pitchFamily="34" charset="0"/>
                        </a:rPr>
                        <a:t>Blob</a:t>
                      </a:r>
                    </a:p>
                  </a:txBody>
                  <a:tcPr/>
                </a:tc>
                <a:tc>
                  <a:txBody>
                    <a:bodyPr/>
                    <a:lstStyle/>
                    <a:p>
                      <a:pPr algn="ctr"/>
                      <a:r>
                        <a:rPr lang="es-MX" sz="2000" dirty="0">
                          <a:latin typeface="Segoe UI" panose="020B0502040204020203" pitchFamily="34" charset="0"/>
                          <a:cs typeface="Segoe UI" panose="020B0502040204020203" pitchFamily="34" charset="0"/>
                        </a:rPr>
                        <a:t>File</a:t>
                      </a:r>
                    </a:p>
                  </a:txBody>
                  <a:tcPr/>
                </a:tc>
                <a:extLst>
                  <a:ext uri="{0D108BD9-81ED-4DB2-BD59-A6C34878D82A}">
                    <a16:rowId xmlns:a16="http://schemas.microsoft.com/office/drawing/2014/main" val="3305451922"/>
                  </a:ext>
                </a:extLst>
              </a:tr>
              <a:tr h="370840">
                <a:tc>
                  <a:txBody>
                    <a:bodyPr/>
                    <a:lstStyle/>
                    <a:p>
                      <a:pPr algn="ctr"/>
                      <a:r>
                        <a:rPr lang="en-US" dirty="0">
                          <a:latin typeface="Segoe UI" panose="020B0502040204020203" pitchFamily="34" charset="0"/>
                          <a:cs typeface="Segoe UI" panose="020B0502040204020203" pitchFamily="34" charset="0"/>
                        </a:rPr>
                        <a:t>Store large numbers of messages and access them from anywhere in the world using HTTP or HTTPS. A queue message can be up to 64 KB in size.</a:t>
                      </a:r>
                      <a:endParaRPr lang="es-MX" dirty="0">
                        <a:latin typeface="Segoe UI" panose="020B0502040204020203" pitchFamily="34" charset="0"/>
                        <a:cs typeface="Segoe UI" panose="020B0502040204020203" pitchFamily="34" charset="0"/>
                      </a:endParaRPr>
                    </a:p>
                  </a:txBody>
                  <a:tcPr/>
                </a:tc>
                <a:tc>
                  <a:txBody>
                    <a:bodyPr/>
                    <a:lstStyle/>
                    <a:p>
                      <a:pPr algn="ctr"/>
                      <a:r>
                        <a:rPr lang="en-US" dirty="0">
                          <a:latin typeface="Segoe UI" panose="020B0502040204020203" pitchFamily="34" charset="0"/>
                          <a:cs typeface="Segoe UI" panose="020B0502040204020203" pitchFamily="34" charset="0"/>
                        </a:rPr>
                        <a:t>Stores structured NoSQL data, providing a key and attribute store with a schema-less design.</a:t>
                      </a:r>
                      <a:endParaRPr lang="es-MX" dirty="0">
                        <a:latin typeface="Segoe UI" panose="020B0502040204020203" pitchFamily="34" charset="0"/>
                        <a:cs typeface="Segoe UI" panose="020B0502040204020203" pitchFamily="34" charset="0"/>
                      </a:endParaRPr>
                    </a:p>
                  </a:txBody>
                  <a:tcPr/>
                </a:tc>
                <a:tc>
                  <a:txBody>
                    <a:bodyPr/>
                    <a:lstStyle/>
                    <a:p>
                      <a:pPr algn="ctr"/>
                      <a:r>
                        <a:rPr lang="en-US" dirty="0">
                          <a:latin typeface="Segoe UI" panose="020B0502040204020203" pitchFamily="34" charset="0"/>
                          <a:cs typeface="Segoe UI" panose="020B0502040204020203" pitchFamily="34" charset="0"/>
                        </a:rPr>
                        <a:t>Store large amounts of unstructured data.</a:t>
                      </a:r>
                      <a:endParaRPr lang="es-MX" dirty="0">
                        <a:latin typeface="Segoe UI" panose="020B0502040204020203" pitchFamily="34" charset="0"/>
                        <a:cs typeface="Segoe UI" panose="020B0502040204020203" pitchFamily="34" charset="0"/>
                      </a:endParaRPr>
                    </a:p>
                  </a:txBody>
                  <a:tcPr/>
                </a:tc>
                <a:tc>
                  <a:txBody>
                    <a:bodyPr/>
                    <a:lstStyle/>
                    <a:p>
                      <a:pPr algn="ctr"/>
                      <a:r>
                        <a:rPr lang="en-US" dirty="0">
                          <a:latin typeface="Segoe UI" panose="020B0502040204020203" pitchFamily="34" charset="0"/>
                          <a:cs typeface="Segoe UI" panose="020B0502040204020203" pitchFamily="34" charset="0"/>
                        </a:rPr>
                        <a:t>Allows users to access Server-Message-Block-Protocol (SMB) shares in the Azure cloud by setting up file shares in the Azure management console.</a:t>
                      </a:r>
                      <a:endParaRPr lang="es-MX"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670397446"/>
                  </a:ext>
                </a:extLst>
              </a:tr>
            </a:tbl>
          </a:graphicData>
        </a:graphic>
      </p:graphicFrame>
      <p:pic>
        <p:nvPicPr>
          <p:cNvPr id="5" name="Imagen 4">
            <a:extLst>
              <a:ext uri="{FF2B5EF4-FFF2-40B4-BE49-F238E27FC236}">
                <a16:creationId xmlns:a16="http://schemas.microsoft.com/office/drawing/2014/main" id="{42AD09E2-49DF-42B5-8432-1DD2A30F2816}"/>
              </a:ext>
            </a:extLst>
          </p:cNvPr>
          <p:cNvPicPr>
            <a:picLocks noChangeAspect="1"/>
          </p:cNvPicPr>
          <p:nvPr/>
        </p:nvPicPr>
        <p:blipFill>
          <a:blip r:embed="rId2"/>
          <a:stretch>
            <a:fillRect/>
          </a:stretch>
        </p:blipFill>
        <p:spPr>
          <a:xfrm>
            <a:off x="2388716" y="4984277"/>
            <a:ext cx="857250" cy="1304925"/>
          </a:xfrm>
          <a:prstGeom prst="rect">
            <a:avLst/>
          </a:prstGeom>
        </p:spPr>
      </p:pic>
      <p:pic>
        <p:nvPicPr>
          <p:cNvPr id="6" name="Imagen 5">
            <a:extLst>
              <a:ext uri="{FF2B5EF4-FFF2-40B4-BE49-F238E27FC236}">
                <a16:creationId xmlns:a16="http://schemas.microsoft.com/office/drawing/2014/main" id="{D5CEE087-C06A-4994-AFD7-277419360DE9}"/>
              </a:ext>
            </a:extLst>
          </p:cNvPr>
          <p:cNvPicPr>
            <a:picLocks noChangeAspect="1"/>
          </p:cNvPicPr>
          <p:nvPr/>
        </p:nvPicPr>
        <p:blipFill>
          <a:blip r:embed="rId3"/>
          <a:stretch>
            <a:fillRect/>
          </a:stretch>
        </p:blipFill>
        <p:spPr>
          <a:xfrm>
            <a:off x="4566079" y="5117627"/>
            <a:ext cx="819150" cy="1171575"/>
          </a:xfrm>
          <a:prstGeom prst="rect">
            <a:avLst/>
          </a:prstGeom>
        </p:spPr>
      </p:pic>
      <p:pic>
        <p:nvPicPr>
          <p:cNvPr id="7" name="Imagen 6">
            <a:extLst>
              <a:ext uri="{FF2B5EF4-FFF2-40B4-BE49-F238E27FC236}">
                <a16:creationId xmlns:a16="http://schemas.microsoft.com/office/drawing/2014/main" id="{6FD7938A-EA6D-4342-A484-F3F85970324C}"/>
              </a:ext>
            </a:extLst>
          </p:cNvPr>
          <p:cNvPicPr>
            <a:picLocks noChangeAspect="1"/>
          </p:cNvPicPr>
          <p:nvPr/>
        </p:nvPicPr>
        <p:blipFill>
          <a:blip r:embed="rId4"/>
          <a:stretch>
            <a:fillRect/>
          </a:stretch>
        </p:blipFill>
        <p:spPr>
          <a:xfrm>
            <a:off x="6827495" y="5117627"/>
            <a:ext cx="676275" cy="1200150"/>
          </a:xfrm>
          <a:prstGeom prst="rect">
            <a:avLst/>
          </a:prstGeom>
        </p:spPr>
      </p:pic>
      <p:pic>
        <p:nvPicPr>
          <p:cNvPr id="8" name="Imagen 7">
            <a:extLst>
              <a:ext uri="{FF2B5EF4-FFF2-40B4-BE49-F238E27FC236}">
                <a16:creationId xmlns:a16="http://schemas.microsoft.com/office/drawing/2014/main" id="{DF30FF36-7D2B-4A36-A146-D6F2BC713DCB}"/>
              </a:ext>
            </a:extLst>
          </p:cNvPr>
          <p:cNvPicPr>
            <a:picLocks noChangeAspect="1"/>
          </p:cNvPicPr>
          <p:nvPr/>
        </p:nvPicPr>
        <p:blipFill>
          <a:blip r:embed="rId5"/>
          <a:stretch>
            <a:fillRect/>
          </a:stretch>
        </p:blipFill>
        <p:spPr>
          <a:xfrm>
            <a:off x="8946036" y="5031901"/>
            <a:ext cx="676275" cy="1209675"/>
          </a:xfrm>
          <a:prstGeom prst="rect">
            <a:avLst/>
          </a:prstGeom>
        </p:spPr>
      </p:pic>
    </p:spTree>
    <p:extLst>
      <p:ext uri="{BB962C8B-B14F-4D97-AF65-F5344CB8AC3E}">
        <p14:creationId xmlns:p14="http://schemas.microsoft.com/office/powerpoint/2010/main" val="336942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E8BA5-DCE7-4E33-AB43-8E5D8A5019E6}"/>
              </a:ext>
            </a:extLst>
          </p:cNvPr>
          <p:cNvSpPr>
            <a:spLocks noGrp="1"/>
          </p:cNvSpPr>
          <p:nvPr>
            <p:ph type="title"/>
          </p:nvPr>
        </p:nvSpPr>
        <p:spPr/>
        <p:txBody>
          <a:bodyPr/>
          <a:lstStyle/>
          <a:p>
            <a:pPr algn="ctr"/>
            <a:r>
              <a:rPr lang="en-US" noProof="0" dirty="0"/>
              <a:t>Azure Storage Account Kinds</a:t>
            </a:r>
          </a:p>
        </p:txBody>
      </p:sp>
      <p:graphicFrame>
        <p:nvGraphicFramePr>
          <p:cNvPr id="4" name="Tabla 4">
            <a:extLst>
              <a:ext uri="{FF2B5EF4-FFF2-40B4-BE49-F238E27FC236}">
                <a16:creationId xmlns:a16="http://schemas.microsoft.com/office/drawing/2014/main" id="{C0D642CE-44D6-4BA7-890A-F7A05B4DD163}"/>
              </a:ext>
            </a:extLst>
          </p:cNvPr>
          <p:cNvGraphicFramePr>
            <a:graphicFrameLocks noGrp="1"/>
          </p:cNvGraphicFramePr>
          <p:nvPr>
            <p:ph idx="1"/>
            <p:extLst>
              <p:ext uri="{D42A27DB-BD31-4B8C-83A1-F6EECF244321}">
                <p14:modId xmlns:p14="http://schemas.microsoft.com/office/powerpoint/2010/main" val="3967633203"/>
              </p:ext>
            </p:extLst>
          </p:nvPr>
        </p:nvGraphicFramePr>
        <p:xfrm>
          <a:off x="838200" y="1825625"/>
          <a:ext cx="10515600" cy="34188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564652899"/>
                    </a:ext>
                  </a:extLst>
                </a:gridCol>
                <a:gridCol w="2103120">
                  <a:extLst>
                    <a:ext uri="{9D8B030D-6E8A-4147-A177-3AD203B41FA5}">
                      <a16:colId xmlns:a16="http://schemas.microsoft.com/office/drawing/2014/main" val="3493733226"/>
                    </a:ext>
                  </a:extLst>
                </a:gridCol>
                <a:gridCol w="2103120">
                  <a:extLst>
                    <a:ext uri="{9D8B030D-6E8A-4147-A177-3AD203B41FA5}">
                      <a16:colId xmlns:a16="http://schemas.microsoft.com/office/drawing/2014/main" val="3147627570"/>
                    </a:ext>
                  </a:extLst>
                </a:gridCol>
                <a:gridCol w="2103120">
                  <a:extLst>
                    <a:ext uri="{9D8B030D-6E8A-4147-A177-3AD203B41FA5}">
                      <a16:colId xmlns:a16="http://schemas.microsoft.com/office/drawing/2014/main" val="2307596526"/>
                    </a:ext>
                  </a:extLst>
                </a:gridCol>
                <a:gridCol w="2103120">
                  <a:extLst>
                    <a:ext uri="{9D8B030D-6E8A-4147-A177-3AD203B41FA5}">
                      <a16:colId xmlns:a16="http://schemas.microsoft.com/office/drawing/2014/main" val="3890741323"/>
                    </a:ext>
                  </a:extLst>
                </a:gridCol>
              </a:tblGrid>
              <a:tr h="370840">
                <a:tc>
                  <a:txBody>
                    <a:bodyPr/>
                    <a:lstStyle/>
                    <a:p>
                      <a:pPr algn="ctr"/>
                      <a:r>
                        <a:rPr lang="es-MX" sz="1600" dirty="0">
                          <a:latin typeface="Segoe UI" panose="020B0502040204020203" pitchFamily="34" charset="0"/>
                          <a:cs typeface="Segoe UI" panose="020B0502040204020203" pitchFamily="34" charset="0"/>
                        </a:rPr>
                        <a:t>Blob</a:t>
                      </a:r>
                    </a:p>
                  </a:txBody>
                  <a:tcPr/>
                </a:tc>
                <a:tc>
                  <a:txBody>
                    <a:bodyPr/>
                    <a:lstStyle/>
                    <a:p>
                      <a:pPr algn="ctr"/>
                      <a:r>
                        <a:rPr lang="es-MX" sz="1600" dirty="0">
                          <a:latin typeface="Segoe UI" panose="020B0502040204020203" pitchFamily="34" charset="0"/>
                          <a:cs typeface="Segoe UI" panose="020B0502040204020203" pitchFamily="34" charset="0"/>
                        </a:rPr>
                        <a:t>General </a:t>
                      </a:r>
                      <a:r>
                        <a:rPr lang="es-MX" sz="1600" dirty="0" err="1">
                          <a:latin typeface="Segoe UI" panose="020B0502040204020203" pitchFamily="34" charset="0"/>
                          <a:cs typeface="Segoe UI" panose="020B0502040204020203" pitchFamily="34" charset="0"/>
                        </a:rPr>
                        <a:t>Purpose</a:t>
                      </a:r>
                      <a:r>
                        <a:rPr lang="es-MX" sz="1600" dirty="0">
                          <a:latin typeface="Segoe UI" panose="020B0502040204020203" pitchFamily="34" charset="0"/>
                          <a:cs typeface="Segoe UI" panose="020B0502040204020203" pitchFamily="34" charset="0"/>
                        </a:rPr>
                        <a:t> V1</a:t>
                      </a:r>
                    </a:p>
                  </a:txBody>
                  <a:tcPr/>
                </a:tc>
                <a:tc>
                  <a:txBody>
                    <a:bodyPr/>
                    <a:lstStyle/>
                    <a:p>
                      <a:pPr algn="ctr"/>
                      <a:r>
                        <a:rPr lang="es-MX" sz="1600" dirty="0">
                          <a:latin typeface="Segoe UI" panose="020B0502040204020203" pitchFamily="34" charset="0"/>
                          <a:cs typeface="Segoe UI" panose="020B0502040204020203" pitchFamily="34" charset="0"/>
                        </a:rPr>
                        <a:t>General </a:t>
                      </a:r>
                      <a:r>
                        <a:rPr lang="es-MX" sz="1600" dirty="0" err="1">
                          <a:latin typeface="Segoe UI" panose="020B0502040204020203" pitchFamily="34" charset="0"/>
                          <a:cs typeface="Segoe UI" panose="020B0502040204020203" pitchFamily="34" charset="0"/>
                        </a:rPr>
                        <a:t>Purpose</a:t>
                      </a:r>
                      <a:r>
                        <a:rPr lang="es-MX" sz="1600" dirty="0">
                          <a:latin typeface="Segoe UI" panose="020B0502040204020203" pitchFamily="34" charset="0"/>
                          <a:cs typeface="Segoe UI" panose="020B0502040204020203" pitchFamily="34" charset="0"/>
                        </a:rPr>
                        <a:t> V2</a:t>
                      </a:r>
                    </a:p>
                  </a:txBody>
                  <a:tcPr/>
                </a:tc>
                <a:tc>
                  <a:txBody>
                    <a:bodyPr/>
                    <a:lstStyle/>
                    <a:p>
                      <a:pPr algn="ctr"/>
                      <a:r>
                        <a:rPr lang="es-MX" sz="1600" dirty="0">
                          <a:latin typeface="Segoe UI" panose="020B0502040204020203" pitchFamily="34" charset="0"/>
                          <a:cs typeface="Segoe UI" panose="020B0502040204020203" pitchFamily="34" charset="0"/>
                        </a:rPr>
                        <a:t>Block Blob Storage</a:t>
                      </a:r>
                    </a:p>
                  </a:txBody>
                  <a:tcPr/>
                </a:tc>
                <a:tc>
                  <a:txBody>
                    <a:bodyPr/>
                    <a:lstStyle/>
                    <a:p>
                      <a:pPr algn="ctr"/>
                      <a:r>
                        <a:rPr lang="es-MX" sz="1600" dirty="0">
                          <a:latin typeface="Segoe UI" panose="020B0502040204020203" pitchFamily="34" charset="0"/>
                          <a:cs typeface="Segoe UI" panose="020B0502040204020203" pitchFamily="34" charset="0"/>
                        </a:rPr>
                        <a:t>File Storage</a:t>
                      </a:r>
                    </a:p>
                  </a:txBody>
                  <a:tcPr/>
                </a:tc>
                <a:extLst>
                  <a:ext uri="{0D108BD9-81ED-4DB2-BD59-A6C34878D82A}">
                    <a16:rowId xmlns:a16="http://schemas.microsoft.com/office/drawing/2014/main" val="1120573395"/>
                  </a:ext>
                </a:extLst>
              </a:tr>
              <a:tr h="370840">
                <a:tc>
                  <a:txBody>
                    <a:bodyPr/>
                    <a:lstStyle/>
                    <a:p>
                      <a:r>
                        <a:rPr lang="es-MX" sz="1600" b="1" dirty="0" err="1">
                          <a:latin typeface="Segoe UI" panose="020B0502040204020203" pitchFamily="34" charset="0"/>
                          <a:cs typeface="Segoe UI" panose="020B0502040204020203" pitchFamily="34" charset="0"/>
                        </a:rPr>
                        <a:t>Services</a:t>
                      </a:r>
                      <a:r>
                        <a:rPr lang="es-MX" sz="1600" b="1" dirty="0">
                          <a:latin typeface="Segoe UI" panose="020B0502040204020203" pitchFamily="34" charset="0"/>
                          <a:cs typeface="Segoe UI" panose="020B0502040204020203" pitchFamily="34" charset="0"/>
                        </a:rPr>
                        <a:t>:</a:t>
                      </a:r>
                    </a:p>
                    <a:p>
                      <a:r>
                        <a:rPr lang="en-US" sz="1600" b="0" i="0" kern="1200" dirty="0">
                          <a:solidFill>
                            <a:schemeClr val="dk1"/>
                          </a:solidFill>
                          <a:effectLst/>
                          <a:latin typeface="Segoe UI" panose="020B0502040204020203" pitchFamily="34" charset="0"/>
                          <a:ea typeface="+mn-ea"/>
                          <a:cs typeface="Segoe UI" panose="020B0502040204020203" pitchFamily="34" charset="0"/>
                        </a:rPr>
                        <a:t>Blob (block blobs and append blobs only)</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err="1">
                          <a:latin typeface="Segoe UI" panose="020B0502040204020203" pitchFamily="34" charset="0"/>
                          <a:cs typeface="Segoe UI" panose="020B0502040204020203" pitchFamily="34" charset="0"/>
                        </a:rPr>
                        <a:t>Services</a:t>
                      </a:r>
                      <a:r>
                        <a:rPr lang="es-MX" sz="1600" b="1" dirty="0">
                          <a:latin typeface="Segoe UI" panose="020B0502040204020203" pitchFamily="34" charset="0"/>
                          <a:cs typeface="Segoe UI" panose="020B0502040204020203" pitchFamily="34" charset="0"/>
                        </a:rPr>
                        <a:t>:</a:t>
                      </a:r>
                    </a:p>
                    <a:p>
                      <a:r>
                        <a:rPr lang="en-US" sz="1600" b="0" i="0" kern="1200" dirty="0">
                          <a:solidFill>
                            <a:schemeClr val="dk1"/>
                          </a:solidFill>
                          <a:effectLst/>
                          <a:latin typeface="Segoe UI" panose="020B0502040204020203" pitchFamily="34" charset="0"/>
                          <a:ea typeface="+mn-ea"/>
                          <a:cs typeface="Segoe UI" panose="020B0502040204020203" pitchFamily="34" charset="0"/>
                        </a:rPr>
                        <a:t>Blob, File, Queue, Table, and Disk</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err="1">
                          <a:latin typeface="Segoe UI" panose="020B0502040204020203" pitchFamily="34" charset="0"/>
                          <a:cs typeface="Segoe UI" panose="020B0502040204020203" pitchFamily="34" charset="0"/>
                        </a:rPr>
                        <a:t>Services</a:t>
                      </a:r>
                      <a:r>
                        <a:rPr lang="es-MX" sz="1600" b="1" dirty="0">
                          <a:latin typeface="Segoe UI" panose="020B0502040204020203" pitchFamily="34" charset="0"/>
                          <a:cs typeface="Segoe UI" panose="020B0502040204020203" pitchFamily="34" charset="0"/>
                        </a:rPr>
                        <a:t>:</a:t>
                      </a:r>
                      <a:br>
                        <a:rPr lang="es-MX" sz="1600" dirty="0">
                          <a:latin typeface="Segoe UI" panose="020B0502040204020203" pitchFamily="34" charset="0"/>
                          <a:cs typeface="Segoe UI" panose="020B0502040204020203" pitchFamily="34" charset="0"/>
                        </a:rPr>
                      </a:br>
                      <a:r>
                        <a:rPr lang="en-US" sz="1600" b="0" i="0" kern="1200" dirty="0">
                          <a:solidFill>
                            <a:schemeClr val="dk1"/>
                          </a:solidFill>
                          <a:effectLst/>
                          <a:latin typeface="Segoe UI" panose="020B0502040204020203" pitchFamily="34" charset="0"/>
                          <a:ea typeface="+mn-ea"/>
                          <a:cs typeface="Segoe UI" panose="020B0502040204020203" pitchFamily="34" charset="0"/>
                        </a:rPr>
                        <a:t>Blob, File, Queue, Table, Disk, and Data Lake Gen2</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err="1">
                          <a:latin typeface="Segoe UI" panose="020B0502040204020203" pitchFamily="34" charset="0"/>
                          <a:cs typeface="Segoe UI" panose="020B0502040204020203" pitchFamily="34" charset="0"/>
                        </a:rPr>
                        <a:t>Services</a:t>
                      </a:r>
                      <a:r>
                        <a:rPr lang="es-MX" sz="1600" b="1" dirty="0">
                          <a:latin typeface="Segoe UI" panose="020B0502040204020203" pitchFamily="34" charset="0"/>
                          <a:cs typeface="Segoe UI" panose="020B0502040204020203" pitchFamily="34" charset="0"/>
                        </a:rPr>
                        <a:t>:</a:t>
                      </a:r>
                    </a:p>
                    <a:p>
                      <a:r>
                        <a:rPr lang="en-US" sz="1600" b="0" i="0" kern="1200" dirty="0">
                          <a:solidFill>
                            <a:schemeClr val="dk1"/>
                          </a:solidFill>
                          <a:effectLst/>
                          <a:latin typeface="Segoe UI" panose="020B0502040204020203" pitchFamily="34" charset="0"/>
                          <a:ea typeface="+mn-ea"/>
                          <a:cs typeface="Segoe UI" panose="020B0502040204020203" pitchFamily="34" charset="0"/>
                        </a:rPr>
                        <a:t>Blob (block blobs and append blobs only)</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a:latin typeface="Segoe UI" panose="020B0502040204020203" pitchFamily="34" charset="0"/>
                          <a:cs typeface="Segoe UI" panose="020B0502040204020203" pitchFamily="34" charset="0"/>
                        </a:rPr>
                        <a:t>Services: </a:t>
                      </a:r>
                    </a:p>
                    <a:p>
                      <a:r>
                        <a:rPr lang="es-MX" sz="1600" dirty="0" err="1">
                          <a:latin typeface="Segoe UI" panose="020B0502040204020203" pitchFamily="34" charset="0"/>
                          <a:cs typeface="Segoe UI" panose="020B0502040204020203" pitchFamily="34" charset="0"/>
                        </a:rPr>
                        <a:t>Supports</a:t>
                      </a:r>
                      <a:r>
                        <a:rPr lang="es-MX" sz="1600" dirty="0">
                          <a:latin typeface="Segoe UI" panose="020B0502040204020203" pitchFamily="34" charset="0"/>
                          <a:cs typeface="Segoe UI" panose="020B0502040204020203" pitchFamily="34" charset="0"/>
                        </a:rPr>
                        <a:t> files </a:t>
                      </a:r>
                      <a:r>
                        <a:rPr lang="es-MX" sz="1600" dirty="0" err="1">
                          <a:latin typeface="Segoe UI" panose="020B0502040204020203" pitchFamily="34" charset="0"/>
                          <a:cs typeface="Segoe UI" panose="020B0502040204020203" pitchFamily="34" charset="0"/>
                        </a:rPr>
                        <a:t>only</a:t>
                      </a:r>
                      <a:endParaRPr lang="es-MX"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195215549"/>
                  </a:ext>
                </a:extLst>
              </a:tr>
              <a:tr h="370840">
                <a:tc>
                  <a:txBody>
                    <a:bodyPr/>
                    <a:lstStyle/>
                    <a:p>
                      <a:r>
                        <a:rPr lang="es-MX" sz="1600" b="1" dirty="0">
                          <a:latin typeface="Segoe UI" panose="020B0502040204020203" pitchFamily="34" charset="0"/>
                          <a:cs typeface="Segoe UI" panose="020B0502040204020203" pitchFamily="34" charset="0"/>
                        </a:rPr>
                        <a:t>Performance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p>
                    <a:p>
                      <a:r>
                        <a:rPr lang="es-MX" sz="1600" dirty="0">
                          <a:latin typeface="Segoe UI" panose="020B0502040204020203" pitchFamily="34" charset="0"/>
                          <a:cs typeface="Segoe UI" panose="020B0502040204020203" pitchFamily="34" charset="0"/>
                        </a:rPr>
                        <a:t>Standard</a:t>
                      </a:r>
                    </a:p>
                  </a:txBody>
                  <a:tcPr/>
                </a:tc>
                <a:tc>
                  <a:txBody>
                    <a:bodyPr/>
                    <a:lstStyle/>
                    <a:p>
                      <a:r>
                        <a:rPr lang="es-MX" sz="1600" b="1" dirty="0">
                          <a:latin typeface="Segoe UI" panose="020B0502040204020203" pitchFamily="34" charset="0"/>
                          <a:cs typeface="Segoe UI" panose="020B0502040204020203" pitchFamily="34" charset="0"/>
                        </a:rPr>
                        <a:t>Performance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p>
                    <a:p>
                      <a:r>
                        <a:rPr lang="es-MX" sz="1600" b="0" i="0" kern="1200" dirty="0">
                          <a:solidFill>
                            <a:schemeClr val="dk1"/>
                          </a:solidFill>
                          <a:effectLst/>
                          <a:latin typeface="Segoe UI" panose="020B0502040204020203" pitchFamily="34" charset="0"/>
                          <a:ea typeface="+mn-ea"/>
                          <a:cs typeface="Segoe UI" panose="020B0502040204020203" pitchFamily="34" charset="0"/>
                        </a:rPr>
                        <a:t>Standard, Premium</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a:latin typeface="Segoe UI" panose="020B0502040204020203" pitchFamily="34" charset="0"/>
                          <a:cs typeface="Segoe UI" panose="020B0502040204020203" pitchFamily="34" charset="0"/>
                        </a:rPr>
                        <a:t>Performance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p>
                    <a:p>
                      <a:r>
                        <a:rPr lang="es-MX" sz="1600" b="0" i="0" kern="1200" dirty="0">
                          <a:solidFill>
                            <a:schemeClr val="dk1"/>
                          </a:solidFill>
                          <a:effectLst/>
                          <a:latin typeface="Segoe UI" panose="020B0502040204020203" pitchFamily="34" charset="0"/>
                          <a:ea typeface="+mn-ea"/>
                          <a:cs typeface="Segoe UI" panose="020B0502040204020203" pitchFamily="34" charset="0"/>
                        </a:rPr>
                        <a:t>Standard, Premium</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a:latin typeface="Segoe UI" panose="020B0502040204020203" pitchFamily="34" charset="0"/>
                          <a:cs typeface="Segoe UI" panose="020B0502040204020203" pitchFamily="34" charset="0"/>
                        </a:rPr>
                        <a:t>Performance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p>
                    <a:p>
                      <a:r>
                        <a:rPr lang="es-MX" sz="1600" b="0" i="0" kern="1200" dirty="0">
                          <a:solidFill>
                            <a:schemeClr val="dk1"/>
                          </a:solidFill>
                          <a:effectLst/>
                          <a:latin typeface="Segoe UI" panose="020B0502040204020203" pitchFamily="34" charset="0"/>
                          <a:ea typeface="+mn-ea"/>
                          <a:cs typeface="Segoe UI" panose="020B0502040204020203" pitchFamily="34" charset="0"/>
                        </a:rPr>
                        <a:t>Premium</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a:latin typeface="Segoe UI" panose="020B0502040204020203" pitchFamily="34" charset="0"/>
                          <a:cs typeface="Segoe UI" panose="020B0502040204020203" pitchFamily="34" charset="0"/>
                        </a:rPr>
                        <a:t>Performance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p>
                    <a:p>
                      <a:r>
                        <a:rPr lang="es-MX" sz="1600" b="0" i="0" kern="1200" dirty="0">
                          <a:solidFill>
                            <a:schemeClr val="dk1"/>
                          </a:solidFill>
                          <a:effectLst/>
                          <a:latin typeface="Segoe UI" panose="020B0502040204020203" pitchFamily="34" charset="0"/>
                          <a:ea typeface="+mn-ea"/>
                          <a:cs typeface="Segoe UI" panose="020B0502040204020203" pitchFamily="34" charset="0"/>
                        </a:rPr>
                        <a:t>Premium</a:t>
                      </a:r>
                      <a:endParaRPr lang="es-MX"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08514873"/>
                  </a:ext>
                </a:extLst>
              </a:tr>
              <a:tr h="370840">
                <a:tc>
                  <a:txBody>
                    <a:bodyPr/>
                    <a:lstStyle/>
                    <a:p>
                      <a:r>
                        <a:rPr lang="es-MX" sz="1600" b="1" dirty="0">
                          <a:latin typeface="Segoe UI" panose="020B0502040204020203" pitchFamily="34" charset="0"/>
                          <a:cs typeface="Segoe UI" panose="020B0502040204020203" pitchFamily="34" charset="0"/>
                        </a:rPr>
                        <a:t>Access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br>
                        <a:rPr lang="es-MX" sz="1600" dirty="0">
                          <a:latin typeface="Segoe UI" panose="020B0502040204020203" pitchFamily="34" charset="0"/>
                          <a:cs typeface="Segoe UI" panose="020B0502040204020203" pitchFamily="34" charset="0"/>
                        </a:rPr>
                      </a:br>
                      <a:r>
                        <a:rPr lang="es-MX" sz="1600" b="0" i="0" kern="1200" dirty="0">
                          <a:solidFill>
                            <a:schemeClr val="dk1"/>
                          </a:solidFill>
                          <a:effectLst/>
                          <a:latin typeface="Segoe UI" panose="020B0502040204020203" pitchFamily="34" charset="0"/>
                          <a:ea typeface="+mn-ea"/>
                          <a:cs typeface="Segoe UI" panose="020B0502040204020203" pitchFamily="34" charset="0"/>
                        </a:rPr>
                        <a:t>Hot, </a:t>
                      </a:r>
                      <a:r>
                        <a:rPr lang="es-MX" sz="1600" b="0" i="0" kern="1200" dirty="0" err="1">
                          <a:solidFill>
                            <a:schemeClr val="dk1"/>
                          </a:solidFill>
                          <a:effectLst/>
                          <a:latin typeface="Segoe UI" panose="020B0502040204020203" pitchFamily="34" charset="0"/>
                          <a:ea typeface="+mn-ea"/>
                          <a:cs typeface="Segoe UI" panose="020B0502040204020203" pitchFamily="34" charset="0"/>
                        </a:rPr>
                        <a:t>Cool</a:t>
                      </a:r>
                      <a:r>
                        <a:rPr lang="es-MX" sz="1600" b="0" i="0" kern="1200" dirty="0">
                          <a:solidFill>
                            <a:schemeClr val="dk1"/>
                          </a:solidFill>
                          <a:effectLst/>
                          <a:latin typeface="Segoe UI" panose="020B0502040204020203" pitchFamily="34" charset="0"/>
                          <a:ea typeface="+mn-ea"/>
                          <a:cs typeface="Segoe UI" panose="020B0502040204020203" pitchFamily="34" charset="0"/>
                        </a:rPr>
                        <a:t>, Archive</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a:latin typeface="Segoe UI" panose="020B0502040204020203" pitchFamily="34" charset="0"/>
                          <a:cs typeface="Segoe UI" panose="020B0502040204020203" pitchFamily="34" charset="0"/>
                        </a:rPr>
                        <a:t>Access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br>
                        <a:rPr lang="es-MX" sz="1600" dirty="0">
                          <a:latin typeface="Segoe UI" panose="020B0502040204020203" pitchFamily="34" charset="0"/>
                          <a:cs typeface="Segoe UI" panose="020B0502040204020203" pitchFamily="34" charset="0"/>
                        </a:rPr>
                      </a:br>
                      <a:r>
                        <a:rPr lang="es-MX" sz="1600" dirty="0">
                          <a:latin typeface="Segoe UI" panose="020B0502040204020203" pitchFamily="34" charset="0"/>
                          <a:cs typeface="Segoe UI" panose="020B0502040204020203" pitchFamily="34" charset="0"/>
                        </a:rPr>
                        <a:t>N/A</a:t>
                      </a:r>
                    </a:p>
                  </a:txBody>
                  <a:tcPr/>
                </a:tc>
                <a:tc>
                  <a:txBody>
                    <a:bodyPr/>
                    <a:lstStyle/>
                    <a:p>
                      <a:r>
                        <a:rPr lang="es-MX" sz="1600" b="1" dirty="0">
                          <a:latin typeface="Segoe UI" panose="020B0502040204020203" pitchFamily="34" charset="0"/>
                          <a:cs typeface="Segoe UI" panose="020B0502040204020203" pitchFamily="34" charset="0"/>
                        </a:rPr>
                        <a:t>Access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br>
                        <a:rPr lang="es-MX" sz="1600" dirty="0">
                          <a:latin typeface="Segoe UI" panose="020B0502040204020203" pitchFamily="34" charset="0"/>
                          <a:cs typeface="Segoe UI" panose="020B0502040204020203" pitchFamily="34" charset="0"/>
                        </a:rPr>
                      </a:br>
                      <a:r>
                        <a:rPr lang="es-MX" sz="1600" b="0" i="0" kern="1200" dirty="0">
                          <a:solidFill>
                            <a:schemeClr val="dk1"/>
                          </a:solidFill>
                          <a:effectLst/>
                          <a:latin typeface="Segoe UI" panose="020B0502040204020203" pitchFamily="34" charset="0"/>
                          <a:ea typeface="+mn-ea"/>
                          <a:cs typeface="Segoe UI" panose="020B0502040204020203" pitchFamily="34" charset="0"/>
                        </a:rPr>
                        <a:t>Hot, </a:t>
                      </a:r>
                      <a:r>
                        <a:rPr lang="es-MX" sz="1600" b="0" i="0" kern="1200" dirty="0" err="1">
                          <a:solidFill>
                            <a:schemeClr val="dk1"/>
                          </a:solidFill>
                          <a:effectLst/>
                          <a:latin typeface="Segoe UI" panose="020B0502040204020203" pitchFamily="34" charset="0"/>
                          <a:ea typeface="+mn-ea"/>
                          <a:cs typeface="Segoe UI" panose="020B0502040204020203" pitchFamily="34" charset="0"/>
                        </a:rPr>
                        <a:t>Cool</a:t>
                      </a:r>
                      <a:r>
                        <a:rPr lang="es-MX" sz="1600" b="0" i="0" kern="1200" dirty="0">
                          <a:solidFill>
                            <a:schemeClr val="dk1"/>
                          </a:solidFill>
                          <a:effectLst/>
                          <a:latin typeface="Segoe UI" panose="020B0502040204020203" pitchFamily="34" charset="0"/>
                          <a:ea typeface="+mn-ea"/>
                          <a:cs typeface="Segoe UI" panose="020B0502040204020203" pitchFamily="34" charset="0"/>
                        </a:rPr>
                        <a:t>, Archive</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a:latin typeface="Segoe UI" panose="020B0502040204020203" pitchFamily="34" charset="0"/>
                          <a:cs typeface="Segoe UI" panose="020B0502040204020203" pitchFamily="34" charset="0"/>
                        </a:rPr>
                        <a:t>Access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br>
                        <a:rPr lang="es-MX" sz="1600" dirty="0">
                          <a:latin typeface="Segoe UI" panose="020B0502040204020203" pitchFamily="34" charset="0"/>
                          <a:cs typeface="Segoe UI" panose="020B0502040204020203" pitchFamily="34" charset="0"/>
                        </a:rPr>
                      </a:br>
                      <a:r>
                        <a:rPr lang="es-MX" sz="1600" dirty="0">
                          <a:latin typeface="Segoe UI" panose="020B0502040204020203" pitchFamily="34" charset="0"/>
                          <a:cs typeface="Segoe UI" panose="020B0502040204020203" pitchFamily="34" charset="0"/>
                        </a:rPr>
                        <a:t>N/A</a:t>
                      </a:r>
                    </a:p>
                  </a:txBody>
                  <a:tcPr/>
                </a:tc>
                <a:tc>
                  <a:txBody>
                    <a:bodyPr/>
                    <a:lstStyle/>
                    <a:p>
                      <a:r>
                        <a:rPr lang="es-MX" sz="1600" b="1" dirty="0">
                          <a:latin typeface="Segoe UI" panose="020B0502040204020203" pitchFamily="34" charset="0"/>
                          <a:cs typeface="Segoe UI" panose="020B0502040204020203" pitchFamily="34" charset="0"/>
                        </a:rPr>
                        <a:t>Access </a:t>
                      </a:r>
                      <a:r>
                        <a:rPr lang="es-MX" sz="1600" b="1" dirty="0" err="1">
                          <a:latin typeface="Segoe UI" panose="020B0502040204020203" pitchFamily="34" charset="0"/>
                          <a:cs typeface="Segoe UI" panose="020B0502040204020203" pitchFamily="34" charset="0"/>
                        </a:rPr>
                        <a:t>Tiers</a:t>
                      </a:r>
                      <a:r>
                        <a:rPr lang="es-MX" sz="1600" b="1" dirty="0">
                          <a:latin typeface="Segoe UI" panose="020B0502040204020203" pitchFamily="34" charset="0"/>
                          <a:cs typeface="Segoe UI" panose="020B0502040204020203" pitchFamily="34" charset="0"/>
                        </a:rPr>
                        <a:t>:</a:t>
                      </a:r>
                      <a:br>
                        <a:rPr lang="es-MX" sz="1600" dirty="0">
                          <a:latin typeface="Segoe UI" panose="020B0502040204020203" pitchFamily="34" charset="0"/>
                          <a:cs typeface="Segoe UI" panose="020B0502040204020203" pitchFamily="34" charset="0"/>
                        </a:rPr>
                      </a:br>
                      <a:r>
                        <a:rPr lang="es-MX" sz="1600" dirty="0">
                          <a:latin typeface="Segoe UI" panose="020B0502040204020203" pitchFamily="34" charset="0"/>
                          <a:cs typeface="Segoe UI" panose="020B0502040204020203" pitchFamily="34" charset="0"/>
                        </a:rPr>
                        <a:t>N/A</a:t>
                      </a:r>
                    </a:p>
                  </a:txBody>
                  <a:tcPr/>
                </a:tc>
                <a:extLst>
                  <a:ext uri="{0D108BD9-81ED-4DB2-BD59-A6C34878D82A}">
                    <a16:rowId xmlns:a16="http://schemas.microsoft.com/office/drawing/2014/main" val="3897589923"/>
                  </a:ext>
                </a:extLst>
              </a:tr>
              <a:tr h="370840">
                <a:tc>
                  <a:txBody>
                    <a:bodyPr/>
                    <a:lstStyle/>
                    <a:p>
                      <a:r>
                        <a:rPr lang="es-MX" sz="1600" b="1" dirty="0" err="1">
                          <a:latin typeface="Segoe UI" panose="020B0502040204020203" pitchFamily="34" charset="0"/>
                          <a:cs typeface="Segoe UI" panose="020B0502040204020203" pitchFamily="34" charset="0"/>
                        </a:rPr>
                        <a:t>Replication</a:t>
                      </a:r>
                      <a:r>
                        <a:rPr lang="es-MX" sz="1600" b="1" dirty="0">
                          <a:latin typeface="Segoe UI" panose="020B0502040204020203" pitchFamily="34" charset="0"/>
                          <a:cs typeface="Segoe UI" panose="020B0502040204020203" pitchFamily="34" charset="0"/>
                        </a:rPr>
                        <a:t>:</a:t>
                      </a:r>
                    </a:p>
                    <a:p>
                      <a:r>
                        <a:rPr lang="es-MX" sz="1600" b="0" i="0" kern="1200" dirty="0">
                          <a:solidFill>
                            <a:schemeClr val="dk1"/>
                          </a:solidFill>
                          <a:effectLst/>
                          <a:latin typeface="Segoe UI" panose="020B0502040204020203" pitchFamily="34" charset="0"/>
                          <a:ea typeface="+mn-ea"/>
                          <a:cs typeface="Segoe UI" panose="020B0502040204020203" pitchFamily="34" charset="0"/>
                        </a:rPr>
                        <a:t>LRS, GRS, RA-GRS</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err="1">
                          <a:latin typeface="Segoe UI" panose="020B0502040204020203" pitchFamily="34" charset="0"/>
                          <a:cs typeface="Segoe UI" panose="020B0502040204020203" pitchFamily="34" charset="0"/>
                        </a:rPr>
                        <a:t>Replication</a:t>
                      </a:r>
                      <a:r>
                        <a:rPr lang="es-MX" sz="1600" b="1" dirty="0">
                          <a:latin typeface="Segoe UI" panose="020B0502040204020203" pitchFamily="34" charset="0"/>
                          <a:cs typeface="Segoe UI" panose="020B0502040204020203" pitchFamily="34" charset="0"/>
                        </a:rPr>
                        <a:t>:</a:t>
                      </a:r>
                    </a:p>
                    <a:p>
                      <a:r>
                        <a:rPr lang="es-MX" sz="1600" b="0" i="0" kern="1200" dirty="0">
                          <a:solidFill>
                            <a:schemeClr val="dk1"/>
                          </a:solidFill>
                          <a:effectLst/>
                          <a:latin typeface="Segoe UI" panose="020B0502040204020203" pitchFamily="34" charset="0"/>
                          <a:ea typeface="+mn-ea"/>
                          <a:cs typeface="Segoe UI" panose="020B0502040204020203" pitchFamily="34" charset="0"/>
                        </a:rPr>
                        <a:t>LRS, GRS, RA-GRS</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err="1">
                          <a:latin typeface="Segoe UI" panose="020B0502040204020203" pitchFamily="34" charset="0"/>
                          <a:cs typeface="Segoe UI" panose="020B0502040204020203" pitchFamily="34" charset="0"/>
                        </a:rPr>
                        <a:t>Replication</a:t>
                      </a:r>
                      <a:r>
                        <a:rPr lang="es-MX" sz="1600" b="1" dirty="0">
                          <a:latin typeface="Segoe UI" panose="020B0502040204020203" pitchFamily="34" charset="0"/>
                          <a:cs typeface="Segoe UI" panose="020B0502040204020203" pitchFamily="34" charset="0"/>
                        </a:rPr>
                        <a:t>:</a:t>
                      </a:r>
                      <a:br>
                        <a:rPr lang="es-MX" sz="1600" dirty="0">
                          <a:latin typeface="Segoe UI" panose="020B0502040204020203" pitchFamily="34" charset="0"/>
                          <a:cs typeface="Segoe UI" panose="020B0502040204020203" pitchFamily="34" charset="0"/>
                        </a:rPr>
                      </a:br>
                      <a:r>
                        <a:rPr lang="en-US" sz="1600" b="0" i="0" kern="1200" dirty="0">
                          <a:solidFill>
                            <a:schemeClr val="dk1"/>
                          </a:solidFill>
                          <a:effectLst/>
                          <a:latin typeface="Segoe UI" panose="020B0502040204020203" pitchFamily="34" charset="0"/>
                          <a:ea typeface="+mn-ea"/>
                          <a:cs typeface="Segoe UI" panose="020B0502040204020203" pitchFamily="34" charset="0"/>
                        </a:rPr>
                        <a:t>LRS, GRS, RA-GRS, ZRS, GZRS ,RA-GZRS</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err="1">
                          <a:latin typeface="Segoe UI" panose="020B0502040204020203" pitchFamily="34" charset="0"/>
                          <a:cs typeface="Segoe UI" panose="020B0502040204020203" pitchFamily="34" charset="0"/>
                        </a:rPr>
                        <a:t>Replication</a:t>
                      </a:r>
                      <a:r>
                        <a:rPr lang="es-MX" sz="1600" b="1" dirty="0">
                          <a:latin typeface="Segoe UI" panose="020B0502040204020203" pitchFamily="34" charset="0"/>
                          <a:cs typeface="Segoe UI" panose="020B0502040204020203" pitchFamily="34" charset="0"/>
                        </a:rPr>
                        <a:t>:</a:t>
                      </a:r>
                    </a:p>
                    <a:p>
                      <a:r>
                        <a:rPr lang="es-MX" sz="1600" b="0" i="0" kern="1200" dirty="0">
                          <a:solidFill>
                            <a:schemeClr val="dk1"/>
                          </a:solidFill>
                          <a:effectLst/>
                          <a:latin typeface="Segoe UI" panose="020B0502040204020203" pitchFamily="34" charset="0"/>
                          <a:ea typeface="+mn-ea"/>
                          <a:cs typeface="Segoe UI" panose="020B0502040204020203" pitchFamily="34" charset="0"/>
                        </a:rPr>
                        <a:t>LRS, ZRS</a:t>
                      </a:r>
                      <a:endParaRPr lang="es-MX" sz="1600" dirty="0">
                        <a:latin typeface="Segoe UI" panose="020B0502040204020203" pitchFamily="34" charset="0"/>
                        <a:cs typeface="Segoe UI" panose="020B0502040204020203" pitchFamily="34" charset="0"/>
                      </a:endParaRPr>
                    </a:p>
                  </a:txBody>
                  <a:tcPr/>
                </a:tc>
                <a:tc>
                  <a:txBody>
                    <a:bodyPr/>
                    <a:lstStyle/>
                    <a:p>
                      <a:r>
                        <a:rPr lang="es-MX" sz="1600" b="1" dirty="0" err="1">
                          <a:latin typeface="Segoe UI" panose="020B0502040204020203" pitchFamily="34" charset="0"/>
                          <a:cs typeface="Segoe UI" panose="020B0502040204020203" pitchFamily="34" charset="0"/>
                        </a:rPr>
                        <a:t>Replication</a:t>
                      </a:r>
                      <a:r>
                        <a:rPr lang="es-MX" sz="1600" b="1" dirty="0">
                          <a:latin typeface="Segoe UI" panose="020B0502040204020203" pitchFamily="34" charset="0"/>
                          <a:cs typeface="Segoe UI" panose="020B0502040204020203" pitchFamily="34" charset="0"/>
                        </a:rPr>
                        <a:t>:</a:t>
                      </a:r>
                    </a:p>
                    <a:p>
                      <a:r>
                        <a:rPr lang="es-MX" sz="1600" b="0" i="0" kern="1200" dirty="0">
                          <a:solidFill>
                            <a:schemeClr val="dk1"/>
                          </a:solidFill>
                          <a:effectLst/>
                          <a:latin typeface="Segoe UI" panose="020B0502040204020203" pitchFamily="34" charset="0"/>
                          <a:ea typeface="+mn-ea"/>
                          <a:cs typeface="Segoe UI" panose="020B0502040204020203" pitchFamily="34" charset="0"/>
                        </a:rPr>
                        <a:t>LRS, ZRS</a:t>
                      </a:r>
                      <a:endParaRPr lang="es-MX"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674919215"/>
                  </a:ext>
                </a:extLst>
              </a:tr>
            </a:tbl>
          </a:graphicData>
        </a:graphic>
      </p:graphicFrame>
    </p:spTree>
    <p:extLst>
      <p:ext uri="{BB962C8B-B14F-4D97-AF65-F5344CB8AC3E}">
        <p14:creationId xmlns:p14="http://schemas.microsoft.com/office/powerpoint/2010/main" val="125246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724ED-BAEC-43B5-81F3-56F4D39241FC}"/>
              </a:ext>
            </a:extLst>
          </p:cNvPr>
          <p:cNvSpPr>
            <a:spLocks noGrp="1"/>
          </p:cNvSpPr>
          <p:nvPr>
            <p:ph type="title"/>
          </p:nvPr>
        </p:nvSpPr>
        <p:spPr/>
        <p:txBody>
          <a:bodyPr/>
          <a:lstStyle/>
          <a:p>
            <a:pPr algn="ctr"/>
            <a:r>
              <a:rPr lang="en-US" noProof="0" dirty="0"/>
              <a:t>Accessing Storage</a:t>
            </a:r>
          </a:p>
        </p:txBody>
      </p:sp>
      <p:sp>
        <p:nvSpPr>
          <p:cNvPr id="4" name="Rectángulo 3">
            <a:extLst>
              <a:ext uri="{FF2B5EF4-FFF2-40B4-BE49-F238E27FC236}">
                <a16:creationId xmlns:a16="http://schemas.microsoft.com/office/drawing/2014/main" id="{E9BC4B1B-A8E0-4AD9-832B-29DF5B6FDA5B}"/>
              </a:ext>
            </a:extLst>
          </p:cNvPr>
          <p:cNvSpPr/>
          <p:nvPr/>
        </p:nvSpPr>
        <p:spPr>
          <a:xfrm>
            <a:off x="838200" y="3016251"/>
            <a:ext cx="6640773" cy="52722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MX"/>
          </a:p>
        </p:txBody>
      </p:sp>
      <p:sp>
        <p:nvSpPr>
          <p:cNvPr id="3" name="Marcador de contenido 2">
            <a:extLst>
              <a:ext uri="{FF2B5EF4-FFF2-40B4-BE49-F238E27FC236}">
                <a16:creationId xmlns:a16="http://schemas.microsoft.com/office/drawing/2014/main" id="{DAA7C24A-8370-418F-92C3-90D74E80ABE1}"/>
              </a:ext>
            </a:extLst>
          </p:cNvPr>
          <p:cNvSpPr>
            <a:spLocks noGrp="1"/>
          </p:cNvSpPr>
          <p:nvPr>
            <p:ph idx="1"/>
          </p:nvPr>
        </p:nvSpPr>
        <p:spPr>
          <a:xfrm>
            <a:off x="838200" y="1907971"/>
            <a:ext cx="10379123" cy="4351338"/>
          </a:xfrm>
        </p:spPr>
        <p:txBody>
          <a:bodyPr>
            <a:noAutofit/>
          </a:bodyPr>
          <a:lstStyle/>
          <a:p>
            <a:pPr marL="0" indent="0">
              <a:buNone/>
            </a:pPr>
            <a:r>
              <a:rPr lang="en-US" sz="2400" noProof="0" dirty="0"/>
              <a:t>If </a:t>
            </a:r>
            <a:r>
              <a:rPr lang="en-US" sz="2400" dirty="0"/>
              <a:t>users</a:t>
            </a:r>
            <a:r>
              <a:rPr lang="en-US" sz="2400" noProof="0" dirty="0"/>
              <a:t> want to access to the objects that </a:t>
            </a:r>
            <a:r>
              <a:rPr lang="en-US" sz="2400" dirty="0"/>
              <a:t>they</a:t>
            </a:r>
            <a:r>
              <a:rPr lang="en-US" sz="2400" noProof="0" dirty="0"/>
              <a:t> have stored in </a:t>
            </a:r>
            <a:r>
              <a:rPr lang="en-US" sz="2400" dirty="0" err="1"/>
              <a:t>thei</a:t>
            </a:r>
            <a:r>
              <a:rPr lang="en-US" sz="2400" noProof="0" dirty="0"/>
              <a:t>r storage account, </a:t>
            </a:r>
            <a:r>
              <a:rPr lang="en-US" sz="2400" dirty="0"/>
              <a:t>they</a:t>
            </a:r>
            <a:r>
              <a:rPr lang="en-US" sz="2400" noProof="0" dirty="0"/>
              <a:t> must know that every object, has a unique URL related to </a:t>
            </a:r>
            <a:r>
              <a:rPr lang="en-US" sz="2400" dirty="0" err="1"/>
              <a:t>thei</a:t>
            </a:r>
            <a:r>
              <a:rPr lang="en-US" sz="2400" noProof="0" dirty="0"/>
              <a:t>r object.</a:t>
            </a:r>
          </a:p>
          <a:p>
            <a:pPr marL="0" indent="0">
              <a:lnSpc>
                <a:spcPct val="100000"/>
              </a:lnSpc>
              <a:spcAft>
                <a:spcPts val="1200"/>
              </a:spcAft>
              <a:buNone/>
            </a:pPr>
            <a:r>
              <a:rPr lang="en-US" sz="2400" noProof="0" dirty="0"/>
              <a:t>The URL form is:</a:t>
            </a:r>
          </a:p>
          <a:p>
            <a:pPr marL="0" indent="0">
              <a:buNone/>
            </a:pPr>
            <a:r>
              <a:rPr lang="en-US" sz="2400" noProof="0" dirty="0"/>
              <a:t>http://</a:t>
            </a:r>
            <a:r>
              <a:rPr lang="en-US" sz="2400" noProof="0" dirty="0">
                <a:solidFill>
                  <a:srgbClr val="FF0000"/>
                </a:solidFill>
              </a:rPr>
              <a:t>yourstorageaccount</a:t>
            </a:r>
            <a:r>
              <a:rPr lang="en-US" sz="2400" noProof="0" dirty="0"/>
              <a:t>.</a:t>
            </a:r>
            <a:r>
              <a:rPr lang="en-US" sz="2400" noProof="0" dirty="0">
                <a:solidFill>
                  <a:srgbClr val="00B050"/>
                </a:solidFill>
              </a:rPr>
              <a:t>service</a:t>
            </a:r>
            <a:r>
              <a:rPr lang="en-US" sz="2400" noProof="0" dirty="0"/>
              <a:t>.</a:t>
            </a:r>
            <a:r>
              <a:rPr lang="en-US" sz="2400" noProof="0" dirty="0">
                <a:solidFill>
                  <a:srgbClr val="002060"/>
                </a:solidFill>
              </a:rPr>
              <a:t>core.windows.net </a:t>
            </a:r>
          </a:p>
          <a:p>
            <a:pPr marL="0" indent="0">
              <a:buNone/>
            </a:pPr>
            <a:endParaRPr lang="en-US" sz="2400" noProof="0" dirty="0">
              <a:solidFill>
                <a:srgbClr val="002060"/>
              </a:solidFill>
            </a:endParaRPr>
          </a:p>
          <a:p>
            <a:r>
              <a:rPr lang="en-US" sz="2400" noProof="0" dirty="0" err="1">
                <a:solidFill>
                  <a:srgbClr val="FF0000"/>
                </a:solidFill>
              </a:rPr>
              <a:t>Yourstorageaccount</a:t>
            </a:r>
            <a:r>
              <a:rPr lang="en-US" sz="2400" noProof="0" dirty="0">
                <a:solidFill>
                  <a:srgbClr val="FF0000"/>
                </a:solidFill>
              </a:rPr>
              <a:t>: </a:t>
            </a:r>
            <a:r>
              <a:rPr lang="en-US" sz="2400" noProof="0" dirty="0"/>
              <a:t>The name of your storage account</a:t>
            </a:r>
            <a:endParaRPr lang="en-US" sz="2400" noProof="0" dirty="0">
              <a:solidFill>
                <a:srgbClr val="002060"/>
              </a:solidFill>
            </a:endParaRPr>
          </a:p>
          <a:p>
            <a:r>
              <a:rPr lang="en-US" sz="2400" noProof="0" dirty="0">
                <a:solidFill>
                  <a:srgbClr val="00B050"/>
                </a:solidFill>
              </a:rPr>
              <a:t>Service: </a:t>
            </a:r>
            <a:r>
              <a:rPr lang="en-US" sz="2400" noProof="0" dirty="0"/>
              <a:t>File, blob, queue, table</a:t>
            </a:r>
            <a:endParaRPr lang="en-US" sz="2400" noProof="0" dirty="0">
              <a:solidFill>
                <a:srgbClr val="002060"/>
              </a:solidFill>
            </a:endParaRPr>
          </a:p>
        </p:txBody>
      </p:sp>
    </p:spTree>
    <p:extLst>
      <p:ext uri="{BB962C8B-B14F-4D97-AF65-F5344CB8AC3E}">
        <p14:creationId xmlns:p14="http://schemas.microsoft.com/office/powerpoint/2010/main" val="378962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52788-DB80-4C09-BB19-AD1C1A868325}"/>
              </a:ext>
            </a:extLst>
          </p:cNvPr>
          <p:cNvSpPr>
            <a:spLocks noGrp="1"/>
          </p:cNvSpPr>
          <p:nvPr>
            <p:ph type="title"/>
          </p:nvPr>
        </p:nvSpPr>
        <p:spPr/>
        <p:txBody>
          <a:bodyPr/>
          <a:lstStyle/>
          <a:p>
            <a:pPr algn="ctr"/>
            <a:r>
              <a:rPr lang="en-US" noProof="0" dirty="0"/>
              <a:t>Network Configurations</a:t>
            </a:r>
          </a:p>
        </p:txBody>
      </p:sp>
      <p:sp>
        <p:nvSpPr>
          <p:cNvPr id="3" name="Marcador de contenido 2">
            <a:extLst>
              <a:ext uri="{FF2B5EF4-FFF2-40B4-BE49-F238E27FC236}">
                <a16:creationId xmlns:a16="http://schemas.microsoft.com/office/drawing/2014/main" id="{62B9F683-C94A-4E6C-94A1-1117C662AF8C}"/>
              </a:ext>
            </a:extLst>
          </p:cNvPr>
          <p:cNvSpPr>
            <a:spLocks noGrp="1"/>
          </p:cNvSpPr>
          <p:nvPr>
            <p:ph idx="1"/>
          </p:nvPr>
        </p:nvSpPr>
        <p:spPr/>
        <p:txBody>
          <a:bodyPr>
            <a:normAutofit/>
          </a:bodyPr>
          <a:lstStyle/>
          <a:p>
            <a:pPr>
              <a:lnSpc>
                <a:spcPct val="100000"/>
              </a:lnSpc>
            </a:pPr>
            <a:r>
              <a:rPr lang="en-US" sz="2400" dirty="0"/>
              <a:t>Users</a:t>
            </a:r>
            <a:r>
              <a:rPr lang="en-US" sz="2400" noProof="0" dirty="0"/>
              <a:t> can control the level of access to </a:t>
            </a:r>
            <a:r>
              <a:rPr lang="en-US" sz="2400" dirty="0" err="1"/>
              <a:t>thei</a:t>
            </a:r>
            <a:r>
              <a:rPr lang="en-US" sz="2400" noProof="0" dirty="0"/>
              <a:t>r storage account based on the networks that </a:t>
            </a:r>
            <a:r>
              <a:rPr lang="en-US" sz="2400" dirty="0"/>
              <a:t>they</a:t>
            </a:r>
            <a:r>
              <a:rPr lang="en-US" sz="2400" noProof="0" dirty="0"/>
              <a:t> used for accessing to </a:t>
            </a:r>
            <a:r>
              <a:rPr lang="en-US" sz="2400" dirty="0" err="1"/>
              <a:t>thei</a:t>
            </a:r>
            <a:r>
              <a:rPr lang="en-US" sz="2400" noProof="0" dirty="0"/>
              <a:t>r objects. </a:t>
            </a:r>
          </a:p>
          <a:p>
            <a:pPr>
              <a:lnSpc>
                <a:spcPct val="100000"/>
              </a:lnSpc>
            </a:pPr>
            <a:r>
              <a:rPr lang="en-US" sz="2400" noProof="0" dirty="0"/>
              <a:t>Storage accounts have a public endpoint that is accessible through the internet. </a:t>
            </a:r>
            <a:r>
              <a:rPr lang="en-US" sz="2400" dirty="0"/>
              <a:t>Users</a:t>
            </a:r>
            <a:r>
              <a:rPr lang="en-US" sz="2400" noProof="0" dirty="0"/>
              <a:t> can also create Private Endpoints for </a:t>
            </a:r>
            <a:r>
              <a:rPr lang="en-US" sz="2400" dirty="0"/>
              <a:t>their</a:t>
            </a:r>
            <a:r>
              <a:rPr lang="en-US" sz="2400" noProof="0" dirty="0"/>
              <a:t> storage account, which assigns a private IP address from </a:t>
            </a:r>
            <a:r>
              <a:rPr lang="en-US" sz="2400" dirty="0" err="1"/>
              <a:t>thei</a:t>
            </a:r>
            <a:r>
              <a:rPr lang="en-US" sz="2400" noProof="0" dirty="0"/>
              <a:t>r </a:t>
            </a:r>
            <a:r>
              <a:rPr lang="en-US" sz="2400" noProof="0" dirty="0" err="1"/>
              <a:t>VNet</a:t>
            </a:r>
            <a:r>
              <a:rPr lang="en-US" sz="2400" noProof="0" dirty="0"/>
              <a:t> to the storage account and secures all traffic between </a:t>
            </a:r>
            <a:r>
              <a:rPr lang="en-US" sz="2400" dirty="0" err="1"/>
              <a:t>thei</a:t>
            </a:r>
            <a:r>
              <a:rPr lang="en-US" sz="2400" noProof="0" dirty="0"/>
              <a:t>r </a:t>
            </a:r>
            <a:r>
              <a:rPr lang="en-US" sz="2400" noProof="0" dirty="0" err="1"/>
              <a:t>VNet</a:t>
            </a:r>
            <a:r>
              <a:rPr lang="en-US" sz="2400" noProof="0" dirty="0"/>
              <a:t> and the storage account over a private link. To limit access to selected networks, </a:t>
            </a:r>
            <a:r>
              <a:rPr lang="en-US" sz="2400" dirty="0"/>
              <a:t>users</a:t>
            </a:r>
            <a:r>
              <a:rPr lang="en-US" sz="2400" noProof="0" dirty="0"/>
              <a:t> must first change the default action.</a:t>
            </a:r>
          </a:p>
          <a:p>
            <a:pPr>
              <a:lnSpc>
                <a:spcPct val="100000"/>
              </a:lnSpc>
            </a:pPr>
            <a:r>
              <a:rPr lang="en-US" sz="2400" dirty="0"/>
              <a:t>Users</a:t>
            </a:r>
            <a:r>
              <a:rPr lang="en-US" sz="2400" noProof="0" dirty="0"/>
              <a:t> can manage default network access rules for storage accounts through the Azure portal, PowerShell, or CLIv2.</a:t>
            </a:r>
          </a:p>
          <a:p>
            <a:endParaRPr lang="en-US" noProof="0" dirty="0"/>
          </a:p>
        </p:txBody>
      </p:sp>
    </p:spTree>
    <p:extLst>
      <p:ext uri="{BB962C8B-B14F-4D97-AF65-F5344CB8AC3E}">
        <p14:creationId xmlns:p14="http://schemas.microsoft.com/office/powerpoint/2010/main" val="202436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33DFF0-BB2E-476B-956A-0F11729134D8}"/>
              </a:ext>
            </a:extLst>
          </p:cNvPr>
          <p:cNvSpPr>
            <a:spLocks noGrp="1"/>
          </p:cNvSpPr>
          <p:nvPr>
            <p:ph type="title"/>
          </p:nvPr>
        </p:nvSpPr>
        <p:spPr>
          <a:xfrm>
            <a:off x="6018369" y="0"/>
            <a:ext cx="5778295" cy="1692276"/>
          </a:xfrm>
        </p:spPr>
        <p:txBody>
          <a:bodyPr>
            <a:normAutofit/>
          </a:bodyPr>
          <a:lstStyle/>
          <a:p>
            <a:pPr algn="ctr"/>
            <a:r>
              <a:rPr lang="en-US" sz="4400" noProof="0" dirty="0"/>
              <a:t>Grant Access from</a:t>
            </a:r>
            <a:br>
              <a:rPr lang="en-US" sz="4400" noProof="0" dirty="0"/>
            </a:br>
            <a:r>
              <a:rPr lang="en-US" sz="4400" noProof="0" dirty="0"/>
              <a:t>a VNET</a:t>
            </a:r>
          </a:p>
        </p:txBody>
      </p:sp>
      <p:sp>
        <p:nvSpPr>
          <p:cNvPr id="3" name="Marcador de contenido 2">
            <a:extLst>
              <a:ext uri="{FF2B5EF4-FFF2-40B4-BE49-F238E27FC236}">
                <a16:creationId xmlns:a16="http://schemas.microsoft.com/office/drawing/2014/main" id="{B39D2E17-E11A-4666-AF6F-9AD6C4DAA802}"/>
              </a:ext>
            </a:extLst>
          </p:cNvPr>
          <p:cNvSpPr>
            <a:spLocks noGrp="1"/>
          </p:cNvSpPr>
          <p:nvPr>
            <p:ph sz="half" idx="4294967295"/>
          </p:nvPr>
        </p:nvSpPr>
        <p:spPr>
          <a:xfrm>
            <a:off x="6018369" y="2326194"/>
            <a:ext cx="3525724" cy="3892254"/>
          </a:xfrm>
        </p:spPr>
        <p:txBody>
          <a:bodyPr>
            <a:normAutofit/>
          </a:bodyPr>
          <a:lstStyle/>
          <a:p>
            <a:pPr marL="0" indent="0" algn="ctr">
              <a:buNone/>
            </a:pPr>
            <a:r>
              <a:rPr lang="en-US" sz="2400" dirty="0">
                <a:latin typeface="Segoe UI" panose="020B0502040204020203" pitchFamily="34" charset="0"/>
                <a:cs typeface="Segoe UI" panose="020B0502040204020203" pitchFamily="34" charset="0"/>
              </a:rPr>
              <a:t>Users</a:t>
            </a:r>
            <a:r>
              <a:rPr lang="en-US" sz="2400" noProof="0" dirty="0">
                <a:latin typeface="Segoe UI" panose="020B0502040204020203" pitchFamily="34" charset="0"/>
                <a:cs typeface="Segoe UI" panose="020B0502040204020203" pitchFamily="34" charset="0"/>
              </a:rPr>
              <a:t> can configure storage accounts to allow access only from specific subnets. The allowed subnets may belong to a </a:t>
            </a:r>
            <a:r>
              <a:rPr lang="en-US" sz="2400" noProof="0" dirty="0" err="1">
                <a:latin typeface="Segoe UI" panose="020B0502040204020203" pitchFamily="34" charset="0"/>
                <a:cs typeface="Segoe UI" panose="020B0502040204020203" pitchFamily="34" charset="0"/>
              </a:rPr>
              <a:t>VNet</a:t>
            </a:r>
            <a:r>
              <a:rPr lang="en-US" sz="2400" noProof="0" dirty="0">
                <a:latin typeface="Segoe UI" panose="020B0502040204020203" pitchFamily="34" charset="0"/>
                <a:cs typeface="Segoe UI" panose="020B0502040204020203" pitchFamily="34" charset="0"/>
              </a:rPr>
              <a:t> in the same subscription, or those in a different subscription.</a:t>
            </a:r>
          </a:p>
        </p:txBody>
      </p:sp>
      <p:pic>
        <p:nvPicPr>
          <p:cNvPr id="3074" name="Picture 2" descr="Azure Virtual Network Icon, HD Png Download - kindpng">
            <a:extLst>
              <a:ext uri="{FF2B5EF4-FFF2-40B4-BE49-F238E27FC236}">
                <a16:creationId xmlns:a16="http://schemas.microsoft.com/office/drawing/2014/main" id="{AC7CE603-0C46-4FEB-84EB-855CDDE4BD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237" b="-1"/>
          <a:stretch/>
        </p:blipFill>
        <p:spPr bwMode="auto">
          <a:xfrm>
            <a:off x="9909369" y="2878456"/>
            <a:ext cx="2282631" cy="156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345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Admin" id="{51CD8911-B544-4122-AA81-BBC797B0E08B}" vid="{2694F5EC-68E2-4ED2-80C6-079230E23D5D}"/>
    </a:ext>
  </a:extLst>
</a:theme>
</file>

<file path=docProps/app.xml><?xml version="1.0" encoding="utf-8"?>
<Properties xmlns="http://schemas.openxmlformats.org/officeDocument/2006/extended-properties" xmlns:vt="http://schemas.openxmlformats.org/officeDocument/2006/docPropsVTypes">
  <Template/>
  <TotalTime>1368</TotalTime>
  <Words>1963</Words>
  <Application>Microsoft Office PowerPoint</Application>
  <PresentationFormat>Widescreen</PresentationFormat>
  <Paragraphs>164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Segoe UI</vt:lpstr>
      <vt:lpstr>Office Theme</vt:lpstr>
      <vt:lpstr>Module 02: Implement &amp; Manage Storage</vt:lpstr>
      <vt:lpstr>Lesson 1 – Storage Accounts</vt:lpstr>
      <vt:lpstr> What is an Azure Storage Account?</vt:lpstr>
      <vt:lpstr>Storage Accounts</vt:lpstr>
      <vt:lpstr>Azure Storage Services</vt:lpstr>
      <vt:lpstr>Azure Storage Account Kinds</vt:lpstr>
      <vt:lpstr>Accessing Storage</vt:lpstr>
      <vt:lpstr>Network Configurations</vt:lpstr>
      <vt:lpstr>Grant Access from a VNET</vt:lpstr>
      <vt:lpstr>Grant Access from an Internet IP Range</vt:lpstr>
      <vt:lpstr>Configuring Access from On-Premises Networks</vt:lpstr>
      <vt:lpstr>Shared Access Signatures</vt:lpstr>
      <vt:lpstr>Access Keys</vt:lpstr>
      <vt:lpstr>Azure Storage Replications</vt:lpstr>
      <vt:lpstr>Azure AD Authentication for Storage Accounts</vt:lpstr>
      <vt:lpstr>Lesson 2 – Managing Data</vt:lpstr>
      <vt:lpstr>Import / Export Services</vt:lpstr>
      <vt:lpstr>Import Job</vt:lpstr>
      <vt:lpstr>Export Job</vt:lpstr>
      <vt:lpstr>Azure Storage Explorer</vt:lpstr>
      <vt:lpstr>AzCopy</vt:lpstr>
      <vt:lpstr>Lesson 3 – Azure Files &amp; Azure Blob</vt:lpstr>
      <vt:lpstr>Blob Storage and File Storage</vt:lpstr>
      <vt:lpstr>When to use?</vt:lpstr>
      <vt:lpstr>Creating an Azure File Share</vt:lpstr>
      <vt:lpstr>Creating an Azure File Share</vt:lpstr>
      <vt:lpstr>Azure File Sync Service</vt:lpstr>
      <vt:lpstr>Azure File Sync Service Components</vt:lpstr>
      <vt:lpstr>Azure Blob Storage</vt:lpstr>
      <vt:lpstr>Azure Blob Storage</vt:lpstr>
      <vt:lpstr>Access Tiers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Madden</dc:creator>
  <cp:lastModifiedBy>Shannon Madden</cp:lastModifiedBy>
  <cp:revision>16</cp:revision>
  <dcterms:created xsi:type="dcterms:W3CDTF">2021-01-28T17:42:17Z</dcterms:created>
  <dcterms:modified xsi:type="dcterms:W3CDTF">2021-01-29T16:30:29Z</dcterms:modified>
</cp:coreProperties>
</file>