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86BAE-5F6E-469D-A811-3114D6FF0231}" v="8" dt="2025-09-30T20:44:01.3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41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Jubran jr" userId="325723d364510ce2" providerId="LiveId" clId="{069E7CDE-7DAB-42AD-AEA0-20C865E65FB4}"/>
    <pc:docChg chg="custSel addSld modSld">
      <pc:chgData name="Roberto Jubran jr" userId="325723d364510ce2" providerId="LiveId" clId="{069E7CDE-7DAB-42AD-AEA0-20C865E65FB4}" dt="2025-09-30T20:44:13.271" v="60" actId="1076"/>
      <pc:docMkLst>
        <pc:docMk/>
      </pc:docMkLst>
      <pc:sldChg chg="delSp modSp add mod">
        <pc:chgData name="Roberto Jubran jr" userId="325723d364510ce2" providerId="LiveId" clId="{069E7CDE-7DAB-42AD-AEA0-20C865E65FB4}" dt="2025-09-30T20:42:11.485" v="12" actId="478"/>
        <pc:sldMkLst>
          <pc:docMk/>
          <pc:sldMk cId="3656580709" sldId="276"/>
        </pc:sldMkLst>
        <pc:spChg chg="mod">
          <ac:chgData name="Roberto Jubran jr" userId="325723d364510ce2" providerId="LiveId" clId="{069E7CDE-7DAB-42AD-AEA0-20C865E65FB4}" dt="2025-09-30T20:42:08.701" v="11" actId="404"/>
          <ac:spMkLst>
            <pc:docMk/>
            <pc:sldMk cId="3656580709" sldId="276"/>
            <ac:spMk id="3" creationId="{13344C99-0BCB-7619-985E-412A4CF3CAB7}"/>
          </ac:spMkLst>
        </pc:spChg>
        <pc:spChg chg="mod">
          <ac:chgData name="Roberto Jubran jr" userId="325723d364510ce2" providerId="LiveId" clId="{069E7CDE-7DAB-42AD-AEA0-20C865E65FB4}" dt="2025-09-30T20:41:39.232" v="5" actId="20577"/>
          <ac:spMkLst>
            <pc:docMk/>
            <pc:sldMk cId="3656580709" sldId="276"/>
            <ac:spMk id="7" creationId="{F9CF047E-A9A5-6AD6-23A4-3062FB140A63}"/>
          </ac:spMkLst>
        </pc:spChg>
        <pc:picChg chg="del">
          <ac:chgData name="Roberto Jubran jr" userId="325723d364510ce2" providerId="LiveId" clId="{069E7CDE-7DAB-42AD-AEA0-20C865E65FB4}" dt="2025-09-30T20:42:11.485" v="12" actId="478"/>
          <ac:picMkLst>
            <pc:docMk/>
            <pc:sldMk cId="3656580709" sldId="276"/>
            <ac:picMk id="4" creationId="{17D507FA-82D1-D14A-1211-E40063BFF8D8}"/>
          </ac:picMkLst>
        </pc:picChg>
      </pc:sldChg>
      <pc:sldChg chg="modSp add mod">
        <pc:chgData name="Roberto Jubran jr" userId="325723d364510ce2" providerId="LiveId" clId="{069E7CDE-7DAB-42AD-AEA0-20C865E65FB4}" dt="2025-09-30T20:42:40.299" v="15"/>
        <pc:sldMkLst>
          <pc:docMk/>
          <pc:sldMk cId="4255083952" sldId="277"/>
        </pc:sldMkLst>
        <pc:spChg chg="mod">
          <ac:chgData name="Roberto Jubran jr" userId="325723d364510ce2" providerId="LiveId" clId="{069E7CDE-7DAB-42AD-AEA0-20C865E65FB4}" dt="2025-09-30T20:42:40.299" v="15"/>
          <ac:spMkLst>
            <pc:docMk/>
            <pc:sldMk cId="4255083952" sldId="277"/>
            <ac:spMk id="3" creationId="{E8BB8692-0582-24C3-7352-A9DAFD00032B}"/>
          </ac:spMkLst>
        </pc:spChg>
      </pc:sldChg>
      <pc:sldChg chg="modSp add mod">
        <pc:chgData name="Roberto Jubran jr" userId="325723d364510ce2" providerId="LiveId" clId="{069E7CDE-7DAB-42AD-AEA0-20C865E65FB4}" dt="2025-09-30T20:44:13.271" v="60" actId="1076"/>
        <pc:sldMkLst>
          <pc:docMk/>
          <pc:sldMk cId="2259067639" sldId="278"/>
        </pc:sldMkLst>
        <pc:spChg chg="mod">
          <ac:chgData name="Roberto Jubran jr" userId="325723d364510ce2" providerId="LiveId" clId="{069E7CDE-7DAB-42AD-AEA0-20C865E65FB4}" dt="2025-09-30T20:44:13.271" v="60" actId="1076"/>
          <ac:spMkLst>
            <pc:docMk/>
            <pc:sldMk cId="2259067639" sldId="278"/>
            <ac:spMk id="3" creationId="{7A292508-E5D2-5F05-576F-871027DC64C3}"/>
          </ac:spMkLst>
        </pc:spChg>
        <pc:spChg chg="mod">
          <ac:chgData name="Roberto Jubran jr" userId="325723d364510ce2" providerId="LiveId" clId="{069E7CDE-7DAB-42AD-AEA0-20C865E65FB4}" dt="2025-09-30T20:43:35.641" v="56" actId="1076"/>
          <ac:spMkLst>
            <pc:docMk/>
            <pc:sldMk cId="2259067639" sldId="278"/>
            <ac:spMk id="7" creationId="{BCF1FB57-2629-454E-63C3-3244554027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2175" y="336034"/>
            <a:ext cx="67796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98" y="180791"/>
            <a:ext cx="869386" cy="8310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83" y="4847483"/>
            <a:ext cx="2074752" cy="29601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298" y="180791"/>
            <a:ext cx="869386" cy="8310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903" y="1568482"/>
            <a:ext cx="8640193" cy="1431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434" y="1190354"/>
            <a:ext cx="817313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152" y="1123950"/>
            <a:ext cx="4417695" cy="21326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55270" algn="ctr">
              <a:lnSpc>
                <a:spcPct val="100499"/>
              </a:lnSpc>
              <a:spcBef>
                <a:spcPts val="70"/>
              </a:spcBef>
            </a:pPr>
            <a:br>
              <a:rPr lang="pt-BR" spc="-15" dirty="0"/>
            </a:br>
            <a:r>
              <a:rPr lang="pt-BR" spc="-15" dirty="0"/>
              <a:t>Introdução as Redes Neurais</a:t>
            </a:r>
            <a:endParaRPr spc="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49" y="1236048"/>
            <a:ext cx="7956451" cy="10274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lang="pt-BR" sz="2200" spc="-10" dirty="0">
                <a:latin typeface="Roboto"/>
                <a:cs typeface="Roboto"/>
              </a:rPr>
              <a:t>Cada entrada enviada ao neurônio deve primeiro ser ponderada, ou seja, multiplicada por algum valor (geralmente um número entre -1 e 1).</a:t>
            </a:r>
            <a:endParaRPr sz="22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2" y="3177501"/>
            <a:ext cx="8035290" cy="1330325"/>
            <a:chOff x="2612" y="3177501"/>
            <a:chExt cx="8035290" cy="1330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500" y="3177501"/>
              <a:ext cx="6323076" cy="1261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" y="3177501"/>
              <a:ext cx="8034849" cy="1330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48" y="1236048"/>
            <a:ext cx="7880251" cy="15703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lang="pt-BR" sz="2200" spc="-5" dirty="0">
                <a:latin typeface="Roboto"/>
                <a:cs typeface="Roboto"/>
              </a:rPr>
              <a:t>Ao criar um </a:t>
            </a:r>
            <a:r>
              <a:rPr lang="pt-BR" sz="2200" spc="-5" dirty="0" err="1">
                <a:latin typeface="Roboto"/>
                <a:cs typeface="Roboto"/>
              </a:rPr>
              <a:t>perceptron</a:t>
            </a:r>
            <a:r>
              <a:rPr lang="pt-BR" sz="2200" spc="-5" dirty="0">
                <a:latin typeface="Roboto"/>
                <a:cs typeface="Roboto"/>
              </a:rPr>
              <a:t>, normalmente começaremos atribuindo pesos aleatórios.</a:t>
            </a:r>
            <a:endParaRPr sz="2200" dirty="0">
              <a:latin typeface="Roboto"/>
              <a:cs typeface="Roboto"/>
            </a:endParaRPr>
          </a:p>
          <a:p>
            <a:pPr marL="469900">
              <a:lnSpc>
                <a:spcPts val="2535"/>
              </a:lnSpc>
            </a:pPr>
            <a:r>
              <a:rPr sz="2200" b="1" spc="-5" dirty="0">
                <a:latin typeface="Roboto"/>
                <a:cs typeface="Roboto"/>
              </a:rPr>
              <a:t>Weight</a:t>
            </a:r>
            <a:r>
              <a:rPr sz="2200" b="1" spc="-30" dirty="0">
                <a:latin typeface="Roboto"/>
                <a:cs typeface="Roboto"/>
              </a:rPr>
              <a:t> </a:t>
            </a:r>
            <a:r>
              <a:rPr sz="2200" b="1" spc="-5" dirty="0">
                <a:latin typeface="Roboto"/>
                <a:cs typeface="Roboto"/>
              </a:rPr>
              <a:t>0:</a:t>
            </a:r>
            <a:r>
              <a:rPr sz="2200" b="1" spc="-30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0.5</a:t>
            </a:r>
            <a:endParaRPr sz="2200" dirty="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1635"/>
              </a:spcBef>
            </a:pPr>
            <a:r>
              <a:rPr sz="2200" b="1" spc="-5" dirty="0">
                <a:latin typeface="Roboto"/>
                <a:cs typeface="Roboto"/>
              </a:rPr>
              <a:t>Weight</a:t>
            </a:r>
            <a:r>
              <a:rPr sz="2200" b="1" spc="-35" dirty="0">
                <a:latin typeface="Roboto"/>
                <a:cs typeface="Roboto"/>
              </a:rPr>
              <a:t> </a:t>
            </a:r>
            <a:r>
              <a:rPr sz="2200" b="1" spc="-5" dirty="0">
                <a:latin typeface="Roboto"/>
                <a:cs typeface="Roboto"/>
              </a:rPr>
              <a:t>1:</a:t>
            </a:r>
            <a:r>
              <a:rPr sz="2200" b="1" spc="-30" dirty="0">
                <a:latin typeface="Roboto"/>
                <a:cs typeface="Roboto"/>
              </a:rPr>
              <a:t> </a:t>
            </a:r>
            <a:r>
              <a:rPr sz="2200" b="1" spc="-60" dirty="0">
                <a:latin typeface="Roboto"/>
                <a:cs typeface="Roboto"/>
              </a:rPr>
              <a:t>-1</a:t>
            </a:r>
            <a:endParaRPr sz="22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2" y="3177501"/>
            <a:ext cx="8035290" cy="1330325"/>
            <a:chOff x="2612" y="3177501"/>
            <a:chExt cx="8035290" cy="1330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500" y="3177501"/>
              <a:ext cx="6323076" cy="1261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" y="3177501"/>
              <a:ext cx="8034849" cy="1330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49" y="1236048"/>
            <a:ext cx="7383312" cy="143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200" spc="30" dirty="0">
                <a:latin typeface="Roboto"/>
                <a:cs typeface="Roboto"/>
              </a:rPr>
              <a:t>Pegamos cada entrada e multiplicamos pelo seu peso</a:t>
            </a:r>
            <a:r>
              <a:rPr sz="2200" spc="-20" dirty="0">
                <a:latin typeface="Roboto"/>
                <a:cs typeface="Roboto"/>
              </a:rPr>
              <a:t>.</a:t>
            </a:r>
            <a:endParaRPr sz="2200" dirty="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1635"/>
              </a:spcBef>
            </a:pPr>
            <a:r>
              <a:rPr sz="2200" b="1" spc="-15" dirty="0">
                <a:latin typeface="Roboto"/>
                <a:cs typeface="Roboto"/>
              </a:rPr>
              <a:t>Input </a:t>
            </a:r>
            <a:r>
              <a:rPr sz="2200" b="1" dirty="0">
                <a:latin typeface="Roboto"/>
                <a:cs typeface="Roboto"/>
              </a:rPr>
              <a:t>0</a:t>
            </a:r>
            <a:r>
              <a:rPr sz="2200" b="1" spc="-10" dirty="0">
                <a:latin typeface="Roboto"/>
                <a:cs typeface="Roboto"/>
              </a:rPr>
              <a:t> </a:t>
            </a:r>
            <a:r>
              <a:rPr sz="2200" b="1" spc="75" dirty="0">
                <a:latin typeface="Roboto"/>
                <a:cs typeface="Roboto"/>
              </a:rPr>
              <a:t>*</a:t>
            </a:r>
            <a:r>
              <a:rPr sz="2200" b="1" spc="-15" dirty="0">
                <a:latin typeface="Roboto"/>
                <a:cs typeface="Roboto"/>
              </a:rPr>
              <a:t> </a:t>
            </a:r>
            <a:r>
              <a:rPr sz="2200" b="1" spc="-5" dirty="0">
                <a:latin typeface="Roboto"/>
                <a:cs typeface="Roboto"/>
              </a:rPr>
              <a:t>Weight</a:t>
            </a:r>
            <a:r>
              <a:rPr sz="2200" b="1" spc="-10" dirty="0">
                <a:latin typeface="Roboto"/>
                <a:cs typeface="Roboto"/>
              </a:rPr>
              <a:t> </a:t>
            </a:r>
            <a:r>
              <a:rPr sz="2200" b="1" dirty="0">
                <a:latin typeface="Roboto"/>
                <a:cs typeface="Roboto"/>
              </a:rPr>
              <a:t>0</a:t>
            </a:r>
            <a:r>
              <a:rPr sz="2200" b="1" spc="20" dirty="0">
                <a:latin typeface="Roboto"/>
                <a:cs typeface="Roboto"/>
              </a:rPr>
              <a:t> </a:t>
            </a:r>
            <a:r>
              <a:rPr sz="2200" dirty="0">
                <a:latin typeface="MS PGothic"/>
                <a:cs typeface="MS PGothic"/>
              </a:rPr>
              <a:t>⇒</a:t>
            </a:r>
            <a:r>
              <a:rPr sz="2200" spc="-135" dirty="0">
                <a:latin typeface="MS PGothic"/>
                <a:cs typeface="MS PGothic"/>
              </a:rPr>
              <a:t> </a:t>
            </a:r>
            <a:r>
              <a:rPr sz="2200" b="1" spc="-5" dirty="0">
                <a:latin typeface="Roboto"/>
                <a:cs typeface="Roboto"/>
              </a:rPr>
              <a:t>12</a:t>
            </a:r>
            <a:r>
              <a:rPr sz="2200" b="1" spc="-10" dirty="0">
                <a:latin typeface="Roboto"/>
                <a:cs typeface="Roboto"/>
              </a:rPr>
              <a:t> </a:t>
            </a:r>
            <a:r>
              <a:rPr sz="2200" b="1" spc="75" dirty="0">
                <a:latin typeface="Roboto"/>
                <a:cs typeface="Roboto"/>
              </a:rPr>
              <a:t>*</a:t>
            </a:r>
            <a:r>
              <a:rPr sz="2200" b="1" spc="-10" dirty="0">
                <a:latin typeface="Roboto"/>
                <a:cs typeface="Roboto"/>
              </a:rPr>
              <a:t> </a:t>
            </a:r>
            <a:r>
              <a:rPr sz="2200" b="1" spc="-5" dirty="0">
                <a:latin typeface="Roboto"/>
                <a:cs typeface="Roboto"/>
              </a:rPr>
              <a:t>0.5</a:t>
            </a:r>
            <a:r>
              <a:rPr sz="2200" b="1" spc="-15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= </a:t>
            </a:r>
            <a:r>
              <a:rPr sz="2200" b="1" dirty="0">
                <a:latin typeface="Roboto"/>
                <a:cs typeface="Roboto"/>
              </a:rPr>
              <a:t>6</a:t>
            </a:r>
            <a:endParaRPr sz="2200" dirty="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1635"/>
              </a:spcBef>
            </a:pPr>
            <a:r>
              <a:rPr sz="2200" b="1" spc="-15" dirty="0">
                <a:latin typeface="Roboto"/>
                <a:cs typeface="Roboto"/>
              </a:rPr>
              <a:t>Input </a:t>
            </a:r>
            <a:r>
              <a:rPr sz="2200" b="1" dirty="0">
                <a:latin typeface="Roboto"/>
                <a:cs typeface="Roboto"/>
              </a:rPr>
              <a:t>1</a:t>
            </a:r>
            <a:r>
              <a:rPr sz="2200" b="1" spc="-10" dirty="0">
                <a:latin typeface="Roboto"/>
                <a:cs typeface="Roboto"/>
              </a:rPr>
              <a:t> </a:t>
            </a:r>
            <a:r>
              <a:rPr sz="2200" b="1" spc="75" dirty="0">
                <a:latin typeface="Roboto"/>
                <a:cs typeface="Roboto"/>
              </a:rPr>
              <a:t>*</a:t>
            </a:r>
            <a:r>
              <a:rPr sz="2200" b="1" spc="-10" dirty="0">
                <a:latin typeface="Roboto"/>
                <a:cs typeface="Roboto"/>
              </a:rPr>
              <a:t> </a:t>
            </a:r>
            <a:r>
              <a:rPr sz="2200" b="1" spc="-5" dirty="0">
                <a:latin typeface="Roboto"/>
                <a:cs typeface="Roboto"/>
              </a:rPr>
              <a:t>Weight</a:t>
            </a:r>
            <a:r>
              <a:rPr sz="2200" b="1" spc="-15" dirty="0">
                <a:latin typeface="Roboto"/>
                <a:cs typeface="Roboto"/>
              </a:rPr>
              <a:t> </a:t>
            </a:r>
            <a:r>
              <a:rPr sz="2200" b="1" dirty="0">
                <a:latin typeface="Roboto"/>
                <a:cs typeface="Roboto"/>
              </a:rPr>
              <a:t>1</a:t>
            </a:r>
            <a:r>
              <a:rPr sz="2200" b="1" spc="20" dirty="0">
                <a:latin typeface="Roboto"/>
                <a:cs typeface="Roboto"/>
              </a:rPr>
              <a:t> </a:t>
            </a:r>
            <a:r>
              <a:rPr sz="2200" dirty="0">
                <a:latin typeface="MS PGothic"/>
                <a:cs typeface="MS PGothic"/>
              </a:rPr>
              <a:t>⇒</a:t>
            </a:r>
            <a:r>
              <a:rPr sz="2200" spc="-130" dirty="0">
                <a:latin typeface="MS PGothic"/>
                <a:cs typeface="MS PGothic"/>
              </a:rPr>
              <a:t> </a:t>
            </a:r>
            <a:r>
              <a:rPr sz="2200" b="1" dirty="0">
                <a:latin typeface="Roboto"/>
                <a:cs typeface="Roboto"/>
              </a:rPr>
              <a:t>4</a:t>
            </a:r>
            <a:r>
              <a:rPr sz="2200" b="1" spc="-10" dirty="0">
                <a:latin typeface="Roboto"/>
                <a:cs typeface="Roboto"/>
              </a:rPr>
              <a:t> </a:t>
            </a:r>
            <a:r>
              <a:rPr sz="2200" b="1" spc="75" dirty="0">
                <a:latin typeface="Roboto"/>
                <a:cs typeface="Roboto"/>
              </a:rPr>
              <a:t>*</a:t>
            </a:r>
            <a:r>
              <a:rPr sz="2200" b="1" spc="-15" dirty="0">
                <a:latin typeface="Roboto"/>
                <a:cs typeface="Roboto"/>
              </a:rPr>
              <a:t> </a:t>
            </a:r>
            <a:r>
              <a:rPr sz="2200" b="1" spc="-60" dirty="0">
                <a:latin typeface="Roboto"/>
                <a:cs typeface="Roboto"/>
              </a:rPr>
              <a:t>-1</a:t>
            </a:r>
            <a:r>
              <a:rPr sz="2200" b="1" spc="-10" dirty="0">
                <a:latin typeface="Roboto"/>
                <a:cs typeface="Roboto"/>
              </a:rPr>
              <a:t> = </a:t>
            </a:r>
            <a:r>
              <a:rPr sz="2200" b="1" spc="-60" dirty="0">
                <a:latin typeface="Roboto"/>
                <a:cs typeface="Roboto"/>
              </a:rPr>
              <a:t>-4</a:t>
            </a:r>
            <a:endParaRPr sz="22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2" y="3177501"/>
            <a:ext cx="8035290" cy="1330325"/>
            <a:chOff x="2612" y="3177501"/>
            <a:chExt cx="8035290" cy="1330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500" y="3177501"/>
              <a:ext cx="6323076" cy="1261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" y="3177501"/>
              <a:ext cx="8034849" cy="1330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>
              <a:lnSpc>
                <a:spcPct val="113599"/>
              </a:lnSpc>
              <a:spcBef>
                <a:spcPts val="100"/>
              </a:spcBef>
            </a:pPr>
            <a:r>
              <a:rPr lang="pt-BR" spc="-15" dirty="0"/>
              <a:t>A saída de um </a:t>
            </a:r>
            <a:r>
              <a:rPr lang="pt-BR" spc="-15" dirty="0" err="1"/>
              <a:t>perceptron</a:t>
            </a:r>
            <a:r>
              <a:rPr lang="pt-BR" spc="-15" dirty="0"/>
              <a:t> é gerada passando essa soma por uma função de ativação. No caso de uma saída binária simples, a função de ativação é o que diz ao </a:t>
            </a:r>
            <a:r>
              <a:rPr lang="pt-BR" spc="-15" dirty="0" err="1"/>
              <a:t>perceptron</a:t>
            </a:r>
            <a:r>
              <a:rPr lang="pt-BR" spc="-15" dirty="0"/>
              <a:t> se deve “disparar” ou não</a:t>
            </a:r>
            <a:r>
              <a:rPr spc="-25"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12" y="3177501"/>
            <a:ext cx="8035290" cy="1330325"/>
            <a:chOff x="2612" y="3177501"/>
            <a:chExt cx="8035290" cy="1330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500" y="3177501"/>
              <a:ext cx="6323076" cy="1261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" y="3177501"/>
              <a:ext cx="8034849" cy="1330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85434" y="1190354"/>
            <a:ext cx="8277566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>
              <a:lnSpc>
                <a:spcPct val="113599"/>
              </a:lnSpc>
              <a:spcBef>
                <a:spcPts val="100"/>
              </a:spcBef>
            </a:pPr>
            <a:r>
              <a:rPr lang="pt-BR" spc="-35" dirty="0"/>
              <a:t>Existem muitas funções de ativação para escolher (Logística, Trigonométrica, Step, </a:t>
            </a:r>
            <a:r>
              <a:rPr lang="pt-BR" spc="-35" dirty="0" err="1"/>
              <a:t>etc</a:t>
            </a:r>
            <a:r>
              <a:rPr lang="pt-BR" spc="-35" dirty="0"/>
              <a:t>…). Vamos fazer da função de ativação o sinal da soma. Em outras palavras, se a soma for um número positivo, a saída será 1; se for negativo, a saída é -1</a:t>
            </a:r>
            <a:r>
              <a:rPr spc="-140"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12" y="3177501"/>
            <a:ext cx="8035290" cy="1330325"/>
            <a:chOff x="2612" y="3177501"/>
            <a:chExt cx="8035290" cy="1330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500" y="3177501"/>
              <a:ext cx="6323076" cy="1261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" y="3177501"/>
              <a:ext cx="8034849" cy="1330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49" y="1190328"/>
            <a:ext cx="7880251" cy="11447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lang="pt-BR" sz="2200" spc="-10" dirty="0">
                <a:latin typeface="Roboto"/>
                <a:cs typeface="Roboto"/>
              </a:rPr>
              <a:t>Mais uma coisa a considerar é o viés (bias). Imagine que ambas as entradas fossem iguais a zero, então qualquer soma, independentemente do peso multiplicativo, também seria zero</a:t>
            </a:r>
            <a:r>
              <a:rPr sz="2200" spc="-15" dirty="0">
                <a:latin typeface="Roboto"/>
                <a:cs typeface="Roboto"/>
              </a:rPr>
              <a:t>!</a:t>
            </a:r>
            <a:endParaRPr sz="22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2" y="3177501"/>
            <a:ext cx="8035290" cy="1330325"/>
            <a:chOff x="2612" y="3177501"/>
            <a:chExt cx="8035290" cy="1330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500" y="3177501"/>
              <a:ext cx="6323076" cy="1261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" y="3177501"/>
              <a:ext cx="8034849" cy="1330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49" y="1190328"/>
            <a:ext cx="8034848" cy="7587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lang="pt-BR" sz="2200" spc="-5" dirty="0">
                <a:latin typeface="Roboto"/>
                <a:cs typeface="Roboto"/>
              </a:rPr>
              <a:t>Para evitar esse problema, adicionamos uma terceira entrada conhecida como bias com valor 1. Isso evita o problema do zero</a:t>
            </a:r>
            <a:r>
              <a:rPr sz="2200" spc="-20" dirty="0">
                <a:latin typeface="Roboto"/>
                <a:cs typeface="Roboto"/>
              </a:rPr>
              <a:t>!</a:t>
            </a:r>
            <a:endParaRPr sz="22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2" y="2757575"/>
            <a:ext cx="8035290" cy="1910080"/>
            <a:chOff x="2612" y="2757575"/>
            <a:chExt cx="8035290" cy="1910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500" y="3177501"/>
              <a:ext cx="6323076" cy="12619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" y="3177501"/>
              <a:ext cx="8034849" cy="13302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900" y="2757575"/>
              <a:ext cx="6876274" cy="1910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366" y="1190328"/>
            <a:ext cx="7805833" cy="3073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59"/>
              </a:spcBef>
            </a:pPr>
            <a:r>
              <a:rPr lang="pt-BR" sz="2200" spc="-5" dirty="0">
                <a:latin typeface="Roboto"/>
                <a:cs typeface="Roboto"/>
              </a:rPr>
              <a:t>Para realmente treinar o </a:t>
            </a:r>
            <a:r>
              <a:rPr lang="pt-BR" sz="2200" spc="-5" dirty="0" err="1">
                <a:latin typeface="Roboto"/>
                <a:cs typeface="Roboto"/>
              </a:rPr>
              <a:t>perceptron</a:t>
            </a:r>
            <a:r>
              <a:rPr lang="pt-BR" sz="2200" spc="-5" dirty="0">
                <a:latin typeface="Roboto"/>
                <a:cs typeface="Roboto"/>
              </a:rPr>
              <a:t>, usamos as seguintes etapas:</a:t>
            </a:r>
          </a:p>
          <a:p>
            <a:pPr marL="471170" indent="-457200">
              <a:lnSpc>
                <a:spcPct val="100000"/>
              </a:lnSpc>
              <a:spcBef>
                <a:spcPts val="459"/>
              </a:spcBef>
              <a:buFont typeface="+mj-lt"/>
              <a:buAutoNum type="arabicPeriod"/>
            </a:pPr>
            <a:r>
              <a:rPr lang="pt-BR" sz="2200" spc="-5" dirty="0">
                <a:latin typeface="Roboto"/>
                <a:cs typeface="Roboto"/>
              </a:rPr>
              <a:t>Forneça ao </a:t>
            </a:r>
            <a:r>
              <a:rPr lang="pt-BR" sz="2200" spc="-5" dirty="0" err="1">
                <a:latin typeface="Roboto"/>
                <a:cs typeface="Roboto"/>
              </a:rPr>
              <a:t>perceptron</a:t>
            </a:r>
            <a:r>
              <a:rPr lang="pt-BR" sz="2200" spc="-5" dirty="0">
                <a:latin typeface="Roboto"/>
                <a:cs typeface="Roboto"/>
              </a:rPr>
              <a:t> entradas para as quais haja uma resposta conhecida.</a:t>
            </a:r>
          </a:p>
          <a:p>
            <a:pPr marL="471170" indent="-457200">
              <a:lnSpc>
                <a:spcPct val="100000"/>
              </a:lnSpc>
              <a:spcBef>
                <a:spcPts val="459"/>
              </a:spcBef>
              <a:buFont typeface="+mj-lt"/>
              <a:buAutoNum type="arabicPeriod"/>
            </a:pPr>
            <a:r>
              <a:rPr lang="pt-BR" sz="2200" spc="-5" dirty="0">
                <a:latin typeface="Roboto"/>
                <a:cs typeface="Roboto"/>
              </a:rPr>
              <a:t>Peça ao </a:t>
            </a:r>
            <a:r>
              <a:rPr lang="pt-BR" sz="2200" spc="-5" dirty="0" err="1">
                <a:latin typeface="Roboto"/>
                <a:cs typeface="Roboto"/>
              </a:rPr>
              <a:t>perceptron</a:t>
            </a:r>
            <a:r>
              <a:rPr lang="pt-BR" sz="2200" spc="-5" dirty="0">
                <a:latin typeface="Roboto"/>
                <a:cs typeface="Roboto"/>
              </a:rPr>
              <a:t> para adivinhar uma resposta.</a:t>
            </a:r>
          </a:p>
          <a:p>
            <a:pPr marL="471170" indent="-457200">
              <a:lnSpc>
                <a:spcPct val="100000"/>
              </a:lnSpc>
              <a:spcBef>
                <a:spcPts val="459"/>
              </a:spcBef>
              <a:buFont typeface="+mj-lt"/>
              <a:buAutoNum type="arabicPeriod"/>
            </a:pPr>
            <a:r>
              <a:rPr lang="pt-BR" sz="2200" spc="-5" dirty="0">
                <a:latin typeface="Roboto"/>
                <a:cs typeface="Roboto"/>
              </a:rPr>
              <a:t>Calcule o erro. (A que distância da resposta correta?)</a:t>
            </a:r>
          </a:p>
          <a:p>
            <a:pPr marL="471170" indent="-457200">
              <a:lnSpc>
                <a:spcPct val="100000"/>
              </a:lnSpc>
              <a:spcBef>
                <a:spcPts val="459"/>
              </a:spcBef>
              <a:buFont typeface="+mj-lt"/>
              <a:buAutoNum type="arabicPeriod"/>
            </a:pPr>
            <a:r>
              <a:rPr lang="pt-BR" sz="2200" spc="-5" dirty="0">
                <a:latin typeface="Roboto"/>
                <a:cs typeface="Roboto"/>
              </a:rPr>
              <a:t>Ajuste todos os pesos de acordo com o erro.</a:t>
            </a:r>
          </a:p>
          <a:p>
            <a:pPr marL="471170" indent="-457200">
              <a:lnSpc>
                <a:spcPct val="100000"/>
              </a:lnSpc>
              <a:spcBef>
                <a:spcPts val="459"/>
              </a:spcBef>
              <a:buFont typeface="+mj-lt"/>
              <a:buAutoNum type="arabicPeriod"/>
            </a:pPr>
            <a:r>
              <a:rPr lang="pt-BR" sz="2200" spc="-5" dirty="0">
                <a:latin typeface="Roboto"/>
                <a:cs typeface="Roboto"/>
              </a:rPr>
              <a:t>Volte ao Passo 1 e repita!</a:t>
            </a:r>
            <a:endParaRPr sz="2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49" y="1190328"/>
            <a:ext cx="7426959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960">
              <a:lnSpc>
                <a:spcPct val="113599"/>
              </a:lnSpc>
              <a:spcBef>
                <a:spcPts val="100"/>
              </a:spcBef>
            </a:pPr>
            <a:r>
              <a:rPr lang="pt-BR" sz="2200" spc="30" dirty="0">
                <a:latin typeface="Roboto"/>
                <a:cs typeface="Roboto"/>
              </a:rPr>
              <a:t>Repetimos isso até chegarmos a um erro com o qual estamos satisfeitos (definimos isso de antemão).</a:t>
            </a:r>
          </a:p>
          <a:p>
            <a:pPr marL="12700" marR="187960">
              <a:lnSpc>
                <a:spcPct val="113599"/>
              </a:lnSpc>
              <a:spcBef>
                <a:spcPts val="100"/>
              </a:spcBef>
            </a:pPr>
            <a:endParaRPr lang="pt-BR" sz="2200" spc="30" dirty="0">
              <a:latin typeface="Roboto"/>
              <a:cs typeface="Roboto"/>
            </a:endParaRPr>
          </a:p>
          <a:p>
            <a:pPr marL="12700" marR="187960">
              <a:lnSpc>
                <a:spcPct val="113599"/>
              </a:lnSpc>
              <a:spcBef>
                <a:spcPts val="100"/>
              </a:spcBef>
            </a:pPr>
            <a:r>
              <a:rPr lang="pt-BR" sz="2200" spc="30" dirty="0">
                <a:latin typeface="Roboto"/>
                <a:cs typeface="Roboto"/>
              </a:rPr>
              <a:t>É assim que um único </a:t>
            </a:r>
            <a:r>
              <a:rPr lang="pt-BR" sz="2200" spc="30" dirty="0" err="1">
                <a:latin typeface="Roboto"/>
                <a:cs typeface="Roboto"/>
              </a:rPr>
              <a:t>perceptron</a:t>
            </a:r>
            <a:r>
              <a:rPr lang="pt-BR" sz="2200" spc="30" dirty="0">
                <a:latin typeface="Roboto"/>
                <a:cs typeface="Roboto"/>
              </a:rPr>
              <a:t> funcionaria, agora para criar uma rede neural tudo o que você precisa fazer é conectar vários </a:t>
            </a:r>
            <a:r>
              <a:rPr lang="pt-BR" sz="2200" spc="30" dirty="0" err="1">
                <a:latin typeface="Roboto"/>
                <a:cs typeface="Roboto"/>
              </a:rPr>
              <a:t>perceptrons</a:t>
            </a:r>
            <a:r>
              <a:rPr lang="pt-BR" sz="2200" spc="30" dirty="0">
                <a:latin typeface="Roboto"/>
                <a:cs typeface="Roboto"/>
              </a:rPr>
              <a:t> em camadas!</a:t>
            </a:r>
            <a:endParaRPr lang="en-US" sz="2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9967" y="953249"/>
            <a:ext cx="3435859" cy="41316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149" y="1190328"/>
            <a:ext cx="4323715" cy="2302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lang="pt-BR" sz="2200" spc="-50" dirty="0">
                <a:latin typeface="Roboto"/>
                <a:cs typeface="Roboto"/>
              </a:rPr>
              <a:t>Você terá uma camada de entrada e uma camada de saída. Quaisquer camadas intermediárias são conhecidas como camadas ocultas, porque você não “vê” diretamente nada além da entrada ou saída.</a:t>
            </a:r>
            <a:endParaRPr sz="2200" dirty="0">
              <a:latin typeface="Roboto"/>
              <a:cs typeface="Roboto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171DEAC-2B4D-9A02-08D2-168D34FE746D}"/>
              </a:ext>
            </a:extLst>
          </p:cNvPr>
          <p:cNvSpPr txBox="1">
            <a:spLocks/>
          </p:cNvSpPr>
          <p:nvPr/>
        </p:nvSpPr>
        <p:spPr>
          <a:xfrm>
            <a:off x="1182175" y="336034"/>
            <a:ext cx="2845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3000" b="0" kern="0" spc="-25">
                <a:solidFill>
                  <a:srgbClr val="2A3890"/>
                </a:solidFill>
              </a:rPr>
              <a:t>Redes Neurais</a:t>
            </a:r>
            <a:endParaRPr lang="pt-BR" sz="30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5624" y="1450609"/>
            <a:ext cx="72034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3055" marR="5080" indent="-1570990">
              <a:lnSpc>
                <a:spcPct val="100000"/>
              </a:lnSpc>
              <a:spcBef>
                <a:spcPts val="100"/>
              </a:spcBef>
            </a:pPr>
            <a:r>
              <a:rPr lang="pt-BR" sz="3000" spc="-15" dirty="0">
                <a:latin typeface="Roboto"/>
                <a:cs typeface="Roboto"/>
              </a:rPr>
              <a:t>Artigos da Wikipedia sobre redes neurais e aprendizado por reforço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75" y="336034"/>
            <a:ext cx="35179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000" spc="-30" dirty="0">
                <a:solidFill>
                  <a:srgbClr val="2A3890"/>
                </a:solidFill>
                <a:latin typeface="Roboto"/>
                <a:cs typeface="Roboto"/>
              </a:rPr>
              <a:t>Tarefa de Leitura</a:t>
            </a:r>
            <a:endParaRPr sz="3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4149" y="1190328"/>
            <a:ext cx="76612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r>
              <a:rPr lang="pt-BR" sz="2200" spc="-40" dirty="0">
                <a:latin typeface="Roboto"/>
                <a:cs typeface="Roboto"/>
              </a:rPr>
              <a:t>Você já deve ter ouvido falar do termo “</a:t>
            </a:r>
            <a:r>
              <a:rPr lang="pt-BR" sz="2200" spc="-40" dirty="0" err="1">
                <a:latin typeface="Roboto"/>
                <a:cs typeface="Roboto"/>
              </a:rPr>
              <a:t>Deep</a:t>
            </a:r>
            <a:r>
              <a:rPr lang="pt-BR" sz="2200" spc="-40">
                <a:latin typeface="Roboto"/>
                <a:cs typeface="Roboto"/>
              </a:rPr>
              <a:t> Learning”. </a:t>
            </a:r>
            <a:r>
              <a:rPr lang="pt-BR" sz="2200" spc="-40" dirty="0">
                <a:latin typeface="Roboto"/>
                <a:cs typeface="Roboto"/>
              </a:rPr>
              <a:t>Isso é apenas uma rede neural com muitas camadas ocultas, o que a torna “profunda”. Por exemplo, o reconhecimento de visão de última geração da Microsoft usa 152 camadas.</a:t>
            </a:r>
            <a:endParaRPr sz="22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365" y="2983347"/>
            <a:ext cx="4335784" cy="2160149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A5A57843-6031-E04F-FEEF-F480665FD8F2}"/>
              </a:ext>
            </a:extLst>
          </p:cNvPr>
          <p:cNvSpPr txBox="1">
            <a:spLocks/>
          </p:cNvSpPr>
          <p:nvPr/>
        </p:nvSpPr>
        <p:spPr>
          <a:xfrm>
            <a:off x="1182175" y="336034"/>
            <a:ext cx="2845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3000" b="0" kern="0" spc="-25">
                <a:solidFill>
                  <a:srgbClr val="2A3890"/>
                </a:solidFill>
              </a:rPr>
              <a:t>Redes Neurais</a:t>
            </a:r>
            <a:endParaRPr lang="pt-BR" sz="3000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8FB4-BDF2-6549-9205-14F2F1A25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3344C99-0BCB-7619-985E-412A4CF3CAB7}"/>
              </a:ext>
            </a:extLst>
          </p:cNvPr>
          <p:cNvSpPr txBox="1"/>
          <p:nvPr/>
        </p:nvSpPr>
        <p:spPr>
          <a:xfrm>
            <a:off x="654149" y="1190328"/>
            <a:ext cx="7661275" cy="3200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r>
              <a:rPr lang="pt-BR" dirty="0">
                <a:latin typeface="Roboto"/>
                <a:cs typeface="Roboto"/>
              </a:rPr>
              <a:t>O </a:t>
            </a:r>
            <a:r>
              <a:rPr lang="pt-BR" dirty="0" err="1">
                <a:latin typeface="Roboto"/>
                <a:cs typeface="Roboto"/>
              </a:rPr>
              <a:t>Keras</a:t>
            </a:r>
            <a:r>
              <a:rPr lang="pt-BR" dirty="0">
                <a:latin typeface="Roboto"/>
                <a:cs typeface="Roboto"/>
              </a:rPr>
              <a:t> é uma biblioteca de código aberto para desenvolvimento de redes neurais em Python, projetada para permitir a prototipagem rápida e intuitiva de modelos de </a:t>
            </a:r>
            <a:r>
              <a:rPr lang="pt-BR" dirty="0" err="1">
                <a:latin typeface="Roboto"/>
                <a:cs typeface="Roboto"/>
              </a:rPr>
              <a:t>Deep</a:t>
            </a:r>
            <a:r>
              <a:rPr lang="pt-BR" dirty="0">
                <a:latin typeface="Roboto"/>
                <a:cs typeface="Roboto"/>
              </a:rPr>
              <a:t> Learning. </a:t>
            </a:r>
          </a:p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endParaRPr lang="pt-BR" dirty="0">
              <a:latin typeface="Roboto"/>
              <a:cs typeface="Roboto"/>
            </a:endParaRPr>
          </a:p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r>
              <a:rPr lang="pt-BR" dirty="0">
                <a:latin typeface="Roboto"/>
                <a:cs typeface="Roboto"/>
              </a:rPr>
              <a:t>Criada com a simplicidade em mente, a biblioteca foi construída sobre frameworks como </a:t>
            </a:r>
            <a:r>
              <a:rPr lang="pt-BR" dirty="0" err="1">
                <a:latin typeface="Roboto"/>
                <a:cs typeface="Roboto"/>
              </a:rPr>
              <a:t>TensorFlow</a:t>
            </a:r>
            <a:r>
              <a:rPr lang="pt-BR" dirty="0">
                <a:latin typeface="Roboto"/>
                <a:cs typeface="Roboto"/>
              </a:rPr>
              <a:t> e </a:t>
            </a:r>
            <a:r>
              <a:rPr lang="pt-BR" dirty="0" err="1">
                <a:latin typeface="Roboto"/>
                <a:cs typeface="Roboto"/>
              </a:rPr>
              <a:t>Theano</a:t>
            </a:r>
            <a:r>
              <a:rPr lang="pt-BR" dirty="0">
                <a:latin typeface="Roboto"/>
                <a:cs typeface="Roboto"/>
              </a:rPr>
              <a:t>, facilitando o uso dessas poderosas tecnologias. </a:t>
            </a:r>
          </a:p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endParaRPr lang="pt-BR" dirty="0">
              <a:latin typeface="Roboto"/>
              <a:cs typeface="Roboto"/>
            </a:endParaRPr>
          </a:p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r>
              <a:rPr lang="pt-BR" dirty="0">
                <a:latin typeface="Roboto"/>
                <a:cs typeface="Roboto"/>
              </a:rPr>
              <a:t>Dessa maneira, o </a:t>
            </a:r>
            <a:r>
              <a:rPr lang="pt-BR" dirty="0" err="1">
                <a:latin typeface="Roboto"/>
                <a:cs typeface="Roboto"/>
              </a:rPr>
              <a:t>Keras</a:t>
            </a:r>
            <a:r>
              <a:rPr lang="pt-BR" dirty="0">
                <a:latin typeface="Roboto"/>
                <a:cs typeface="Roboto"/>
              </a:rPr>
              <a:t> fornece uma interface de alto nível para trabalhar com redes neurais, sem a complexidade excessiva de outros frameworks.</a:t>
            </a:r>
            <a:endParaRPr dirty="0">
              <a:latin typeface="Roboto"/>
              <a:cs typeface="Roboto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9CF047E-A9A5-6AD6-23A4-3062FB140A63}"/>
              </a:ext>
            </a:extLst>
          </p:cNvPr>
          <p:cNvSpPr txBox="1">
            <a:spLocks/>
          </p:cNvSpPr>
          <p:nvPr/>
        </p:nvSpPr>
        <p:spPr>
          <a:xfrm>
            <a:off x="1182175" y="336034"/>
            <a:ext cx="2845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3000" b="0" kern="0" spc="-25" dirty="0" err="1">
                <a:solidFill>
                  <a:srgbClr val="2A3890"/>
                </a:solidFill>
              </a:rPr>
              <a:t>Keras</a:t>
            </a:r>
            <a:endParaRPr lang="pt-BR" sz="3000" kern="0" dirty="0"/>
          </a:p>
        </p:txBody>
      </p:sp>
    </p:spTree>
    <p:extLst>
      <p:ext uri="{BB962C8B-B14F-4D97-AF65-F5344CB8AC3E}">
        <p14:creationId xmlns:p14="http://schemas.microsoft.com/office/powerpoint/2010/main" val="365658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317F2-12DA-7484-EF88-A492FDCB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8BB8692-0582-24C3-7352-A9DAFD00032B}"/>
              </a:ext>
            </a:extLst>
          </p:cNvPr>
          <p:cNvSpPr txBox="1"/>
          <p:nvPr/>
        </p:nvSpPr>
        <p:spPr>
          <a:xfrm>
            <a:off x="654149" y="1190328"/>
            <a:ext cx="7661275" cy="2543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r>
              <a:rPr lang="pt-BR" dirty="0">
                <a:latin typeface="Roboto"/>
                <a:cs typeface="Roboto"/>
              </a:rPr>
              <a:t>O principal objetivo do </a:t>
            </a:r>
            <a:r>
              <a:rPr lang="pt-BR" dirty="0" err="1">
                <a:latin typeface="Roboto"/>
                <a:cs typeface="Roboto"/>
              </a:rPr>
              <a:t>Keras</a:t>
            </a:r>
            <a:r>
              <a:rPr lang="pt-BR" dirty="0">
                <a:latin typeface="Roboto"/>
                <a:cs typeface="Roboto"/>
              </a:rPr>
              <a:t> é simplificar o desenvolvimento de modelos de </a:t>
            </a:r>
            <a:r>
              <a:rPr lang="pt-BR" dirty="0" err="1">
                <a:latin typeface="Roboto"/>
                <a:cs typeface="Roboto"/>
              </a:rPr>
              <a:t>Deep</a:t>
            </a:r>
            <a:r>
              <a:rPr lang="pt-BR" dirty="0">
                <a:latin typeface="Roboto"/>
                <a:cs typeface="Roboto"/>
              </a:rPr>
              <a:t> Learning. Ela oferece uma estrutura modular que permite criar, compilar e treinar redes neurais de forma rápida e eficiente. </a:t>
            </a:r>
          </a:p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endParaRPr lang="pt-BR" dirty="0">
              <a:latin typeface="Roboto"/>
              <a:cs typeface="Roboto"/>
            </a:endParaRPr>
          </a:p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r>
              <a:rPr lang="pt-BR" dirty="0">
                <a:latin typeface="Roboto"/>
                <a:cs typeface="Roboto"/>
              </a:rPr>
              <a:t>Seja para resolver problemas de classificação, regressão, processamento de linguagem natural (NLP) ou visão computacional, o </a:t>
            </a:r>
            <a:r>
              <a:rPr lang="pt-BR" dirty="0" err="1">
                <a:latin typeface="Roboto"/>
                <a:cs typeface="Roboto"/>
              </a:rPr>
              <a:t>Keras</a:t>
            </a:r>
            <a:r>
              <a:rPr lang="pt-BR" dirty="0">
                <a:latin typeface="Roboto"/>
                <a:cs typeface="Roboto"/>
              </a:rPr>
              <a:t> é amplamente utilizado por cientistas de dados e engenheiros de aprendizado de máquina em todo o mundo.</a:t>
            </a:r>
            <a:endParaRPr dirty="0">
              <a:latin typeface="Roboto"/>
              <a:cs typeface="Roboto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8B5A038-122C-D7F7-E8D1-08ACC4F11430}"/>
              </a:ext>
            </a:extLst>
          </p:cNvPr>
          <p:cNvSpPr txBox="1">
            <a:spLocks/>
          </p:cNvSpPr>
          <p:nvPr/>
        </p:nvSpPr>
        <p:spPr>
          <a:xfrm>
            <a:off x="1182175" y="336034"/>
            <a:ext cx="2845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3000" b="0" kern="0" spc="-25" dirty="0" err="1">
                <a:solidFill>
                  <a:srgbClr val="2A3890"/>
                </a:solidFill>
              </a:rPr>
              <a:t>Keras</a:t>
            </a:r>
            <a:endParaRPr lang="pt-BR" sz="3000" kern="0" dirty="0"/>
          </a:p>
        </p:txBody>
      </p:sp>
    </p:spTree>
    <p:extLst>
      <p:ext uri="{BB962C8B-B14F-4D97-AF65-F5344CB8AC3E}">
        <p14:creationId xmlns:p14="http://schemas.microsoft.com/office/powerpoint/2010/main" val="425508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21B1-DB59-A800-6EBB-D5F9B878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A292508-E5D2-5F05-576F-871027DC64C3}"/>
              </a:ext>
            </a:extLst>
          </p:cNvPr>
          <p:cNvSpPr txBox="1"/>
          <p:nvPr/>
        </p:nvSpPr>
        <p:spPr>
          <a:xfrm>
            <a:off x="228600" y="990205"/>
            <a:ext cx="8686799" cy="3832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r>
              <a:rPr lang="pt-BR" dirty="0">
                <a:latin typeface="Roboto"/>
                <a:cs typeface="Roboto"/>
              </a:rPr>
              <a:t>A escolha de uma ferramenta para projetos de </a:t>
            </a:r>
            <a:r>
              <a:rPr lang="pt-BR" dirty="0" err="1">
                <a:latin typeface="Roboto"/>
                <a:cs typeface="Roboto"/>
              </a:rPr>
              <a:t>Deep</a:t>
            </a:r>
            <a:r>
              <a:rPr lang="pt-BR" dirty="0">
                <a:latin typeface="Roboto"/>
                <a:cs typeface="Roboto"/>
              </a:rPr>
              <a:t> Learning depende de fatores como a facilidade de uso, escalabilidade e capacidade de otimização. O </a:t>
            </a:r>
            <a:r>
              <a:rPr lang="pt-BR" dirty="0" err="1">
                <a:latin typeface="Roboto"/>
                <a:cs typeface="Roboto"/>
              </a:rPr>
              <a:t>Keras</a:t>
            </a:r>
            <a:r>
              <a:rPr lang="pt-BR" dirty="0">
                <a:latin typeface="Roboto"/>
                <a:cs typeface="Roboto"/>
              </a:rPr>
              <a:t> se destaca nesse cenário ao combinar simplicidade com poder computacional. </a:t>
            </a:r>
          </a:p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endParaRPr lang="pt-BR" dirty="0">
              <a:latin typeface="Roboto"/>
              <a:cs typeface="Roboto"/>
            </a:endParaRPr>
          </a:p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r>
              <a:rPr lang="pt-BR" dirty="0">
                <a:latin typeface="Roboto"/>
                <a:cs typeface="Roboto"/>
              </a:rPr>
              <a:t>A biblioteca permite criar modelos complexos com apenas algumas linhas de código, enquanto oferece suporte para otimização com GPUs e </a:t>
            </a:r>
            <a:r>
              <a:rPr lang="pt-BR" dirty="0" err="1">
                <a:latin typeface="Roboto"/>
                <a:cs typeface="Roboto"/>
              </a:rPr>
              <a:t>TPUs</a:t>
            </a:r>
            <a:r>
              <a:rPr lang="pt-BR" dirty="0">
                <a:latin typeface="Roboto"/>
                <a:cs typeface="Roboto"/>
              </a:rPr>
              <a:t>, tornando o treinamento de grandes redes neurais mais rápido e eficiente.</a:t>
            </a:r>
          </a:p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endParaRPr lang="pt-BR" dirty="0">
              <a:latin typeface="Roboto"/>
              <a:cs typeface="Roboto"/>
            </a:endParaRPr>
          </a:p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030605" algn="l"/>
              </a:tabLst>
            </a:pPr>
            <a:r>
              <a:rPr lang="pt-BR" dirty="0">
                <a:latin typeface="Roboto"/>
                <a:cs typeface="Roboto"/>
              </a:rPr>
              <a:t>Além disso, o </a:t>
            </a:r>
            <a:r>
              <a:rPr lang="pt-BR" dirty="0" err="1">
                <a:latin typeface="Roboto"/>
                <a:cs typeface="Roboto"/>
              </a:rPr>
              <a:t>Keras</a:t>
            </a:r>
            <a:r>
              <a:rPr lang="pt-BR" dirty="0">
                <a:latin typeface="Roboto"/>
                <a:cs typeface="Roboto"/>
              </a:rPr>
              <a:t> oferece suporte para uma ampla variedade de arquiteturas de redes neurais, como redes convolucionais (</a:t>
            </a:r>
            <a:r>
              <a:rPr lang="pt-BR" dirty="0" err="1">
                <a:latin typeface="Roboto"/>
                <a:cs typeface="Roboto"/>
              </a:rPr>
              <a:t>CNNs</a:t>
            </a:r>
            <a:r>
              <a:rPr lang="pt-BR" dirty="0">
                <a:latin typeface="Roboto"/>
                <a:cs typeface="Roboto"/>
              </a:rPr>
              <a:t>) e redes neurais recorrentes (</a:t>
            </a:r>
            <a:r>
              <a:rPr lang="pt-BR" dirty="0" err="1">
                <a:latin typeface="Roboto"/>
                <a:cs typeface="Roboto"/>
              </a:rPr>
              <a:t>RNNs</a:t>
            </a:r>
            <a:r>
              <a:rPr lang="pt-BR" dirty="0">
                <a:latin typeface="Roboto"/>
                <a:cs typeface="Roboto"/>
              </a:rPr>
              <a:t>), que são essenciais para tarefas como reconhecimento de imagens, tradução automática e análise de séries temporais.</a:t>
            </a:r>
            <a:endParaRPr dirty="0">
              <a:latin typeface="Roboto"/>
              <a:cs typeface="Roboto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CF1FB57-2629-454E-63C3-324455402755}"/>
              </a:ext>
            </a:extLst>
          </p:cNvPr>
          <p:cNvSpPr txBox="1">
            <a:spLocks/>
          </p:cNvSpPr>
          <p:nvPr/>
        </p:nvSpPr>
        <p:spPr>
          <a:xfrm>
            <a:off x="684200" y="285750"/>
            <a:ext cx="73522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3000" b="0" kern="0" spc="-25" dirty="0" err="1">
                <a:solidFill>
                  <a:srgbClr val="2A3890"/>
                </a:solidFill>
              </a:rPr>
              <a:t>Keras</a:t>
            </a:r>
            <a:r>
              <a:rPr lang="pt-BR" sz="3000" b="0" kern="0" spc="-25" dirty="0">
                <a:solidFill>
                  <a:srgbClr val="2A3890"/>
                </a:solidFill>
              </a:rPr>
              <a:t> – Porque utilizar para </a:t>
            </a:r>
            <a:r>
              <a:rPr lang="pt-BR" sz="3000" b="0" kern="0" spc="-25" dirty="0" err="1">
                <a:solidFill>
                  <a:srgbClr val="2A3890"/>
                </a:solidFill>
              </a:rPr>
              <a:t>DeepLearning</a:t>
            </a:r>
            <a:r>
              <a:rPr lang="pt-BR" sz="3000" b="0" kern="0" spc="-25" dirty="0">
                <a:solidFill>
                  <a:srgbClr val="2A3890"/>
                </a:solidFill>
              </a:rPr>
              <a:t>?</a:t>
            </a:r>
            <a:endParaRPr lang="pt-BR" sz="3000" kern="0" dirty="0"/>
          </a:p>
        </p:txBody>
      </p:sp>
    </p:spTree>
    <p:extLst>
      <p:ext uri="{BB962C8B-B14F-4D97-AF65-F5344CB8AC3E}">
        <p14:creationId xmlns:p14="http://schemas.microsoft.com/office/powerpoint/2010/main" val="225906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5" y="336034"/>
            <a:ext cx="2845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3000" b="0" spc="-25" dirty="0">
                <a:solidFill>
                  <a:srgbClr val="2A3890"/>
                </a:solidFill>
                <a:latin typeface="Roboto"/>
                <a:cs typeface="Roboto"/>
              </a:rPr>
              <a:t>Redes Neurais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985" y="1022500"/>
            <a:ext cx="6699250" cy="41210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  <a:tabLst>
                <a:tab pos="4432935" algn="l"/>
              </a:tabLst>
            </a:pPr>
            <a:r>
              <a:rPr lang="pt-BR" sz="2000" spc="-15" dirty="0">
                <a:solidFill>
                  <a:srgbClr val="313131"/>
                </a:solidFill>
                <a:latin typeface="Roboto"/>
                <a:cs typeface="Roboto"/>
              </a:rPr>
              <a:t>As Redes Neurais são modeladas a partir de redes neurais biológicas e tentam permitir que os computadores aprendam de maneira semelhante aos humanos – através de aprendizagem por reforço.</a:t>
            </a:r>
            <a:endParaRPr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pt-BR" sz="2000" spc="-25" dirty="0">
                <a:solidFill>
                  <a:srgbClr val="313131"/>
                </a:solidFill>
                <a:latin typeface="Roboto"/>
                <a:cs typeface="Roboto"/>
              </a:rPr>
              <a:t>Casos de uso </a:t>
            </a:r>
            <a:r>
              <a:rPr sz="2000" spc="-15" dirty="0">
                <a:solidFill>
                  <a:srgbClr val="313131"/>
                </a:solidFill>
                <a:latin typeface="Roboto"/>
                <a:cs typeface="Roboto"/>
              </a:rPr>
              <a:t>:</a:t>
            </a:r>
            <a:endParaRPr lang="pt-BR" sz="2000" dirty="0">
              <a:latin typeface="Roboto"/>
              <a:cs typeface="Roboto"/>
            </a:endParaRPr>
          </a:p>
          <a:p>
            <a:pPr marL="469900" indent="-397510">
              <a:lnSpc>
                <a:spcPts val="2630"/>
              </a:lnSpc>
              <a:spcBef>
                <a:spcPts val="10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pt-BR" sz="2000" spc="-25" dirty="0">
                <a:solidFill>
                  <a:srgbClr val="313131"/>
                </a:solidFill>
                <a:latin typeface="Roboto"/>
                <a:cs typeface="Roboto"/>
              </a:rPr>
              <a:t>Reconhecimento de padrões</a:t>
            </a:r>
          </a:p>
          <a:p>
            <a:pPr marL="469900" indent="-397510">
              <a:lnSpc>
                <a:spcPts val="2630"/>
              </a:lnSpc>
              <a:spcBef>
                <a:spcPts val="10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pt-BR" sz="2000" spc="-25" dirty="0">
                <a:solidFill>
                  <a:srgbClr val="313131"/>
                </a:solidFill>
                <a:latin typeface="Roboto"/>
                <a:cs typeface="Roboto"/>
              </a:rPr>
              <a:t>Previsões de séries temporais</a:t>
            </a:r>
          </a:p>
          <a:p>
            <a:pPr marL="469900" indent="-397510">
              <a:lnSpc>
                <a:spcPts val="2630"/>
              </a:lnSpc>
              <a:spcBef>
                <a:spcPts val="10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pt-BR" sz="2000" spc="-25" dirty="0">
                <a:solidFill>
                  <a:srgbClr val="313131"/>
                </a:solidFill>
                <a:latin typeface="Roboto"/>
                <a:cs typeface="Roboto"/>
              </a:rPr>
              <a:t>Processamento de Sinais</a:t>
            </a:r>
          </a:p>
          <a:p>
            <a:pPr marL="469900" indent="-397510">
              <a:lnSpc>
                <a:spcPts val="2630"/>
              </a:lnSpc>
              <a:spcBef>
                <a:spcPts val="10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pt-BR" sz="2000" spc="-25" dirty="0">
                <a:solidFill>
                  <a:srgbClr val="313131"/>
                </a:solidFill>
                <a:latin typeface="Roboto"/>
                <a:cs typeface="Roboto"/>
              </a:rPr>
              <a:t>Detecção de anomalias</a:t>
            </a:r>
          </a:p>
          <a:p>
            <a:pPr marL="469900" indent="-397510">
              <a:lnSpc>
                <a:spcPts val="2630"/>
              </a:lnSpc>
              <a:spcBef>
                <a:spcPts val="10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pt-BR" sz="2000" spc="-25" dirty="0">
                <a:solidFill>
                  <a:srgbClr val="313131"/>
                </a:solidFill>
                <a:latin typeface="Roboto"/>
                <a:cs typeface="Roboto"/>
              </a:rPr>
              <a:t>Controle</a:t>
            </a:r>
            <a:endParaRPr lang="pt-BR" sz="2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4149" y="1236048"/>
            <a:ext cx="7451725" cy="10274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just">
              <a:lnSpc>
                <a:spcPts val="2630"/>
              </a:lnSpc>
              <a:spcBef>
                <a:spcPts val="195"/>
              </a:spcBef>
            </a:pPr>
            <a:r>
              <a:rPr lang="pt-BR" sz="2200" spc="-15" dirty="0">
                <a:solidFill>
                  <a:srgbClr val="313131"/>
                </a:solidFill>
                <a:latin typeface="Roboto"/>
                <a:cs typeface="Roboto"/>
              </a:rPr>
              <a:t>O cérebro humano interconectou neurônios com dendritos que recebem entradas e, com base nessas entradas, produzem uma saída de sinal elétrico através do axônio.</a:t>
            </a:r>
            <a:endParaRPr sz="22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3768" y="2402950"/>
            <a:ext cx="5239550" cy="231650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9F1509A-F4DB-5043-56F2-0151AA547D3F}"/>
              </a:ext>
            </a:extLst>
          </p:cNvPr>
          <p:cNvSpPr txBox="1">
            <a:spLocks/>
          </p:cNvSpPr>
          <p:nvPr/>
        </p:nvSpPr>
        <p:spPr>
          <a:xfrm>
            <a:off x="1182175" y="336034"/>
            <a:ext cx="2845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3000" kern="0" spc="-25">
                <a:solidFill>
                  <a:srgbClr val="2A3890"/>
                </a:solidFill>
              </a:rPr>
              <a:t>Redes Neurais</a:t>
            </a:r>
            <a:endParaRPr lang="pt-BR" sz="300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4149" y="1236048"/>
            <a:ext cx="7489825" cy="276934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lang="pt-BR" sz="2200" spc="-15" dirty="0">
                <a:solidFill>
                  <a:srgbClr val="313131"/>
                </a:solidFill>
                <a:latin typeface="Roboto"/>
                <a:cs typeface="Roboto"/>
              </a:rPr>
              <a:t>Existem problemas que são difíceis para os humanos, mas fáceis para os computadores (por exemplo, calcular grandes problemas aritméticos)</a:t>
            </a:r>
          </a:p>
          <a:p>
            <a:pPr marL="12700" marR="5080">
              <a:lnSpc>
                <a:spcPts val="2630"/>
              </a:lnSpc>
              <a:spcBef>
                <a:spcPts val="195"/>
              </a:spcBef>
            </a:pPr>
            <a:endParaRPr lang="pt-BR" sz="2200" spc="-15" dirty="0">
              <a:solidFill>
                <a:srgbClr val="313131"/>
              </a:solidFill>
              <a:latin typeface="Roboto"/>
              <a:cs typeface="Roboto"/>
            </a:endParaRPr>
          </a:p>
          <a:p>
            <a:pPr marL="12700" marR="5080">
              <a:lnSpc>
                <a:spcPts val="2630"/>
              </a:lnSpc>
              <a:spcBef>
                <a:spcPts val="195"/>
              </a:spcBef>
            </a:pPr>
            <a:endParaRPr lang="pt-BR" sz="2200" spc="-15" dirty="0">
              <a:solidFill>
                <a:srgbClr val="313131"/>
              </a:solidFill>
              <a:latin typeface="Roboto"/>
              <a:cs typeface="Roboto"/>
            </a:endParaRPr>
          </a:p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lang="pt-BR" sz="2200" spc="-15" dirty="0">
                <a:solidFill>
                  <a:srgbClr val="313131"/>
                </a:solidFill>
                <a:latin typeface="Roboto"/>
                <a:cs typeface="Roboto"/>
              </a:rPr>
              <a:t>Depois, há problemas fáceis para os humanos, mas difíceis para os computadores (por exemplo, reconhecer a imagem de uma pessoa de lado)</a:t>
            </a:r>
            <a:endParaRPr sz="2200" dirty="0">
              <a:latin typeface="Roboto"/>
              <a:cs typeface="Roboto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99B3031-8B1E-27FA-D247-7C712F1A1538}"/>
              </a:ext>
            </a:extLst>
          </p:cNvPr>
          <p:cNvSpPr txBox="1">
            <a:spLocks/>
          </p:cNvSpPr>
          <p:nvPr/>
        </p:nvSpPr>
        <p:spPr>
          <a:xfrm>
            <a:off x="1182175" y="336034"/>
            <a:ext cx="2845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3000" b="0" kern="0" spc="-25">
                <a:solidFill>
                  <a:srgbClr val="2A3890"/>
                </a:solidFill>
              </a:rPr>
              <a:t>Redes Neurais</a:t>
            </a:r>
            <a:endParaRPr lang="pt-BR" sz="30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4149" y="1236048"/>
            <a:ext cx="7549515" cy="243592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67715">
              <a:lnSpc>
                <a:spcPts val="2630"/>
              </a:lnSpc>
              <a:spcBef>
                <a:spcPts val="195"/>
              </a:spcBef>
            </a:pPr>
            <a:r>
              <a:rPr lang="pt-BR" sz="2200" spc="-15" dirty="0">
                <a:solidFill>
                  <a:srgbClr val="313131"/>
                </a:solidFill>
                <a:latin typeface="Roboto"/>
                <a:cs typeface="Roboto"/>
              </a:rPr>
              <a:t>As Redes Neurais tentam resolver problemas que normalmente seriam fáceis para os humanos, mas difíceis para os computadores!</a:t>
            </a:r>
          </a:p>
          <a:p>
            <a:pPr marL="12700" marR="767715">
              <a:lnSpc>
                <a:spcPts val="2630"/>
              </a:lnSpc>
              <a:spcBef>
                <a:spcPts val="195"/>
              </a:spcBef>
            </a:pPr>
            <a:endParaRPr lang="pt-BR" sz="2200" spc="-15" dirty="0">
              <a:solidFill>
                <a:srgbClr val="313131"/>
              </a:solidFill>
              <a:latin typeface="Roboto"/>
              <a:cs typeface="Roboto"/>
            </a:endParaRPr>
          </a:p>
          <a:p>
            <a:pPr marL="12700" marR="767715">
              <a:lnSpc>
                <a:spcPts val="2630"/>
              </a:lnSpc>
              <a:spcBef>
                <a:spcPts val="195"/>
              </a:spcBef>
            </a:pPr>
            <a:endParaRPr lang="pt-BR" sz="2200" spc="-15" dirty="0">
              <a:solidFill>
                <a:srgbClr val="313131"/>
              </a:solidFill>
              <a:latin typeface="Roboto"/>
              <a:cs typeface="Roboto"/>
            </a:endParaRPr>
          </a:p>
          <a:p>
            <a:pPr marL="12700" marR="767715">
              <a:lnSpc>
                <a:spcPts val="2630"/>
              </a:lnSpc>
              <a:spcBef>
                <a:spcPts val="195"/>
              </a:spcBef>
            </a:pPr>
            <a:r>
              <a:rPr lang="pt-BR" sz="2200" spc="-15" dirty="0">
                <a:solidFill>
                  <a:srgbClr val="313131"/>
                </a:solidFill>
                <a:latin typeface="Roboto"/>
                <a:cs typeface="Roboto"/>
              </a:rPr>
              <a:t>Vamos começar examinando a rede neural mais simples possível - </a:t>
            </a:r>
            <a:r>
              <a:rPr lang="pt-BR" sz="2200" b="1" spc="-15" dirty="0">
                <a:solidFill>
                  <a:srgbClr val="313131"/>
                </a:solidFill>
                <a:latin typeface="Roboto"/>
                <a:cs typeface="Roboto"/>
              </a:rPr>
              <a:t>o </a:t>
            </a:r>
            <a:r>
              <a:rPr lang="pt-BR" sz="2200" b="1" spc="-15" dirty="0" err="1">
                <a:solidFill>
                  <a:srgbClr val="313131"/>
                </a:solidFill>
                <a:latin typeface="Roboto"/>
                <a:cs typeface="Roboto"/>
              </a:rPr>
              <a:t>perceptron</a:t>
            </a:r>
            <a:r>
              <a:rPr lang="pt-BR" sz="2200" spc="-15" dirty="0">
                <a:solidFill>
                  <a:srgbClr val="313131"/>
                </a:solidFill>
                <a:latin typeface="Roboto"/>
                <a:cs typeface="Roboto"/>
              </a:rPr>
              <a:t>.</a:t>
            </a:r>
            <a:endParaRPr sz="2200" dirty="0">
              <a:latin typeface="Roboto"/>
              <a:cs typeface="Roboto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283B582-6919-7B57-89F5-3D15495F9A65}"/>
              </a:ext>
            </a:extLst>
          </p:cNvPr>
          <p:cNvSpPr txBox="1">
            <a:spLocks/>
          </p:cNvSpPr>
          <p:nvPr/>
        </p:nvSpPr>
        <p:spPr>
          <a:xfrm>
            <a:off x="1182175" y="336034"/>
            <a:ext cx="2845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3000" b="0" kern="0" spc="-25">
                <a:solidFill>
                  <a:srgbClr val="2A3890"/>
                </a:solidFill>
              </a:rPr>
              <a:t>Redes Neurais</a:t>
            </a:r>
            <a:endParaRPr lang="pt-BR" sz="30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49" y="1236048"/>
            <a:ext cx="7317740" cy="171777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05740">
              <a:lnSpc>
                <a:spcPts val="2630"/>
              </a:lnSpc>
              <a:spcBef>
                <a:spcPts val="195"/>
              </a:spcBef>
            </a:pPr>
            <a:r>
              <a:rPr lang="pt-BR" sz="2200" spc="40" dirty="0">
                <a:latin typeface="Roboto"/>
                <a:cs typeface="Roboto"/>
              </a:rPr>
              <a:t>Um </a:t>
            </a:r>
            <a:r>
              <a:rPr lang="pt-BR" sz="2200" spc="40" dirty="0" err="1">
                <a:latin typeface="Roboto"/>
                <a:cs typeface="Roboto"/>
              </a:rPr>
              <a:t>perceptron</a:t>
            </a:r>
            <a:r>
              <a:rPr lang="pt-BR" sz="2200" spc="40" dirty="0">
                <a:latin typeface="Roboto"/>
                <a:cs typeface="Roboto"/>
              </a:rPr>
              <a:t> consiste em uma ou mais entradas, um processador e uma única saída.</a:t>
            </a:r>
          </a:p>
          <a:p>
            <a:pPr marL="12700" marR="205740">
              <a:lnSpc>
                <a:spcPts val="2630"/>
              </a:lnSpc>
              <a:spcBef>
                <a:spcPts val="195"/>
              </a:spcBef>
            </a:pPr>
            <a:r>
              <a:rPr lang="pt-BR" sz="2200" spc="40" dirty="0">
                <a:latin typeface="Roboto"/>
                <a:cs typeface="Roboto"/>
              </a:rPr>
              <a:t>Um </a:t>
            </a:r>
            <a:r>
              <a:rPr lang="pt-BR" sz="2200" spc="40" dirty="0" err="1">
                <a:latin typeface="Roboto"/>
                <a:cs typeface="Roboto"/>
              </a:rPr>
              <a:t>perceptron</a:t>
            </a:r>
            <a:r>
              <a:rPr lang="pt-BR" sz="2200" spc="40" dirty="0">
                <a:latin typeface="Roboto"/>
                <a:cs typeface="Roboto"/>
              </a:rPr>
              <a:t> segue o modelo “feed-</a:t>
            </a:r>
            <a:r>
              <a:rPr lang="pt-BR" sz="2200" spc="40" dirty="0" err="1">
                <a:latin typeface="Roboto"/>
                <a:cs typeface="Roboto"/>
              </a:rPr>
              <a:t>forward</a:t>
            </a:r>
            <a:r>
              <a:rPr lang="pt-BR" sz="2200" spc="40" dirty="0">
                <a:latin typeface="Roboto"/>
                <a:cs typeface="Roboto"/>
              </a:rPr>
              <a:t>”, o que significa que as entradas são enviadas ao neurônio, processadas e resultam em uma saída.</a:t>
            </a:r>
            <a:endParaRPr sz="22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500" y="3177501"/>
            <a:ext cx="6323076" cy="12619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367" y="928808"/>
            <a:ext cx="7633133" cy="224869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135"/>
              </a:spcBef>
            </a:pPr>
            <a:r>
              <a:rPr lang="pt-BR" sz="2000" spc="40" dirty="0">
                <a:latin typeface="Roboto"/>
                <a:cs typeface="Roboto"/>
              </a:rPr>
              <a:t>Um processo no </a:t>
            </a:r>
            <a:r>
              <a:rPr lang="pt-BR" sz="2000" spc="40" dirty="0" err="1">
                <a:latin typeface="Roboto"/>
                <a:cs typeface="Roboto"/>
              </a:rPr>
              <a:t>perceptron</a:t>
            </a:r>
            <a:r>
              <a:rPr lang="pt-BR" sz="2000" spc="40" dirty="0">
                <a:latin typeface="Roboto"/>
                <a:cs typeface="Roboto"/>
              </a:rPr>
              <a:t> segue 4 etapas principais:</a:t>
            </a:r>
          </a:p>
          <a:p>
            <a:pPr marL="471170" indent="-457200">
              <a:lnSpc>
                <a:spcPct val="100000"/>
              </a:lnSpc>
              <a:spcBef>
                <a:spcPts val="1135"/>
              </a:spcBef>
              <a:buFont typeface="+mj-lt"/>
              <a:buAutoNum type="arabicPeriod"/>
            </a:pPr>
            <a:r>
              <a:rPr lang="pt-BR" sz="2000" spc="40" dirty="0">
                <a:latin typeface="Roboto"/>
                <a:cs typeface="Roboto"/>
              </a:rPr>
              <a:t>Receber entradas</a:t>
            </a:r>
          </a:p>
          <a:p>
            <a:pPr marL="471170" indent="-457200">
              <a:lnSpc>
                <a:spcPct val="100000"/>
              </a:lnSpc>
              <a:spcBef>
                <a:spcPts val="1135"/>
              </a:spcBef>
              <a:buFont typeface="+mj-lt"/>
              <a:buAutoNum type="arabicPeriod"/>
            </a:pPr>
            <a:r>
              <a:rPr lang="pt-BR" sz="2000" spc="40" dirty="0">
                <a:latin typeface="Roboto"/>
                <a:cs typeface="Roboto"/>
              </a:rPr>
              <a:t>Ponderar as entradas</a:t>
            </a:r>
          </a:p>
          <a:p>
            <a:pPr marL="471170" indent="-457200">
              <a:lnSpc>
                <a:spcPct val="100000"/>
              </a:lnSpc>
              <a:spcBef>
                <a:spcPts val="1135"/>
              </a:spcBef>
              <a:buFont typeface="+mj-lt"/>
              <a:buAutoNum type="arabicPeriod"/>
            </a:pPr>
            <a:r>
              <a:rPr lang="pt-BR" sz="2000" spc="40" dirty="0">
                <a:latin typeface="Roboto"/>
                <a:cs typeface="Roboto"/>
              </a:rPr>
              <a:t>Somar entradas</a:t>
            </a:r>
          </a:p>
          <a:p>
            <a:pPr marL="471170" indent="-457200">
              <a:lnSpc>
                <a:spcPct val="100000"/>
              </a:lnSpc>
              <a:spcBef>
                <a:spcPts val="1135"/>
              </a:spcBef>
              <a:buFont typeface="+mj-lt"/>
              <a:buAutoNum type="arabicPeriod"/>
            </a:pPr>
            <a:r>
              <a:rPr lang="pt-BR" sz="2000" spc="40" dirty="0">
                <a:latin typeface="Roboto"/>
                <a:cs typeface="Roboto"/>
              </a:rPr>
              <a:t>Gerar saída</a:t>
            </a:r>
            <a:endParaRPr sz="20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500" y="3177501"/>
            <a:ext cx="6323076" cy="1261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75" y="336034"/>
            <a:ext cx="1889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20" dirty="0">
                <a:solidFill>
                  <a:srgbClr val="2A3890"/>
                </a:solidFill>
                <a:latin typeface="Roboto"/>
                <a:cs typeface="Roboto"/>
              </a:rPr>
              <a:t>Perceptron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148" y="1236048"/>
            <a:ext cx="7194451" cy="143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200" spc="-45" dirty="0">
                <a:latin typeface="Roboto"/>
                <a:cs typeface="Roboto"/>
              </a:rPr>
              <a:t>Digamos que temos um </a:t>
            </a:r>
            <a:r>
              <a:rPr lang="pt-BR" sz="2200" spc="-45" dirty="0" err="1">
                <a:latin typeface="Roboto"/>
                <a:cs typeface="Roboto"/>
              </a:rPr>
              <a:t>perceptron</a:t>
            </a:r>
            <a:r>
              <a:rPr lang="pt-BR" sz="2200" spc="-45" dirty="0">
                <a:latin typeface="Roboto"/>
                <a:cs typeface="Roboto"/>
              </a:rPr>
              <a:t> com duas entradas:</a:t>
            </a:r>
            <a:endParaRPr lang="en-US" sz="2200" dirty="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1635"/>
              </a:spcBef>
            </a:pPr>
            <a:r>
              <a:rPr lang="en-US" sz="2200" b="1" spc="-15" dirty="0">
                <a:latin typeface="Roboto"/>
                <a:cs typeface="Roboto"/>
              </a:rPr>
              <a:t>Input</a:t>
            </a:r>
            <a:r>
              <a:rPr lang="en-US" sz="2200" b="1" spc="-25" dirty="0">
                <a:latin typeface="Roboto"/>
                <a:cs typeface="Roboto"/>
              </a:rPr>
              <a:t> </a:t>
            </a:r>
            <a:r>
              <a:rPr lang="en-US" sz="2200" b="1" spc="-5" dirty="0">
                <a:latin typeface="Roboto"/>
                <a:cs typeface="Roboto"/>
              </a:rPr>
              <a:t>0:</a:t>
            </a:r>
            <a:r>
              <a:rPr lang="en-US" sz="2200" b="1" spc="-20" dirty="0">
                <a:latin typeface="Roboto"/>
                <a:cs typeface="Roboto"/>
              </a:rPr>
              <a:t> </a:t>
            </a:r>
            <a:r>
              <a:rPr lang="en-US" sz="2200" b="1" spc="-5" dirty="0">
                <a:latin typeface="Roboto"/>
                <a:cs typeface="Roboto"/>
              </a:rPr>
              <a:t>x1</a:t>
            </a:r>
            <a:r>
              <a:rPr lang="en-US" sz="2200" b="1" spc="-25" dirty="0">
                <a:latin typeface="Roboto"/>
                <a:cs typeface="Roboto"/>
              </a:rPr>
              <a:t> </a:t>
            </a:r>
            <a:r>
              <a:rPr lang="en-US" sz="2200" b="1" spc="-10" dirty="0">
                <a:latin typeface="Roboto"/>
                <a:cs typeface="Roboto"/>
              </a:rPr>
              <a:t>=</a:t>
            </a:r>
            <a:r>
              <a:rPr lang="en-US" sz="2200" b="1" spc="-25" dirty="0">
                <a:latin typeface="Roboto"/>
                <a:cs typeface="Roboto"/>
              </a:rPr>
              <a:t> </a:t>
            </a:r>
            <a:r>
              <a:rPr lang="en-US" sz="2200" b="1" spc="-5" dirty="0">
                <a:latin typeface="Roboto"/>
                <a:cs typeface="Roboto"/>
              </a:rPr>
              <a:t>12</a:t>
            </a:r>
            <a:endParaRPr lang="en-US" sz="2200" dirty="0">
              <a:latin typeface="Roboto"/>
              <a:cs typeface="Roboto"/>
            </a:endParaRPr>
          </a:p>
          <a:p>
            <a:pPr marL="469900">
              <a:lnSpc>
                <a:spcPct val="100000"/>
              </a:lnSpc>
              <a:spcBef>
                <a:spcPts val="1635"/>
              </a:spcBef>
            </a:pPr>
            <a:r>
              <a:rPr sz="2200" b="1" spc="-15" dirty="0">
                <a:latin typeface="Roboto"/>
                <a:cs typeface="Roboto"/>
              </a:rPr>
              <a:t>Input</a:t>
            </a:r>
            <a:r>
              <a:rPr sz="2200" b="1" spc="-25" dirty="0">
                <a:latin typeface="Roboto"/>
                <a:cs typeface="Roboto"/>
              </a:rPr>
              <a:t> </a:t>
            </a:r>
            <a:r>
              <a:rPr sz="2200" b="1" spc="-5" dirty="0">
                <a:latin typeface="Roboto"/>
                <a:cs typeface="Roboto"/>
              </a:rPr>
              <a:t>1:</a:t>
            </a:r>
            <a:r>
              <a:rPr sz="2200" b="1" spc="-20" dirty="0">
                <a:latin typeface="Roboto"/>
                <a:cs typeface="Roboto"/>
              </a:rPr>
              <a:t> </a:t>
            </a:r>
            <a:r>
              <a:rPr sz="2200" b="1" spc="-5" dirty="0">
                <a:latin typeface="Roboto"/>
                <a:cs typeface="Roboto"/>
              </a:rPr>
              <a:t>x2</a:t>
            </a:r>
            <a:r>
              <a:rPr sz="2200" b="1" spc="-25" dirty="0">
                <a:latin typeface="Roboto"/>
                <a:cs typeface="Roboto"/>
              </a:rPr>
              <a:t> </a:t>
            </a:r>
            <a:r>
              <a:rPr sz="2200" b="1" spc="-10" dirty="0">
                <a:latin typeface="Roboto"/>
                <a:cs typeface="Roboto"/>
              </a:rPr>
              <a:t>=</a:t>
            </a:r>
            <a:r>
              <a:rPr sz="2200" b="1" spc="-25" dirty="0">
                <a:latin typeface="Roboto"/>
                <a:cs typeface="Roboto"/>
              </a:rPr>
              <a:t> </a:t>
            </a:r>
            <a:r>
              <a:rPr sz="2200" b="1" dirty="0">
                <a:latin typeface="Roboto"/>
                <a:cs typeface="Roboto"/>
              </a:rPr>
              <a:t>4</a:t>
            </a:r>
            <a:endParaRPr sz="2200" dirty="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500" y="3177501"/>
            <a:ext cx="6323076" cy="1261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985</Words>
  <Application>Microsoft Office PowerPoint</Application>
  <PresentationFormat>Apresentação na tela (16:9)</PresentationFormat>
  <Paragraphs>85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MS PGothic</vt:lpstr>
      <vt:lpstr>Arial MT</vt:lpstr>
      <vt:lpstr>Calibri</vt:lpstr>
      <vt:lpstr>Roboto</vt:lpstr>
      <vt:lpstr>Office Theme</vt:lpstr>
      <vt:lpstr> Introdução as Redes Neurais</vt:lpstr>
      <vt:lpstr>Apresentação do PowerPoint</vt:lpstr>
      <vt:lpstr>Redes Neurais</vt:lpstr>
      <vt:lpstr>Apresentação do PowerPoint</vt:lpstr>
      <vt:lpstr>Apresentação do PowerPoint</vt:lpstr>
      <vt:lpstr>Apresentação do PowerPoint</vt:lpstr>
      <vt:lpstr>Perceptron</vt:lpstr>
      <vt:lpstr>Perceptron</vt:lpstr>
      <vt:lpstr>Perceptron</vt:lpstr>
      <vt:lpstr>Apresentação do PowerPoint</vt:lpstr>
      <vt:lpstr>Perceptron</vt:lpstr>
      <vt:lpstr>Perceptron</vt:lpstr>
      <vt:lpstr>Perceptron</vt:lpstr>
      <vt:lpstr>Perceptron</vt:lpstr>
      <vt:lpstr>Apresentação do PowerPoint</vt:lpstr>
      <vt:lpstr>Apresentação do PowerPoint</vt:lpstr>
      <vt:lpstr>Perceptron</vt:lpstr>
      <vt:lpstr>Perceptron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Introdução as Redes Neurais</dc:title>
  <cp:lastModifiedBy>Roberto Jubran jr</cp:lastModifiedBy>
  <cp:revision>2</cp:revision>
  <dcterms:created xsi:type="dcterms:W3CDTF">2024-05-22T05:00:07Z</dcterms:created>
  <dcterms:modified xsi:type="dcterms:W3CDTF">2025-09-30T20:44:16Z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