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sldIdLst>
    <p:sldId id="256" r:id="rId3"/>
    <p:sldId id="257" r:id="rId4"/>
    <p:sldId id="259" r:id="rId5"/>
    <p:sldId id="258" r:id="rId6"/>
    <p:sldId id="260" r:id="rId7"/>
    <p:sldId id="262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08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58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71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1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65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5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98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302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53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3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508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7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68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9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12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7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825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08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33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844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EC2A-E8C1-4A7C-8909-A46E8F928AE9}" type="datetimeFigureOut">
              <a:rPr lang="es-CO" smtClean="0"/>
              <a:t>28/03/2019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7BD886-3867-4356-A9DC-3E3B193E306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4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Interpolación perrito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Juan Felipe Vanegas Patiño</a:t>
            </a:r>
          </a:p>
          <a:p>
            <a:r>
              <a:rPr lang="es-CO" dirty="0" smtClean="0"/>
              <a:t>Diego Alejandro </a:t>
            </a:r>
            <a:r>
              <a:rPr lang="es-CO" dirty="0" err="1" smtClean="0"/>
              <a:t>Mateus</a:t>
            </a:r>
            <a:r>
              <a:rPr lang="es-CO" dirty="0" smtClean="0"/>
              <a:t> Cruz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680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Información de la figura interpolada</a:t>
            </a:r>
            <a:endParaRPr lang="es-CO" dirty="0"/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408238"/>
            <a:ext cx="4645025" cy="2654299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Total puntos utilizados: 27</a:t>
            </a:r>
          </a:p>
          <a:p>
            <a:r>
              <a:rPr lang="es-CO" dirty="0" smtClean="0"/>
              <a:t>Total ecuaciones utilizadas: 16</a:t>
            </a:r>
          </a:p>
          <a:p>
            <a:r>
              <a:rPr lang="es-CO" dirty="0" smtClean="0"/>
              <a:t>Máximo grado de función generada: 3</a:t>
            </a:r>
          </a:p>
          <a:p>
            <a:r>
              <a:rPr lang="es-CO" dirty="0" smtClean="0"/>
              <a:t>Tablas utilizadas para interpolar: 2</a:t>
            </a:r>
          </a:p>
        </p:txBody>
      </p:sp>
    </p:spTree>
    <p:extLst>
      <p:ext uri="{BB962C8B-B14F-4D97-AF65-F5344CB8AC3E}">
        <p14:creationId xmlns:p14="http://schemas.microsoft.com/office/powerpoint/2010/main" val="22449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Tablas utilizadas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Contorno superior</a:t>
            </a:r>
            <a:endParaRPr lang="es-CO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4819382"/>
              </p:ext>
            </p:extLst>
          </p:nvPr>
        </p:nvGraphicFramePr>
        <p:xfrm>
          <a:off x="926430" y="3790594"/>
          <a:ext cx="5166396" cy="128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72">
                  <a:extLst>
                    <a:ext uri="{9D8B030D-6E8A-4147-A177-3AD203B41FA5}">
                      <a16:colId xmlns:a16="http://schemas.microsoft.com/office/drawing/2014/main" xmlns="" val="693512007"/>
                    </a:ext>
                  </a:extLst>
                </a:gridCol>
                <a:gridCol w="368772">
                  <a:extLst>
                    <a:ext uri="{9D8B030D-6E8A-4147-A177-3AD203B41FA5}">
                      <a16:colId xmlns:a16="http://schemas.microsoft.com/office/drawing/2014/main" xmlns="" val="2924501585"/>
                    </a:ext>
                  </a:extLst>
                </a:gridCol>
                <a:gridCol w="368772">
                  <a:extLst>
                    <a:ext uri="{9D8B030D-6E8A-4147-A177-3AD203B41FA5}">
                      <a16:colId xmlns:a16="http://schemas.microsoft.com/office/drawing/2014/main" xmlns="" val="437393138"/>
                    </a:ext>
                  </a:extLst>
                </a:gridCol>
                <a:gridCol w="368772">
                  <a:extLst>
                    <a:ext uri="{9D8B030D-6E8A-4147-A177-3AD203B41FA5}">
                      <a16:colId xmlns:a16="http://schemas.microsoft.com/office/drawing/2014/main" xmlns="" val="703676835"/>
                    </a:ext>
                  </a:extLst>
                </a:gridCol>
                <a:gridCol w="368772">
                  <a:extLst>
                    <a:ext uri="{9D8B030D-6E8A-4147-A177-3AD203B41FA5}">
                      <a16:colId xmlns:a16="http://schemas.microsoft.com/office/drawing/2014/main" xmlns="" val="2426480973"/>
                    </a:ext>
                  </a:extLst>
                </a:gridCol>
                <a:gridCol w="368772">
                  <a:extLst>
                    <a:ext uri="{9D8B030D-6E8A-4147-A177-3AD203B41FA5}">
                      <a16:colId xmlns:a16="http://schemas.microsoft.com/office/drawing/2014/main" xmlns="" val="3274232102"/>
                    </a:ext>
                  </a:extLst>
                </a:gridCol>
                <a:gridCol w="368772">
                  <a:extLst>
                    <a:ext uri="{9D8B030D-6E8A-4147-A177-3AD203B41FA5}">
                      <a16:colId xmlns:a16="http://schemas.microsoft.com/office/drawing/2014/main" xmlns="" val="2261020738"/>
                    </a:ext>
                  </a:extLst>
                </a:gridCol>
                <a:gridCol w="368772">
                  <a:extLst>
                    <a:ext uri="{9D8B030D-6E8A-4147-A177-3AD203B41FA5}">
                      <a16:colId xmlns:a16="http://schemas.microsoft.com/office/drawing/2014/main" xmlns="" val="2347120263"/>
                    </a:ext>
                  </a:extLst>
                </a:gridCol>
                <a:gridCol w="369370">
                  <a:extLst>
                    <a:ext uri="{9D8B030D-6E8A-4147-A177-3AD203B41FA5}">
                      <a16:colId xmlns:a16="http://schemas.microsoft.com/office/drawing/2014/main" xmlns="" val="249778388"/>
                    </a:ext>
                  </a:extLst>
                </a:gridCol>
                <a:gridCol w="369370">
                  <a:extLst>
                    <a:ext uri="{9D8B030D-6E8A-4147-A177-3AD203B41FA5}">
                      <a16:colId xmlns:a16="http://schemas.microsoft.com/office/drawing/2014/main" xmlns="" val="3970882861"/>
                    </a:ext>
                  </a:extLst>
                </a:gridCol>
                <a:gridCol w="369370">
                  <a:extLst>
                    <a:ext uri="{9D8B030D-6E8A-4147-A177-3AD203B41FA5}">
                      <a16:colId xmlns:a16="http://schemas.microsoft.com/office/drawing/2014/main" xmlns="" val="1644335969"/>
                    </a:ext>
                  </a:extLst>
                </a:gridCol>
                <a:gridCol w="369370">
                  <a:extLst>
                    <a:ext uri="{9D8B030D-6E8A-4147-A177-3AD203B41FA5}">
                      <a16:colId xmlns:a16="http://schemas.microsoft.com/office/drawing/2014/main" xmlns="" val="4087026963"/>
                    </a:ext>
                  </a:extLst>
                </a:gridCol>
                <a:gridCol w="369370">
                  <a:extLst>
                    <a:ext uri="{9D8B030D-6E8A-4147-A177-3AD203B41FA5}">
                      <a16:colId xmlns:a16="http://schemas.microsoft.com/office/drawing/2014/main" xmlns="" val="3540785451"/>
                    </a:ext>
                  </a:extLst>
                </a:gridCol>
                <a:gridCol w="369370">
                  <a:extLst>
                    <a:ext uri="{9D8B030D-6E8A-4147-A177-3AD203B41FA5}">
                      <a16:colId xmlns:a16="http://schemas.microsoft.com/office/drawing/2014/main" xmlns="" val="3113907482"/>
                    </a:ext>
                  </a:extLst>
                </a:gridCol>
              </a:tblGrid>
              <a:tr h="643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x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6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8.1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13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17.6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20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24.5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25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27.5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28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30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extLst>
                  <a:ext uri="{0D108BD9-81ED-4DB2-BD59-A6C34878D82A}">
                    <a16:rowId xmlns:a16="http://schemas.microsoft.com/office/drawing/2014/main" xmlns="" val="982556916"/>
                  </a:ext>
                </a:extLst>
              </a:tr>
              <a:tr h="643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y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3.7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4.5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6.69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7.12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6.7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4.45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7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5.6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5.87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4.1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4.3</a:t>
                      </a:r>
                      <a:endParaRPr lang="es-CO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3</a:t>
                      </a:r>
                      <a:endParaRPr lang="es-CO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036" marR="58036" marT="0" marB="0"/>
                </a:tc>
                <a:extLst>
                  <a:ext uri="{0D108BD9-81ED-4DB2-BD59-A6C34878D82A}">
                    <a16:rowId xmlns:a16="http://schemas.microsoft.com/office/drawing/2014/main" xmlns="" val="1130569442"/>
                  </a:ext>
                </a:extLst>
              </a:tr>
            </a:tbl>
          </a:graphicData>
        </a:graphic>
      </p:graphicFrame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smtClean="0"/>
              <a:t>contorno </a:t>
            </a:r>
            <a:r>
              <a:rPr lang="es-CO" smtClean="0"/>
              <a:t>inferior</a:t>
            </a:r>
            <a:endParaRPr lang="es-CO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94048775"/>
              </p:ext>
            </p:extLst>
          </p:nvPr>
        </p:nvGraphicFramePr>
        <p:xfrm>
          <a:off x="6411915" y="3740167"/>
          <a:ext cx="5342936" cy="1336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746">
                  <a:extLst>
                    <a:ext uri="{9D8B030D-6E8A-4147-A177-3AD203B41FA5}">
                      <a16:colId xmlns:a16="http://schemas.microsoft.com/office/drawing/2014/main" xmlns="" val="2118703381"/>
                    </a:ext>
                  </a:extLst>
                </a:gridCol>
                <a:gridCol w="262746">
                  <a:extLst>
                    <a:ext uri="{9D8B030D-6E8A-4147-A177-3AD203B41FA5}">
                      <a16:colId xmlns:a16="http://schemas.microsoft.com/office/drawing/2014/main" xmlns="" val="503268065"/>
                    </a:ext>
                  </a:extLst>
                </a:gridCol>
                <a:gridCol w="262079">
                  <a:extLst>
                    <a:ext uri="{9D8B030D-6E8A-4147-A177-3AD203B41FA5}">
                      <a16:colId xmlns:a16="http://schemas.microsoft.com/office/drawing/2014/main" xmlns="" val="2695923475"/>
                    </a:ext>
                  </a:extLst>
                </a:gridCol>
                <a:gridCol w="253409">
                  <a:extLst>
                    <a:ext uri="{9D8B030D-6E8A-4147-A177-3AD203B41FA5}">
                      <a16:colId xmlns:a16="http://schemas.microsoft.com/office/drawing/2014/main" xmlns="" val="172868574"/>
                    </a:ext>
                  </a:extLst>
                </a:gridCol>
                <a:gridCol w="253409">
                  <a:extLst>
                    <a:ext uri="{9D8B030D-6E8A-4147-A177-3AD203B41FA5}">
                      <a16:colId xmlns:a16="http://schemas.microsoft.com/office/drawing/2014/main" xmlns="" val="3752765018"/>
                    </a:ext>
                  </a:extLst>
                </a:gridCol>
                <a:gridCol w="253409">
                  <a:extLst>
                    <a:ext uri="{9D8B030D-6E8A-4147-A177-3AD203B41FA5}">
                      <a16:colId xmlns:a16="http://schemas.microsoft.com/office/drawing/2014/main" xmlns="" val="645590583"/>
                    </a:ext>
                  </a:extLst>
                </a:gridCol>
                <a:gridCol w="424127">
                  <a:extLst>
                    <a:ext uri="{9D8B030D-6E8A-4147-A177-3AD203B41FA5}">
                      <a16:colId xmlns:a16="http://schemas.microsoft.com/office/drawing/2014/main" xmlns="" val="3774316960"/>
                    </a:ext>
                  </a:extLst>
                </a:gridCol>
                <a:gridCol w="310760">
                  <a:extLst>
                    <a:ext uri="{9D8B030D-6E8A-4147-A177-3AD203B41FA5}">
                      <a16:colId xmlns:a16="http://schemas.microsoft.com/office/drawing/2014/main" xmlns="" val="2982083094"/>
                    </a:ext>
                  </a:extLst>
                </a:gridCol>
                <a:gridCol w="310760">
                  <a:extLst>
                    <a:ext uri="{9D8B030D-6E8A-4147-A177-3AD203B41FA5}">
                      <a16:colId xmlns:a16="http://schemas.microsoft.com/office/drawing/2014/main" xmlns="" val="2985189687"/>
                    </a:ext>
                  </a:extLst>
                </a:gridCol>
                <a:gridCol w="424127">
                  <a:extLst>
                    <a:ext uri="{9D8B030D-6E8A-4147-A177-3AD203B41FA5}">
                      <a16:colId xmlns:a16="http://schemas.microsoft.com/office/drawing/2014/main" xmlns="" val="3647390713"/>
                    </a:ext>
                  </a:extLst>
                </a:gridCol>
                <a:gridCol w="424127">
                  <a:extLst>
                    <a:ext uri="{9D8B030D-6E8A-4147-A177-3AD203B41FA5}">
                      <a16:colId xmlns:a16="http://schemas.microsoft.com/office/drawing/2014/main" xmlns="" val="3114208347"/>
                    </a:ext>
                  </a:extLst>
                </a:gridCol>
                <a:gridCol w="424127">
                  <a:extLst>
                    <a:ext uri="{9D8B030D-6E8A-4147-A177-3AD203B41FA5}">
                      <a16:colId xmlns:a16="http://schemas.microsoft.com/office/drawing/2014/main" xmlns="" val="1230681311"/>
                    </a:ext>
                  </a:extLst>
                </a:gridCol>
                <a:gridCol w="310760">
                  <a:extLst>
                    <a:ext uri="{9D8B030D-6E8A-4147-A177-3AD203B41FA5}">
                      <a16:colId xmlns:a16="http://schemas.microsoft.com/office/drawing/2014/main" xmlns="" val="1922556795"/>
                    </a:ext>
                  </a:extLst>
                </a:gridCol>
                <a:gridCol w="310760">
                  <a:extLst>
                    <a:ext uri="{9D8B030D-6E8A-4147-A177-3AD203B41FA5}">
                      <a16:colId xmlns:a16="http://schemas.microsoft.com/office/drawing/2014/main" xmlns="" val="2048880550"/>
                    </a:ext>
                  </a:extLst>
                </a:gridCol>
                <a:gridCol w="310760">
                  <a:extLst>
                    <a:ext uri="{9D8B030D-6E8A-4147-A177-3AD203B41FA5}">
                      <a16:colId xmlns:a16="http://schemas.microsoft.com/office/drawing/2014/main" xmlns="" val="354957173"/>
                    </a:ext>
                  </a:extLst>
                </a:gridCol>
                <a:gridCol w="310760">
                  <a:extLst>
                    <a:ext uri="{9D8B030D-6E8A-4147-A177-3AD203B41FA5}">
                      <a16:colId xmlns:a16="http://schemas.microsoft.com/office/drawing/2014/main" xmlns="" val="3359373143"/>
                    </a:ext>
                  </a:extLst>
                </a:gridCol>
                <a:gridCol w="234070">
                  <a:extLst>
                    <a:ext uri="{9D8B030D-6E8A-4147-A177-3AD203B41FA5}">
                      <a16:colId xmlns:a16="http://schemas.microsoft.com/office/drawing/2014/main" xmlns="" val="2501068712"/>
                    </a:ext>
                  </a:extLst>
                </a:gridCol>
              </a:tblGrid>
              <a:tr h="5346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x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5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6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8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9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10.5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11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15.7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16.6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17.6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21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24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26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30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extLst>
                  <a:ext uri="{0D108BD9-81ED-4DB2-BD59-A6C34878D82A}">
                    <a16:rowId xmlns:a16="http://schemas.microsoft.com/office/drawing/2014/main" xmlns="" val="2109733723"/>
                  </a:ext>
                </a:extLst>
              </a:tr>
              <a:tr h="801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y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3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2.3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1.82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2.33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2.22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1.9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1.6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1.67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2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1.66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3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14" marR="62614" marT="0" marB="0"/>
                </a:tc>
                <a:extLst>
                  <a:ext uri="{0D108BD9-81ED-4DB2-BD59-A6C34878D82A}">
                    <a16:rowId xmlns:a16="http://schemas.microsoft.com/office/drawing/2014/main" xmlns="" val="176550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0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¿Cómo se seleccionaron los k puntos del contorno superior? </a:t>
            </a:r>
            <a:r>
              <a:rPr lang="es-CO" dirty="0" smtClean="0"/>
              <a:t>18 puntos dados, 13 escogidos por proximidad</a:t>
            </a:r>
          </a:p>
          <a:p>
            <a:r>
              <a:rPr lang="es-CO" b="1" dirty="0" smtClean="0"/>
              <a:t> </a:t>
            </a:r>
            <a:r>
              <a:rPr lang="es-CO" b="1" dirty="0"/>
              <a:t>¿Cómo se seleccionaron </a:t>
            </a:r>
            <a:r>
              <a:rPr lang="es-CO" b="1" dirty="0" smtClean="0"/>
              <a:t>los </a:t>
            </a:r>
            <a:r>
              <a:rPr lang="es-CO" b="1" dirty="0"/>
              <a:t>puntos del contorno </a:t>
            </a:r>
            <a:r>
              <a:rPr lang="es-CO" b="1" dirty="0" smtClean="0"/>
              <a:t>inferior? </a:t>
            </a:r>
            <a:r>
              <a:rPr lang="es-CO" dirty="0" smtClean="0"/>
              <a:t>Dibujo en cuaderno de cuadriculas, selección de puntos relevantes (curvas suaves, cambios de dirección, etc.)</a:t>
            </a:r>
          </a:p>
          <a:p>
            <a:r>
              <a:rPr lang="es-CO" b="1" dirty="0" smtClean="0"/>
              <a:t>¿Qué algoritmo se implemento? </a:t>
            </a:r>
            <a:r>
              <a:rPr lang="es-CO" dirty="0" smtClean="0"/>
              <a:t>Interpolación polinómica en pequeños intervalos de la tabla, para obtener polinomios de máximo grado 3</a:t>
            </a:r>
            <a:endParaRPr lang="es-CO" b="1" dirty="0" smtClean="0"/>
          </a:p>
          <a:p>
            <a:endParaRPr lang="es-CO" dirty="0" smtClean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543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Errores relativos y cotas de error </a:t>
            </a:r>
            <a:endParaRPr lang="es-CO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 smtClean="0"/>
              <a:t>Tabla de datos originales no seleccionados</a:t>
            </a:r>
            <a:endParaRPr lang="es-CO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49647"/>
              </p:ext>
            </p:extLst>
          </p:nvPr>
        </p:nvGraphicFramePr>
        <p:xfrm>
          <a:off x="1441527" y="3777023"/>
          <a:ext cx="55332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01"/>
                <a:gridCol w="922201"/>
                <a:gridCol w="922201"/>
                <a:gridCol w="922201"/>
                <a:gridCol w="922201"/>
                <a:gridCol w="922201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23,5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26,5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29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5,7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6,1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5,15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4,1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389" y="1122542"/>
            <a:ext cx="2791171" cy="34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Errores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04" y="1974659"/>
            <a:ext cx="6943732" cy="33056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04" y="5280339"/>
            <a:ext cx="6943732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Total aciertos con una tolerancia de error relativo de 0,06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 smtClean="0"/>
              <a:t>Total aciertos: </a:t>
            </a:r>
          </a:p>
          <a:p>
            <a:r>
              <a:rPr lang="es-CO" dirty="0" smtClean="0"/>
              <a:t>4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730" y="1232770"/>
            <a:ext cx="6013450" cy="362663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375819" y="2614410"/>
            <a:ext cx="231820" cy="2900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6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s-CO" b="1" dirty="0"/>
              <a:t>¿El origen se puede modificar?</a:t>
            </a:r>
            <a:endParaRPr lang="es-CO" dirty="0"/>
          </a:p>
          <a:p>
            <a:r>
              <a:rPr lang="es-CO" dirty="0" smtClean="0"/>
              <a:t>Si puede ser modificado, sigue interpolando</a:t>
            </a:r>
          </a:p>
          <a:p>
            <a:r>
              <a:rPr lang="es-CO" b="1" dirty="0"/>
              <a:t>Si se tiene mas información (es decir mas nodos) ¿Cómo se </a:t>
            </a:r>
            <a:r>
              <a:rPr lang="es-CO" b="1" dirty="0" smtClean="0"/>
              <a:t>implementarían </a:t>
            </a:r>
            <a:r>
              <a:rPr lang="es-CO" b="1" dirty="0"/>
              <a:t>con el algoritmo usado?</a:t>
            </a:r>
            <a:endParaRPr lang="es-CO" dirty="0"/>
          </a:p>
          <a:p>
            <a:r>
              <a:rPr lang="es-CO" dirty="0" smtClean="0"/>
              <a:t>Se tendrían que hacer modificaciones en los intervalos de interpolación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CO" sz="1600" b="1" dirty="0"/>
              <a:t>¿Su método es robusto? En el sentido que si se tienen más puntos ¿la exactitud no disminuye?</a:t>
            </a:r>
            <a:endParaRPr lang="es-CO" sz="1600" dirty="0"/>
          </a:p>
          <a:p>
            <a:r>
              <a:rPr lang="es-CO" sz="1600" dirty="0" smtClean="0"/>
              <a:t>No, pero entre más puntos mas intervalos deben ser creados</a:t>
            </a:r>
          </a:p>
          <a:p>
            <a:r>
              <a:rPr lang="es-CO" sz="1600" b="1" dirty="0"/>
              <a:t>Suponga que tiene más puntos con más cifras significativas ¿como se comporta su algoritmo ? ¿la exactitud decae</a:t>
            </a:r>
            <a:r>
              <a:rPr lang="es-CO" sz="1600" b="1" dirty="0" smtClean="0"/>
              <a:t>?</a:t>
            </a:r>
          </a:p>
          <a:p>
            <a:r>
              <a:rPr lang="es-CO" sz="1600" dirty="0"/>
              <a:t>La exactitud no decae si se hace con particiones que generen polinomios de grado 2 y 3. </a:t>
            </a:r>
          </a:p>
          <a:p>
            <a:endParaRPr lang="es-CO" sz="1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08475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103</TotalTime>
  <Words>334</Words>
  <Application>Microsoft Office PowerPoint</Application>
  <PresentationFormat>Panorámica</PresentationFormat>
  <Paragraphs>104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Gallery</vt:lpstr>
      <vt:lpstr>Interpolación perrito</vt:lpstr>
      <vt:lpstr>Información de la figura interpolada</vt:lpstr>
      <vt:lpstr>Tablas utilizadas</vt:lpstr>
      <vt:lpstr>METODOLOGÍA</vt:lpstr>
      <vt:lpstr>Errores relativos y cotas de error </vt:lpstr>
      <vt:lpstr>Errores</vt:lpstr>
      <vt:lpstr>Total aciertos con una tolerancia de error relativo de 0,06</vt:lpstr>
      <vt:lpstr>Presentación de PowerPoint</vt:lpstr>
      <vt:lpstr>preguntas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Interpolación perrito</dc:title>
  <dc:creator>Biblioteca Alfonso Borrero Cabal SJ</dc:creator>
  <cp:lastModifiedBy>angie</cp:lastModifiedBy>
  <cp:revision>7</cp:revision>
  <dcterms:created xsi:type="dcterms:W3CDTF">2019-03-27T19:34:02Z</dcterms:created>
  <dcterms:modified xsi:type="dcterms:W3CDTF">2019-03-28T22:08:33Z</dcterms:modified>
</cp:coreProperties>
</file>