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7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93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 que é ?" id="{8D1008A7-CDDB-4D5A-8902-93318D3D77A6}">
          <p14:sldIdLst>
            <p14:sldId id="256"/>
            <p14:sldId id="257"/>
          </p14:sldIdLst>
        </p14:section>
        <p14:section name="Principais características" id="{C63D1C2B-F6E0-4962-9DDB-A9BDEAFABEAB}">
          <p14:sldIdLst>
            <p14:sldId id="258"/>
            <p14:sldId id="259"/>
            <p14:sldId id="260"/>
            <p14:sldId id="261"/>
            <p14:sldId id="262"/>
          </p14:sldIdLst>
        </p14:section>
        <p14:section name="Onde escrever nosso código?" id="{D5FE31B7-3772-4270-A1DD-AB2FBDB97070}">
          <p14:sldIdLst>
            <p14:sldId id="263"/>
          </p14:sldIdLst>
        </p14:section>
        <p14:section name="Fundamentos" id="{096099FE-0932-41B3-A03A-2185876910E4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Condições" id="{F72C11F0-729F-4C1E-BF80-02823FC560B4}">
          <p14:sldIdLst>
            <p14:sldId id="270"/>
            <p14:sldId id="271"/>
          </p14:sldIdLst>
        </p14:section>
        <p14:section name="Estruturas de repetição" id="{5FBA3DCF-232B-4FA2-9E09-1E7F298C272C}">
          <p14:sldIdLst>
            <p14:sldId id="272"/>
            <p14:sldId id="273"/>
            <p14:sldId id="274"/>
          </p14:sldIdLst>
        </p14:section>
        <p14:section name="Operadores ternários" id="{9DD2C13A-842D-487E-8F8E-9BC2819AEFB1}">
          <p14:sldIdLst>
            <p14:sldId id="275"/>
          </p14:sldIdLst>
        </p14:section>
        <p14:section name="Diferença entre let, var e const" id="{FD708714-B00A-4412-B147-81DFFBBF8896}">
          <p14:sldIdLst>
            <p14:sldId id="276"/>
          </p14:sldIdLst>
        </p14:section>
        <p14:section name="Arrays" id="{FBCFD245-1069-40AD-9731-9E4FF5E5FACA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Trabalhando com strings" id="{5F890C60-DFE2-4461-8009-67E293154CDE}">
          <p14:sldIdLst>
            <p14:sldId id="289"/>
            <p14:sldId id="290"/>
            <p14:sldId id="291"/>
            <p14:sldId id="292"/>
          </p14:sldIdLst>
        </p14:section>
        <p14:section name="Comandos úteis" id="{15E2D4F4-CE67-4AE0-A01D-AB4CB2900AEF}">
          <p14:sldIdLst>
            <p14:sldId id="294"/>
            <p14:sldId id="295"/>
            <p14:sldId id="297"/>
            <p14:sldId id="296"/>
          </p14:sldIdLst>
        </p14:section>
        <p14:section name="Funções" id="{58186D7B-0153-452A-B6B7-BBBE6CF8789D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DESAFIO 1" id="{9CB5EA03-5A90-46E8-8B9A-1A83832CEC74}">
          <p14:sldIdLst>
            <p14:sldId id="293"/>
          </p14:sldIdLst>
        </p14:section>
        <p14:section name="DOM I" id="{BA7C028B-E06F-480D-8D77-B142143D241D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Objetos" id="{96DB4BC8-5571-4355-9907-D549C56E7FB9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EC029-88C4-493A-BB70-0B51DC06E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err="1"/>
              <a:t>JavaScript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381C58-5C53-4C46-8E40-A021C660B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Diego Matos					</a:t>
            </a:r>
            <a:r>
              <a:rPr lang="pt-BR" dirty="0" err="1"/>
              <a:t>Sos</a:t>
            </a:r>
            <a:r>
              <a:rPr lang="pt-BR" dirty="0"/>
              <a:t> Ilha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DEB04-BCA2-43EC-91F3-81808344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95" y="0"/>
            <a:ext cx="3377578" cy="733204"/>
          </a:xfrm>
        </p:spPr>
        <p:txBody>
          <a:bodyPr/>
          <a:lstStyle/>
          <a:p>
            <a:r>
              <a:rPr lang="pt-BR" dirty="0"/>
              <a:t>fundamentos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4B643-D204-43FB-A218-7252AFF5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178"/>
            <a:ext cx="12192000" cy="6283822"/>
          </a:xfrm>
        </p:spPr>
        <p:txBody>
          <a:bodyPr>
            <a:normAutofit/>
          </a:bodyPr>
          <a:lstStyle/>
          <a:p>
            <a:pPr lvl="0"/>
            <a:r>
              <a:rPr lang="pt-BR" b="1" i="1" dirty="0"/>
              <a:t>Operadores matemáticos:</a:t>
            </a:r>
            <a:r>
              <a:rPr lang="pt-BR" dirty="0"/>
              <a:t> existem 6 operadores que são a adição a </a:t>
            </a:r>
            <a:r>
              <a:rPr lang="pt-BR" i="1" dirty="0"/>
              <a:t>adição</a:t>
            </a:r>
            <a:r>
              <a:rPr lang="pt-BR" dirty="0"/>
              <a:t> ( + ), </a:t>
            </a:r>
            <a:r>
              <a:rPr lang="pt-BR" i="1" dirty="0"/>
              <a:t>subtração</a:t>
            </a:r>
            <a:r>
              <a:rPr lang="pt-BR" dirty="0"/>
              <a:t> ( - ), </a:t>
            </a:r>
            <a:r>
              <a:rPr lang="pt-BR" i="1" dirty="0"/>
              <a:t>multiplicação</a:t>
            </a:r>
            <a:r>
              <a:rPr lang="pt-BR" dirty="0"/>
              <a:t> ( * ), </a:t>
            </a:r>
            <a:r>
              <a:rPr lang="pt-BR" i="1" dirty="0"/>
              <a:t>potência </a:t>
            </a:r>
            <a:r>
              <a:rPr lang="pt-BR" dirty="0"/>
              <a:t>(**),</a:t>
            </a:r>
            <a:r>
              <a:rPr lang="pt-BR" i="1" dirty="0"/>
              <a:t> divisão</a:t>
            </a:r>
            <a:r>
              <a:rPr lang="pt-BR" dirty="0"/>
              <a:t> ( / ) e “</a:t>
            </a:r>
            <a:r>
              <a:rPr lang="pt-BR" i="1" dirty="0"/>
              <a:t>resto da divisão</a:t>
            </a:r>
            <a:r>
              <a:rPr lang="pt-BR" dirty="0"/>
              <a:t>” (%). Exemplo: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var resultado = 5 + 2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(resultado);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Ou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var a = 5;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var b = 2;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var resultado = a + b;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(resultado);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8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37010-9433-4BA7-AC8E-302D2743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73" y="0"/>
            <a:ext cx="3271561" cy="786212"/>
          </a:xfrm>
        </p:spPr>
        <p:txBody>
          <a:bodyPr/>
          <a:lstStyle/>
          <a:p>
            <a:r>
              <a:rPr lang="pt-BR" dirty="0"/>
              <a:t>fundamentos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33C0A-5807-4FB0-9A98-77AFC611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6998"/>
            <a:ext cx="11913704" cy="6098602"/>
          </a:xfrm>
        </p:spPr>
        <p:txBody>
          <a:bodyPr>
            <a:normAutofit/>
          </a:bodyPr>
          <a:lstStyle/>
          <a:p>
            <a:pPr lvl="0"/>
            <a:r>
              <a:rPr lang="pt-BR" b="1" i="1" dirty="0"/>
              <a:t>Sinais:</a:t>
            </a:r>
            <a:r>
              <a:rPr lang="pt-BR" dirty="0"/>
              <a:t> são eles o de </a:t>
            </a:r>
            <a:r>
              <a:rPr lang="pt-BR" i="1" dirty="0"/>
              <a:t>atribuição</a:t>
            </a:r>
            <a:r>
              <a:rPr lang="pt-BR" dirty="0"/>
              <a:t> ( = ), </a:t>
            </a:r>
            <a:r>
              <a:rPr lang="pt-BR" i="1" dirty="0"/>
              <a:t>comparação de igualdade</a:t>
            </a:r>
            <a:r>
              <a:rPr lang="pt-BR" dirty="0"/>
              <a:t> ( == ) e </a:t>
            </a:r>
            <a:r>
              <a:rPr lang="pt-BR" i="1" dirty="0"/>
              <a:t>comparação de diferença</a:t>
            </a:r>
            <a:r>
              <a:rPr lang="pt-BR" dirty="0"/>
              <a:t> ( != ). Exemplo: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var a = 5;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var b = 2;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alert</a:t>
            </a:r>
            <a:r>
              <a:rPr lang="pt-BR" dirty="0"/>
              <a:t>(a==b);</a:t>
            </a:r>
            <a:endParaRPr lang="en-US" dirty="0"/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OBS</a:t>
            </a:r>
            <a:r>
              <a:rPr lang="pt-BR" dirty="0"/>
              <a:t>: Também há </a:t>
            </a:r>
            <a:r>
              <a:rPr lang="pt-BR" i="1" dirty="0"/>
              <a:t>comparação entre tipos </a:t>
            </a:r>
            <a:r>
              <a:rPr lang="pt-BR" dirty="0"/>
              <a:t>(===), é um meio mais seguro de validar informação, </a:t>
            </a: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var </a:t>
            </a:r>
            <a:r>
              <a:rPr lang="pt-BR" dirty="0" err="1"/>
              <a:t>cpf</a:t>
            </a:r>
            <a:r>
              <a:rPr lang="pt-BR" dirty="0"/>
              <a:t> = “333.333.333-333”;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var idade = 333.333.333-333;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 (</a:t>
            </a:r>
            <a:r>
              <a:rPr lang="pt-BR" dirty="0" err="1"/>
              <a:t>cpf</a:t>
            </a:r>
            <a:r>
              <a:rPr lang="pt-BR" dirty="0"/>
              <a:t> === idade); // =&gt;false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8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30E07-FB5C-4735-9E57-E3185B32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5056"/>
            <a:ext cx="3351074" cy="971743"/>
          </a:xfrm>
        </p:spPr>
        <p:txBody>
          <a:bodyPr/>
          <a:lstStyle/>
          <a:p>
            <a:r>
              <a:rPr lang="pt-BR" dirty="0"/>
              <a:t>fundamentos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715EE-FB1F-4E4C-A1D4-C105CDEA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5572540"/>
          </a:xfrm>
        </p:spPr>
        <p:txBody>
          <a:bodyPr>
            <a:normAutofit/>
          </a:bodyPr>
          <a:lstStyle/>
          <a:p>
            <a:pPr lvl="0"/>
            <a:r>
              <a:rPr lang="pt-BR" sz="2800" b="1" i="1" dirty="0"/>
              <a:t>Para converter:</a:t>
            </a:r>
            <a:r>
              <a:rPr lang="pt-BR" sz="2800" dirty="0"/>
              <a:t> Quando não queremos que o </a:t>
            </a:r>
            <a:r>
              <a:rPr lang="pt-BR" sz="2800" dirty="0" err="1"/>
              <a:t>JavaScript</a:t>
            </a:r>
            <a:r>
              <a:rPr lang="pt-BR" sz="2800" dirty="0"/>
              <a:t> converta automaticamente um valor para um tipo, podemos converter, evitando problemas, </a:t>
            </a:r>
            <a:r>
              <a:rPr lang="pt-BR" sz="2800" dirty="0" err="1"/>
              <a:t>ex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</a:t>
            </a:r>
            <a:r>
              <a:rPr lang="pt-BR" sz="2800" dirty="0" err="1"/>
              <a:t>Number.parseInt</a:t>
            </a:r>
            <a:r>
              <a:rPr lang="pt-BR" sz="2800" dirty="0"/>
              <a:t>(n);//converter para numero inteiro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</a:t>
            </a:r>
            <a:r>
              <a:rPr lang="pt-BR" sz="2800" dirty="0" err="1"/>
              <a:t>Number.parseFloat</a:t>
            </a:r>
            <a:r>
              <a:rPr lang="pt-BR" sz="2800" dirty="0"/>
              <a:t>(n);//converter para numero real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			</a:t>
            </a:r>
            <a:r>
              <a:rPr lang="en-US" sz="2800" dirty="0" err="1"/>
              <a:t>Ou</a:t>
            </a: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dirty="0"/>
              <a:t>			Number(n);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8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56CCE-181F-4EE6-88B3-3E395426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5" y="0"/>
            <a:ext cx="3152291" cy="812717"/>
          </a:xfrm>
        </p:spPr>
        <p:txBody>
          <a:bodyPr/>
          <a:lstStyle/>
          <a:p>
            <a:r>
              <a:rPr lang="pt-BR" dirty="0"/>
              <a:t>fundamentos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447742-7FE5-441F-A5D6-D3588F3A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2766" y="812717"/>
            <a:ext cx="12085983" cy="5879631"/>
          </a:xfrm>
        </p:spPr>
        <p:txBody>
          <a:bodyPr>
            <a:normAutofit lnSpcReduction="10000"/>
          </a:bodyPr>
          <a:lstStyle/>
          <a:p>
            <a:pPr lvl="0"/>
            <a:r>
              <a:rPr lang="pt-BR" b="1" i="1" dirty="0"/>
              <a:t>Operadores de incremento: </a:t>
            </a:r>
            <a:r>
              <a:rPr lang="pt-BR" dirty="0"/>
              <a:t> somar uma unidade ( ++ ), subtrair uma unidade ( -- ), somar valor ( += ), subtrair valor ( -= ), multiplicar valor ( *= ), dividir valor ( /= ). </a:t>
            </a: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1828800" lvl="4" indent="0">
              <a:buNone/>
            </a:pPr>
            <a:r>
              <a:rPr lang="pt-BR" sz="2400" dirty="0"/>
              <a:t>var a = 5;					     ou</a:t>
            </a:r>
            <a:endParaRPr lang="en-US" sz="2400" dirty="0"/>
          </a:p>
          <a:p>
            <a:pPr marL="0" indent="0">
              <a:buNone/>
            </a:pPr>
            <a:r>
              <a:rPr lang="pt-BR" dirty="0"/>
              <a:t>		var b = 2;					var a += b;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var a = a + 1;					var -= b;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      ou						var *= b;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var a++;					var /= b;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var a = a - 1;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      ou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var a--;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var a = a + b;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F4EAC-BF1F-4B25-B6B7-A19FA908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B5DF0-BDB9-48DA-BF4C-FF5F6D62B5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59340"/>
            <a:ext cx="103500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en-US" sz="3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kumimoji="0" lang="pt-BR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kumimoji="0" lang="pt-BR" altLang="en-US" sz="3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undefined</a:t>
            </a:r>
            <a:r>
              <a:rPr kumimoji="0" lang="pt-BR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pt-B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pt-B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você irá encontrar </a:t>
            </a:r>
            <a:r>
              <a:rPr kumimoji="0" lang="pt-BR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null</a:t>
            </a:r>
            <a:r>
              <a:rPr kumimoji="0" lang="pt-B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caso um objeto não esteja presente. Variáveis inicializadas que nunca tiveram um valor atribuído contêm o valor </a:t>
            </a:r>
            <a:r>
              <a:rPr kumimoji="0" lang="pt-BR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undefined</a:t>
            </a:r>
            <a:endParaRPr kumimoji="0" lang="pt-B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478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F68B3-DA5C-40D2-B8D6-A1CA37AA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101684"/>
            <a:ext cx="2622204" cy="733204"/>
          </a:xfrm>
        </p:spPr>
        <p:txBody>
          <a:bodyPr/>
          <a:lstStyle/>
          <a:p>
            <a:r>
              <a:rPr lang="pt-BR" dirty="0"/>
              <a:t>condições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CBDF3-219C-41FE-9DA9-E07ABA99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834888"/>
            <a:ext cx="11436626" cy="5724937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É definida como uma expressão que pode ser </a:t>
            </a:r>
            <a:r>
              <a:rPr lang="pt-BR" sz="2800" b="1" dirty="0"/>
              <a:t>verdadeira</a:t>
            </a:r>
            <a:r>
              <a:rPr lang="pt-BR" sz="2800" dirty="0"/>
              <a:t> ou </a:t>
            </a:r>
            <a:r>
              <a:rPr lang="pt-BR" sz="2800" b="1" dirty="0"/>
              <a:t>falsa</a:t>
            </a:r>
            <a:r>
              <a:rPr lang="pt-BR" sz="2800" dirty="0"/>
              <a:t>. À este tipo de expressão dá-se o nome de </a:t>
            </a:r>
            <a:r>
              <a:rPr lang="pt-BR" sz="2800" b="1" dirty="0"/>
              <a:t>expressão lógica</a:t>
            </a:r>
            <a:r>
              <a:rPr lang="pt-BR" sz="2800" dirty="0"/>
              <a:t>. São usados </a:t>
            </a:r>
            <a:r>
              <a:rPr lang="pt-BR" sz="2800" b="1" dirty="0"/>
              <a:t>operadores relacionais </a:t>
            </a:r>
            <a:r>
              <a:rPr lang="pt-BR" sz="2800" dirty="0"/>
              <a:t>pois possibilitam saber qual a relação existente entre seus dois operandos.	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a = 5;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b = 3;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if</a:t>
            </a:r>
            <a:r>
              <a:rPr lang="pt-BR" sz="2800" dirty="0"/>
              <a:t> ( a &gt; b ){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</a:t>
            </a:r>
            <a:r>
              <a:rPr lang="pt-BR" sz="2800" dirty="0" err="1"/>
              <a:t>alert</a:t>
            </a:r>
            <a:r>
              <a:rPr lang="pt-BR" sz="2800" dirty="0"/>
              <a:t>(“O número é maior”);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} 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else</a:t>
            </a:r>
            <a:r>
              <a:rPr lang="pt-BR" sz="2800" dirty="0"/>
              <a:t>{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</a:t>
            </a:r>
            <a:r>
              <a:rPr lang="pt-BR" sz="2800" dirty="0" err="1"/>
              <a:t>alert</a:t>
            </a:r>
            <a:r>
              <a:rPr lang="pt-BR" sz="2800" dirty="0"/>
              <a:t>(“O número é menor”);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837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12AFC-331A-435D-9E66-6736C91A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31" y="0"/>
            <a:ext cx="2980013" cy="852473"/>
          </a:xfrm>
        </p:spPr>
        <p:txBody>
          <a:bodyPr/>
          <a:lstStyle/>
          <a:p>
            <a:r>
              <a:rPr lang="pt-BR" dirty="0"/>
              <a:t>condições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51676-EED8-48A4-BDAE-4A2DA9D5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8738"/>
            <a:ext cx="12192000" cy="6119261"/>
          </a:xfrm>
        </p:spPr>
        <p:txBody>
          <a:bodyPr>
            <a:normAutofit/>
          </a:bodyPr>
          <a:lstStyle/>
          <a:p>
            <a:r>
              <a:rPr lang="pt-BR" sz="2800" dirty="0"/>
              <a:t>Além dos sinais de comparação há de maior ou igual (&gt;=), menor ou igual (&lt;=), maior que (&gt;) e menor que (&lt;). </a:t>
            </a:r>
            <a:endParaRPr lang="en-US" sz="2800" dirty="0"/>
          </a:p>
          <a:p>
            <a:r>
              <a:rPr lang="pt-BR" sz="2800" dirty="0"/>
              <a:t>	Também temos</a:t>
            </a:r>
            <a:r>
              <a:rPr lang="pt-BR" sz="2800" b="1" dirty="0"/>
              <a:t> os operadores lógicos que </a:t>
            </a:r>
            <a:r>
              <a:rPr lang="pt-BR" sz="2800" dirty="0"/>
              <a:t>servem para conectar duas expressões relacionais, são eles: OU lógico (||), E lógico (&amp;&amp;), Negação (!).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657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B04E8-377E-47DD-9999-1617D533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378" y="142249"/>
            <a:ext cx="7207457" cy="805282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Estruturas de repetição (Loops)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68096-DB79-42D6-B08F-E9EC3374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676"/>
            <a:ext cx="12192000" cy="6176323"/>
          </a:xfrm>
        </p:spPr>
        <p:txBody>
          <a:bodyPr>
            <a:normAutofit/>
          </a:bodyPr>
          <a:lstStyle/>
          <a:p>
            <a:r>
              <a:rPr lang="pt-BR" sz="3200" dirty="0"/>
              <a:t>Repetem o comando enquanto uma condição for verdadeira, são eles: </a:t>
            </a:r>
            <a:r>
              <a:rPr lang="pt-BR" sz="3200" dirty="0" err="1"/>
              <a:t>while</a:t>
            </a:r>
            <a:r>
              <a:rPr lang="pt-BR" sz="3200" dirty="0"/>
              <a:t>, do </a:t>
            </a:r>
            <a:r>
              <a:rPr lang="pt-BR" sz="3200" dirty="0" err="1"/>
              <a:t>while</a:t>
            </a:r>
            <a:r>
              <a:rPr lang="pt-BR" sz="3200" dirty="0"/>
              <a:t> e o for. </a:t>
            </a:r>
          </a:p>
          <a:p>
            <a:pPr marL="457200" lvl="1" indent="0">
              <a:buNone/>
            </a:pPr>
            <a:r>
              <a:rPr lang="pt-BR" sz="3200" dirty="0" err="1"/>
              <a:t>Ex</a:t>
            </a:r>
            <a:r>
              <a:rPr lang="pt-BR" sz="3200" dirty="0"/>
              <a:t>:</a:t>
            </a:r>
            <a:endParaRPr lang="en-US" sz="3200" dirty="0"/>
          </a:p>
          <a:p>
            <a:pPr marL="0" lvl="0" indent="0">
              <a:buNone/>
            </a:pPr>
            <a:r>
              <a:rPr lang="pt-BR" sz="3200" dirty="0"/>
              <a:t>		</a:t>
            </a:r>
            <a:r>
              <a:rPr lang="pt-BR" sz="3200" dirty="0" err="1"/>
              <a:t>while</a:t>
            </a:r>
            <a:r>
              <a:rPr lang="pt-BR" sz="3200" dirty="0"/>
              <a:t> ( </a:t>
            </a:r>
            <a:r>
              <a:rPr lang="pt-BR" sz="3200" dirty="0" err="1"/>
              <a:t>true</a:t>
            </a:r>
            <a:r>
              <a:rPr lang="pt-BR" sz="3200" dirty="0"/>
              <a:t> ) //condição verdadeira</a:t>
            </a:r>
            <a:endParaRPr lang="en-US" sz="3200" dirty="0"/>
          </a:p>
          <a:p>
            <a:pPr marL="0" indent="0">
              <a:buNone/>
            </a:pPr>
            <a:r>
              <a:rPr lang="pt-BR" sz="3200" dirty="0"/>
              <a:t>		{</a:t>
            </a:r>
            <a:endParaRPr lang="en-US" sz="3200" dirty="0"/>
          </a:p>
          <a:p>
            <a:pPr marL="0" indent="0">
              <a:buNone/>
            </a:pPr>
            <a:r>
              <a:rPr lang="pt-BR" sz="3200" dirty="0"/>
              <a:t>			//fazer algo</a:t>
            </a:r>
            <a:endParaRPr lang="en-US" sz="3200" dirty="0"/>
          </a:p>
          <a:p>
            <a:pPr marL="0" indent="0">
              <a:buNone/>
            </a:pPr>
            <a:r>
              <a:rPr lang="pt-BR" sz="3200" dirty="0"/>
              <a:t>		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804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AF93E-262B-43A9-BD10-34E05861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192157"/>
            <a:ext cx="7207457" cy="892230"/>
          </a:xfrm>
        </p:spPr>
        <p:txBody>
          <a:bodyPr/>
          <a:lstStyle/>
          <a:p>
            <a:r>
              <a:rPr lang="pt-BR" dirty="0"/>
              <a:t>Estruturas de repetição (Loops)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673C9-FC42-4105-B96D-9A4CBA10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029142"/>
            <a:ext cx="9905999" cy="5729468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pt-BR" sz="2800" dirty="0"/>
              <a:t>do //primeiro realiza esta </a:t>
            </a:r>
            <a:r>
              <a:rPr lang="pt-BR" sz="2800" dirty="0" err="1"/>
              <a:t>açao</a:t>
            </a:r>
            <a:endParaRPr lang="en-US" sz="2800" dirty="0"/>
          </a:p>
          <a:p>
            <a:pPr marL="1828800" lvl="4" indent="0">
              <a:buNone/>
            </a:pPr>
            <a:r>
              <a:rPr lang="pt-BR" sz="2800" dirty="0"/>
              <a:t>{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// </a:t>
            </a:r>
            <a:r>
              <a:rPr lang="en-US" sz="2800" dirty="0" err="1"/>
              <a:t>Instruções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}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while</a:t>
            </a:r>
            <a:r>
              <a:rPr lang="pt-BR" sz="2800" dirty="0"/>
              <a:t> (</a:t>
            </a:r>
            <a:r>
              <a:rPr lang="pt-BR" sz="2800" dirty="0" err="1"/>
              <a:t>true</a:t>
            </a:r>
            <a:r>
              <a:rPr lang="pt-BR" sz="2800" dirty="0"/>
              <a:t>) //depois realiza o looping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{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// </a:t>
            </a:r>
            <a:r>
              <a:rPr lang="en-US" sz="2800" dirty="0" err="1"/>
              <a:t>Instruções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7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572AC-6A35-480E-B03B-47E252B9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8905"/>
            <a:ext cx="7247213" cy="865725"/>
          </a:xfrm>
        </p:spPr>
        <p:txBody>
          <a:bodyPr/>
          <a:lstStyle/>
          <a:p>
            <a:r>
              <a:rPr lang="pt-BR" dirty="0"/>
              <a:t>Estruturas de repetição (Loops)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41C70-6456-4DBE-8D6B-024B385B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377" y="1044630"/>
            <a:ext cx="10121211" cy="546218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pt-BR" sz="2400" dirty="0"/>
              <a:t>	for (valor inicial; até </a:t>
            </a:r>
            <a:r>
              <a:rPr lang="pt-BR" sz="2400" dirty="0" err="1"/>
              <a:t>condição_final</a:t>
            </a:r>
            <a:r>
              <a:rPr lang="pt-BR" sz="2400" dirty="0"/>
              <a:t>; passo n)</a:t>
            </a:r>
            <a:endParaRPr lang="en-US" sz="2400" dirty="0"/>
          </a:p>
          <a:p>
            <a:pPr marL="914400" lvl="2" indent="0">
              <a:buNone/>
            </a:pPr>
            <a:r>
              <a:rPr lang="pt-BR" sz="2400" dirty="0"/>
              <a:t>	 {</a:t>
            </a:r>
            <a:endParaRPr lang="en-US" sz="2400" dirty="0"/>
          </a:p>
          <a:p>
            <a:pPr marL="0" indent="0">
              <a:buNone/>
            </a:pPr>
            <a:r>
              <a:rPr lang="pt-BR" dirty="0"/>
              <a:t>    			//Instruções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  }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Onde: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b="1" dirty="0" err="1"/>
              <a:t>valor_inicial</a:t>
            </a:r>
            <a:r>
              <a:rPr lang="pt-BR" dirty="0"/>
              <a:t> é uma instrução de atribuição do   			valor inicial do laço para a variável de controle.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b="1" dirty="0"/>
              <a:t>condição final </a:t>
            </a:r>
            <a:r>
              <a:rPr lang="pt-BR" dirty="0"/>
              <a:t>é uma condição que controla o 			laço.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b="1" dirty="0"/>
              <a:t>passo</a:t>
            </a:r>
            <a:r>
              <a:rPr lang="pt-BR" dirty="0"/>
              <a:t> é o incremento do laço.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6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8AF9B-B16E-4BCB-AD1A-F3FB646C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161317"/>
            <a:ext cx="2277648" cy="892230"/>
          </a:xfrm>
        </p:spPr>
        <p:txBody>
          <a:bodyPr/>
          <a:lstStyle/>
          <a:p>
            <a:r>
              <a:rPr lang="pt-BR" dirty="0"/>
              <a:t>O que é 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C7590-88ED-41FD-87C9-B2C40554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3" y="937521"/>
            <a:ext cx="10518774" cy="5759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Javascript</a:t>
            </a:r>
            <a:r>
              <a:rPr lang="pt-BR" sz="2800" dirty="0"/>
              <a:t> é uma linguagem de script baseada na linguagem de programação </a:t>
            </a:r>
            <a:r>
              <a:rPr lang="pt-BR" sz="2800" dirty="0" err="1"/>
              <a:t>ECMAScript</a:t>
            </a:r>
            <a:r>
              <a:rPr lang="pt-BR" sz="2800" dirty="0"/>
              <a:t> padronizada pela ECMA </a:t>
            </a:r>
            <a:r>
              <a:rPr lang="pt-BR" sz="2800" dirty="0" err="1"/>
              <a:t>International</a:t>
            </a:r>
            <a:r>
              <a:rPr lang="pt-BR" sz="2800" dirty="0"/>
              <a:t>. Atualmente é a principal linguagem “cliente </a:t>
            </a:r>
            <a:r>
              <a:rPr lang="pt-BR" sz="2800" dirty="0" err="1"/>
              <a:t>side</a:t>
            </a:r>
            <a:r>
              <a:rPr lang="pt-BR" sz="2800" dirty="0"/>
              <a:t>” (</a:t>
            </a:r>
            <a:r>
              <a:rPr lang="en-US" sz="2800" i="1" dirty="0"/>
              <a:t>scripts</a:t>
            </a:r>
            <a:r>
              <a:rPr lang="en-US" sz="2800" dirty="0"/>
              <a:t> </a:t>
            </a:r>
            <a:r>
              <a:rPr lang="en-US" sz="2800" dirty="0" err="1"/>
              <a:t>executados</a:t>
            </a:r>
            <a:r>
              <a:rPr lang="en-US" sz="2800" dirty="0"/>
              <a:t> no </a:t>
            </a:r>
            <a:r>
              <a:rPr lang="en-US" sz="2800" dirty="0" err="1"/>
              <a:t>cliente</a:t>
            </a:r>
            <a:r>
              <a:rPr lang="pt-BR" sz="2800" dirty="0"/>
              <a:t>) para navegadores web.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Javascript</a:t>
            </a:r>
            <a:r>
              <a:rPr lang="pt-BR" sz="2800" dirty="0"/>
              <a:t> foi desenvolvido originalmente por </a:t>
            </a:r>
            <a:r>
              <a:rPr lang="pt-BR" sz="2800" dirty="0" err="1"/>
              <a:t>Brendam</a:t>
            </a:r>
            <a:r>
              <a:rPr lang="pt-BR" sz="2800" dirty="0"/>
              <a:t> </a:t>
            </a:r>
            <a:r>
              <a:rPr lang="pt-BR" sz="2800" dirty="0" err="1"/>
              <a:t>Eich</a:t>
            </a:r>
            <a:r>
              <a:rPr lang="pt-BR" sz="2800" dirty="0"/>
              <a:t> da Netscape sob o nome de Mocha, posteriormente mudado para </a:t>
            </a:r>
            <a:r>
              <a:rPr lang="pt-BR" sz="2800" dirty="0" err="1"/>
              <a:t>LiveScript</a:t>
            </a:r>
            <a:r>
              <a:rPr lang="pt-BR" sz="2800" dirty="0"/>
              <a:t> e por fim, </a:t>
            </a:r>
            <a:r>
              <a:rPr lang="pt-BR" sz="2800" dirty="0" err="1"/>
              <a:t>Javascript</a:t>
            </a:r>
            <a:r>
              <a:rPr lang="pt-BR" sz="2800" dirty="0"/>
              <a:t>. </a:t>
            </a:r>
            <a:r>
              <a:rPr lang="pt-BR" sz="2800" dirty="0" err="1"/>
              <a:t>LiveScript</a:t>
            </a:r>
            <a:r>
              <a:rPr lang="pt-BR" sz="2800" dirty="0"/>
              <a:t> foi o nome oficial quando lançado em 1995.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A escolha final por </a:t>
            </a:r>
            <a:r>
              <a:rPr lang="pt-BR" sz="2800" dirty="0" err="1"/>
              <a:t>Javascript</a:t>
            </a:r>
            <a:r>
              <a:rPr lang="pt-BR" sz="2800" dirty="0"/>
              <a:t>, causou confusão dando a impressão que a linguagem foi baseada em JAVA. Sendo que a escolha foi caracterizada como jogada de Marketing da Netscape.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3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1F699-A90B-45E3-8DAC-AE34D832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09" y="0"/>
            <a:ext cx="5391909" cy="865725"/>
          </a:xfrm>
        </p:spPr>
        <p:txBody>
          <a:bodyPr/>
          <a:lstStyle/>
          <a:p>
            <a:r>
              <a:rPr lang="pt-BR" dirty="0"/>
              <a:t>Operadores ternários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96D37-62CC-45F3-A45A-391E99D1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12192000" cy="6248400"/>
          </a:xfrm>
        </p:spPr>
        <p:txBody>
          <a:bodyPr>
            <a:normAutofit/>
          </a:bodyPr>
          <a:lstStyle/>
          <a:p>
            <a:r>
              <a:rPr lang="pt-BR" sz="3000" dirty="0"/>
              <a:t>Apresentam a seguinte estrutura: </a:t>
            </a:r>
          </a:p>
          <a:p>
            <a:pPr marL="0" indent="0">
              <a:buNone/>
            </a:pPr>
            <a:r>
              <a:rPr lang="pt-BR" sz="3000" dirty="0"/>
              <a:t> 			console.log(</a:t>
            </a:r>
            <a:r>
              <a:rPr lang="pt-BR" sz="3000" dirty="0" err="1"/>
              <a:t>true</a:t>
            </a:r>
            <a:r>
              <a:rPr lang="pt-BR" sz="3000" dirty="0"/>
              <a:t> ? “1” : “2” );//=&gt; 1</a:t>
            </a:r>
            <a:endParaRPr lang="en-US" sz="3000" dirty="0"/>
          </a:p>
          <a:p>
            <a:pPr marL="0" indent="0">
              <a:buNone/>
            </a:pPr>
            <a:r>
              <a:rPr lang="pt-BR" sz="3000" dirty="0"/>
              <a:t>	No lugar de </a:t>
            </a:r>
            <a:r>
              <a:rPr lang="pt-BR" sz="3000" dirty="0" err="1"/>
              <a:t>true</a:t>
            </a:r>
            <a:r>
              <a:rPr lang="pt-BR" sz="3000" dirty="0"/>
              <a:t>, colocamos uma validação logica ( que retorna </a:t>
            </a:r>
            <a:r>
              <a:rPr lang="pt-BR" sz="3000" dirty="0" err="1"/>
              <a:t>true</a:t>
            </a:r>
            <a:r>
              <a:rPr lang="pt-BR" sz="3000" dirty="0"/>
              <a:t> ou false, </a:t>
            </a:r>
            <a:r>
              <a:rPr lang="pt-BR" sz="3000" dirty="0" err="1"/>
              <a:t>ex</a:t>
            </a:r>
            <a:r>
              <a:rPr lang="pt-BR" sz="3000" dirty="0"/>
              <a:t>: 2 &gt; 3 ). Caso essa validação seja VERDADEIRA, será executado as </a:t>
            </a:r>
            <a:r>
              <a:rPr lang="pt-BR" sz="3000" dirty="0" err="1"/>
              <a:t>intruções</a:t>
            </a:r>
            <a:r>
              <a:rPr lang="pt-BR" sz="3000" dirty="0"/>
              <a:t> que estão entre a interrogação e o dois pontos, se for FALSE, executa o que esta depois dos dois pontos.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2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7CD0C-B8E2-41F8-9B7F-8E24FBD5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65" y="0"/>
            <a:ext cx="7088187" cy="865725"/>
          </a:xfrm>
        </p:spPr>
        <p:txBody>
          <a:bodyPr/>
          <a:lstStyle/>
          <a:p>
            <a:r>
              <a:rPr lang="pt-BR" dirty="0"/>
              <a:t>Diferença entre var, </a:t>
            </a:r>
            <a:r>
              <a:rPr lang="pt-BR" dirty="0" err="1"/>
              <a:t>let</a:t>
            </a:r>
            <a:r>
              <a:rPr lang="pt-BR" dirty="0"/>
              <a:t> e </a:t>
            </a:r>
            <a:r>
              <a:rPr lang="pt-BR" dirty="0" err="1"/>
              <a:t>const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A842E-FB2E-4CEC-8627-8F1D9D6A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2722"/>
            <a:ext cx="12192000" cy="6225278"/>
          </a:xfrm>
        </p:spPr>
        <p:txBody>
          <a:bodyPr>
            <a:normAutofit/>
          </a:bodyPr>
          <a:lstStyle/>
          <a:p>
            <a:r>
              <a:rPr lang="pt-BR" sz="2800" dirty="0"/>
              <a:t>Quando uma variável é criada usando a </a:t>
            </a:r>
            <a:r>
              <a:rPr lang="pt-BR" sz="2800" dirty="0" err="1"/>
              <a:t>keyword</a:t>
            </a:r>
            <a:r>
              <a:rPr lang="pt-BR" sz="2800" dirty="0"/>
              <a:t> var, ela pode ser usada em todo o escopo, além de poder ser chamada antes de ser definida, entretanto, caso isso ocorra, irá retornar “</a:t>
            </a:r>
            <a:r>
              <a:rPr lang="pt-BR" sz="2800" dirty="0" err="1"/>
              <a:t>undefined</a:t>
            </a:r>
            <a:r>
              <a:rPr lang="pt-BR" sz="2800" dirty="0"/>
              <a:t>”, diferente da </a:t>
            </a:r>
            <a:r>
              <a:rPr lang="pt-BR" sz="2800" dirty="0" err="1"/>
              <a:t>keyword</a:t>
            </a:r>
            <a:r>
              <a:rPr lang="pt-BR" sz="2800" dirty="0"/>
              <a:t> </a:t>
            </a:r>
            <a:r>
              <a:rPr lang="pt-BR" sz="2800" dirty="0" err="1"/>
              <a:t>let</a:t>
            </a:r>
            <a:r>
              <a:rPr lang="pt-BR" sz="2800" dirty="0"/>
              <a:t>, que é apenas acessível no escopo em que foi declarado e não permite ser chamada antes da declaração, além disso, o </a:t>
            </a:r>
            <a:r>
              <a:rPr lang="pt-BR" sz="2800" dirty="0" err="1"/>
              <a:t>JavaScript</a:t>
            </a:r>
            <a:r>
              <a:rPr lang="pt-BR" sz="2800" dirty="0"/>
              <a:t> não permite que outra variável seja declarada com o mesmo nome, evitando problemas de sobrescrever e adicionando segurança ao código. Já com a </a:t>
            </a:r>
            <a:r>
              <a:rPr lang="pt-BR" sz="2800" dirty="0" err="1"/>
              <a:t>keyword</a:t>
            </a:r>
            <a:r>
              <a:rPr lang="pt-BR" sz="2800" dirty="0"/>
              <a:t> </a:t>
            </a:r>
            <a:r>
              <a:rPr lang="pt-BR" sz="2800" dirty="0" err="1"/>
              <a:t>const</a:t>
            </a:r>
            <a:r>
              <a:rPr lang="pt-BR" sz="2800" dirty="0"/>
              <a:t>, a variável não </a:t>
            </a:r>
            <a:r>
              <a:rPr lang="pt-BR" sz="2800" dirty="0" err="1"/>
              <a:t>podera</a:t>
            </a:r>
            <a:r>
              <a:rPr lang="pt-BR" sz="2800"/>
              <a:t> ser alterada, caso ocorra uma tentativa, irá aparecer um erro.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DFD83-D3A8-452A-83DE-C6EF5865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1196"/>
            <a:ext cx="1919839" cy="706699"/>
          </a:xfrm>
        </p:spPr>
        <p:txBody>
          <a:bodyPr/>
          <a:lstStyle/>
          <a:p>
            <a:r>
              <a:rPr lang="pt-BR" dirty="0" err="1"/>
              <a:t>arrays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9E2B9D-6C68-4351-980F-3061366B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7895"/>
            <a:ext cx="9905999" cy="5618921"/>
          </a:xfrm>
        </p:spPr>
        <p:txBody>
          <a:bodyPr>
            <a:normAutofit/>
          </a:bodyPr>
          <a:lstStyle/>
          <a:p>
            <a:r>
              <a:rPr lang="pt-BR" sz="2800" dirty="0"/>
              <a:t>É um conjunto de variáveis de fácil acesso, manipulação e organização. O seu primeiro valor fica armazenado na posição 0 ( zero ). </a:t>
            </a:r>
            <a:r>
              <a:rPr lang="pt-BR" sz="2800" dirty="0" err="1"/>
              <a:t>Ex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estoque = new </a:t>
            </a:r>
            <a:r>
              <a:rPr lang="pt-BR" sz="2800" dirty="0" err="1"/>
              <a:t>Array</a:t>
            </a:r>
            <a:r>
              <a:rPr lang="pt-BR" sz="2800" dirty="0"/>
              <a:t>();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estoque[0] = “Feijão”;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estoque[1] = “Arroz”;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estoque[2] = “Batata”;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51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48643-0172-4AA6-9637-C2882663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1196"/>
            <a:ext cx="1721057" cy="839221"/>
          </a:xfrm>
        </p:spPr>
        <p:txBody>
          <a:bodyPr/>
          <a:lstStyle/>
          <a:p>
            <a:r>
              <a:rPr lang="pt-BR" dirty="0" err="1"/>
              <a:t>Arrays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8CF53-9EAF-4E7F-8E81-E74E3FCD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14400"/>
            <a:ext cx="9905999" cy="5762404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Vale ressaltar que se uma </a:t>
            </a:r>
            <a:r>
              <a:rPr lang="pt-BR" sz="2800" dirty="0" err="1"/>
              <a:t>array</a:t>
            </a:r>
            <a:r>
              <a:rPr lang="pt-BR" sz="2800" dirty="0"/>
              <a:t> possui um “</a:t>
            </a:r>
            <a:r>
              <a:rPr lang="pt-BR" sz="2800" dirty="0" err="1"/>
              <a:t>length</a:t>
            </a:r>
            <a:r>
              <a:rPr lang="pt-BR" sz="2800" dirty="0"/>
              <a:t>” (tamanho) de 3, como a anterior, ela na realidade possui as posições de 0 à 2 preenchidas.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Outras formas de fazer uma </a:t>
            </a:r>
            <a:r>
              <a:rPr lang="pt-BR" sz="2800" dirty="0" err="1"/>
              <a:t>array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 = new </a:t>
            </a:r>
            <a:r>
              <a:rPr lang="pt-BR" sz="2800" dirty="0" err="1"/>
              <a:t>Array</a:t>
            </a:r>
            <a:r>
              <a:rPr lang="pt-BR" sz="2800" dirty="0"/>
              <a:t> (“</a:t>
            </a:r>
            <a:r>
              <a:rPr lang="pt-BR" sz="2800" dirty="0" err="1"/>
              <a:t>Feijao</a:t>
            </a:r>
            <a:r>
              <a:rPr lang="pt-BR" sz="2800" dirty="0"/>
              <a:t>”, “Arroz”, “Batata”);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		ou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 = [“</a:t>
            </a:r>
            <a:r>
              <a:rPr lang="pt-BR" sz="2800" dirty="0" err="1"/>
              <a:t>Feijao</a:t>
            </a:r>
            <a:r>
              <a:rPr lang="pt-BR" sz="2800" dirty="0"/>
              <a:t>”, “Arroz”, “Batata”]</a:t>
            </a:r>
          </a:p>
          <a:p>
            <a:pPr marL="0" indent="0">
              <a:buNone/>
            </a:pPr>
            <a:r>
              <a:rPr lang="pt-BR" sz="2800" i="1" dirty="0"/>
              <a:t>Atenção</a:t>
            </a:r>
            <a:r>
              <a:rPr lang="pt-BR" sz="2800" dirty="0"/>
              <a:t>: as posições da </a:t>
            </a:r>
            <a:r>
              <a:rPr lang="pt-BR" sz="2800" dirty="0" err="1"/>
              <a:t>array</a:t>
            </a:r>
            <a:r>
              <a:rPr lang="pt-BR" sz="2800" dirty="0"/>
              <a:t> não mudam devido a declaração alternativa, no nosso exemplo o feijão esta na posição 0, arroz na 1 e batata na 2.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52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741C5-6F25-47E0-8DB7-735895AA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21BB5-C2A9-4548-BEAE-9755417C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Há diversas formas de manipular uma </a:t>
            </a:r>
            <a:r>
              <a:rPr lang="pt-BR" sz="3200" dirty="0" err="1"/>
              <a:t>array</a:t>
            </a:r>
            <a:r>
              <a:rPr lang="pt-BR" sz="3200" dirty="0"/>
              <a:t>, podemos adicionar, remover e procurar elementos. Entre eles, podemos citar: </a:t>
            </a:r>
            <a:r>
              <a:rPr lang="pt-BR" sz="3200" dirty="0" err="1"/>
              <a:t>push</a:t>
            </a:r>
            <a:r>
              <a:rPr lang="pt-BR" sz="3200" dirty="0"/>
              <a:t>, pop, shift, </a:t>
            </a:r>
            <a:r>
              <a:rPr lang="pt-BR" sz="3200" dirty="0" err="1"/>
              <a:t>unshift</a:t>
            </a:r>
            <a:r>
              <a:rPr lang="pt-BR" sz="3200" dirty="0"/>
              <a:t>, </a:t>
            </a:r>
            <a:r>
              <a:rPr lang="pt-BR" sz="3200" dirty="0" err="1"/>
              <a:t>splice</a:t>
            </a:r>
            <a:r>
              <a:rPr lang="pt-BR" sz="3200" dirty="0"/>
              <a:t>, </a:t>
            </a:r>
            <a:r>
              <a:rPr lang="pt-BR" sz="3200" dirty="0" err="1"/>
              <a:t>slice</a:t>
            </a:r>
            <a:r>
              <a:rPr lang="pt-BR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2961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237C1-EB79-42CD-A43B-EA3A56F4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205F05-E01E-4B95-81B9-6FB7C913B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57330"/>
          </a:xfrm>
        </p:spPr>
        <p:txBody>
          <a:bodyPr/>
          <a:lstStyle/>
          <a:p>
            <a:r>
              <a:rPr lang="pt-BR" sz="2800" dirty="0"/>
              <a:t>Usamos o comando </a:t>
            </a:r>
            <a:r>
              <a:rPr lang="pt-BR" sz="2800" b="1" dirty="0"/>
              <a:t>“.</a:t>
            </a:r>
            <a:r>
              <a:rPr lang="pt-BR" sz="2800" b="1" dirty="0" err="1"/>
              <a:t>push</a:t>
            </a:r>
            <a:r>
              <a:rPr lang="pt-BR" sz="2800" b="1" dirty="0"/>
              <a:t>”</a:t>
            </a:r>
            <a:r>
              <a:rPr lang="pt-BR" sz="2800" dirty="0"/>
              <a:t> para </a:t>
            </a:r>
            <a:r>
              <a:rPr lang="pt-BR" sz="2800" b="1" dirty="0"/>
              <a:t>adicionar</a:t>
            </a:r>
            <a:r>
              <a:rPr lang="pt-BR" sz="2800" dirty="0"/>
              <a:t> um elemento no </a:t>
            </a:r>
            <a:r>
              <a:rPr lang="pt-BR" sz="2800" b="1" dirty="0"/>
              <a:t>final</a:t>
            </a:r>
            <a:r>
              <a:rPr lang="pt-BR" sz="2800" dirty="0"/>
              <a:t> de um </a:t>
            </a:r>
            <a:r>
              <a:rPr lang="pt-BR" sz="2800" dirty="0" err="1"/>
              <a:t>array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 = [“Feijão”, “Arroz”, “Batata”];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estoque.push</a:t>
            </a:r>
            <a:r>
              <a:rPr lang="pt-BR" sz="2800" dirty="0"/>
              <a:t>(“Mamão”);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56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C6F54-A250-4852-A161-CA846952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1054C-F701-44ED-A346-65D2D512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Usamos o comando </a:t>
            </a:r>
            <a:r>
              <a:rPr lang="pt-BR" sz="2800" b="1" dirty="0"/>
              <a:t>“.pop”</a:t>
            </a:r>
            <a:r>
              <a:rPr lang="pt-BR" sz="2800" dirty="0"/>
              <a:t> para </a:t>
            </a:r>
            <a:r>
              <a:rPr lang="pt-BR" sz="2800" b="1" dirty="0"/>
              <a:t>remover</a:t>
            </a:r>
            <a:r>
              <a:rPr lang="pt-BR" sz="2800" dirty="0"/>
              <a:t> um elemento no </a:t>
            </a:r>
            <a:r>
              <a:rPr lang="pt-BR" sz="2800" b="1" dirty="0"/>
              <a:t>final</a:t>
            </a:r>
            <a:r>
              <a:rPr lang="pt-BR" sz="2800" dirty="0"/>
              <a:t> de um </a:t>
            </a:r>
            <a:r>
              <a:rPr lang="pt-BR" sz="2800" dirty="0" err="1"/>
              <a:t>array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 = [Feijão”, “Arroz”, “Batata”];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estoque.pop</a:t>
            </a:r>
            <a:r>
              <a:rPr lang="pt-BR" sz="2800" dirty="0"/>
              <a:t>();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05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7FF7D-2CA6-40A0-BB74-4C85E17E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99369-3BE9-437C-8709-D492F3C1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Usamos o comando </a:t>
            </a:r>
            <a:r>
              <a:rPr lang="pt-BR" sz="2800" b="1" dirty="0"/>
              <a:t>“.shift”</a:t>
            </a:r>
            <a:r>
              <a:rPr lang="pt-BR" sz="2800" dirty="0"/>
              <a:t> para </a:t>
            </a:r>
            <a:r>
              <a:rPr lang="pt-BR" sz="2800" b="1" dirty="0"/>
              <a:t>remover</a:t>
            </a:r>
            <a:r>
              <a:rPr lang="pt-BR" sz="2800" dirty="0"/>
              <a:t> um elemento no </a:t>
            </a:r>
            <a:r>
              <a:rPr lang="pt-BR" sz="2800" b="1" dirty="0"/>
              <a:t>inicio</a:t>
            </a:r>
            <a:r>
              <a:rPr lang="pt-BR" sz="2800" dirty="0"/>
              <a:t> de um </a:t>
            </a:r>
            <a:r>
              <a:rPr lang="pt-BR" sz="2800" dirty="0" err="1"/>
              <a:t>array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 = [Feijão”, “Arroz”, “Batata”];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estoque.shift</a:t>
            </a:r>
            <a:r>
              <a:rPr lang="pt-BR" sz="2800" dirty="0"/>
              <a:t>();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80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0264-F826-4669-8CB4-4DBE3424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B1657-AD30-4031-B4CA-EFA6317A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Usamos o comando </a:t>
            </a:r>
            <a:r>
              <a:rPr lang="pt-BR" sz="2800" b="1" dirty="0"/>
              <a:t>“.</a:t>
            </a:r>
            <a:r>
              <a:rPr lang="pt-BR" sz="2800" b="1" dirty="0" err="1"/>
              <a:t>unshif</a:t>
            </a:r>
            <a:r>
              <a:rPr lang="pt-BR" sz="2800" b="1" dirty="0"/>
              <a:t>”</a:t>
            </a:r>
            <a:r>
              <a:rPr lang="pt-BR" sz="2800" dirty="0"/>
              <a:t> para </a:t>
            </a:r>
            <a:r>
              <a:rPr lang="pt-BR" sz="2800" b="1" dirty="0"/>
              <a:t>adicionar</a:t>
            </a:r>
            <a:r>
              <a:rPr lang="pt-BR" sz="2800" dirty="0"/>
              <a:t> um elemento no </a:t>
            </a:r>
            <a:r>
              <a:rPr lang="pt-BR" sz="2800" b="1" dirty="0"/>
              <a:t>inicio</a:t>
            </a:r>
            <a:r>
              <a:rPr lang="pt-BR" sz="2800" dirty="0"/>
              <a:t> de um </a:t>
            </a:r>
            <a:r>
              <a:rPr lang="pt-BR" sz="2800" dirty="0" err="1"/>
              <a:t>array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 = [Feijão”, “Arroz”, “Batata”];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estoque.unshift</a:t>
            </a:r>
            <a:r>
              <a:rPr lang="pt-BR" sz="2800" dirty="0"/>
              <a:t>(“Mamão”);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48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0B24D-60AF-4286-B17E-17AE1E34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5534"/>
            <a:ext cx="1959597" cy="825969"/>
          </a:xfrm>
        </p:spPr>
        <p:txBody>
          <a:bodyPr>
            <a:normAutofit/>
          </a:bodyPr>
          <a:lstStyle/>
          <a:p>
            <a:r>
              <a:rPr lang="pt-BR" dirty="0" err="1"/>
              <a:t>arrays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3EB74-FDE5-4DA6-90B0-3505FFBE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31504"/>
            <a:ext cx="9905999" cy="5207978"/>
          </a:xfrm>
        </p:spPr>
        <p:txBody>
          <a:bodyPr>
            <a:normAutofit/>
          </a:bodyPr>
          <a:lstStyle/>
          <a:p>
            <a:r>
              <a:rPr lang="pt-BR" sz="2800" dirty="0"/>
              <a:t>Usamos o comando </a:t>
            </a:r>
            <a:r>
              <a:rPr lang="pt-BR" sz="2800" b="1" dirty="0"/>
              <a:t>“.</a:t>
            </a:r>
            <a:r>
              <a:rPr lang="pt-BR" sz="2800" b="1" dirty="0" err="1"/>
              <a:t>splice</a:t>
            </a:r>
            <a:r>
              <a:rPr lang="pt-BR" sz="2800" b="1" dirty="0"/>
              <a:t>[índice, </a:t>
            </a:r>
            <a:r>
              <a:rPr lang="pt-BR" sz="2800" b="1" dirty="0" err="1"/>
              <a:t>deleteCount</a:t>
            </a:r>
            <a:r>
              <a:rPr lang="pt-BR" sz="2800" b="1" dirty="0"/>
              <a:t>, elementos]”</a:t>
            </a:r>
            <a:r>
              <a:rPr lang="pt-BR" sz="2800" dirty="0"/>
              <a:t> para </a:t>
            </a:r>
            <a:r>
              <a:rPr lang="pt-BR" sz="2800" b="1" dirty="0"/>
              <a:t>remover</a:t>
            </a:r>
            <a:r>
              <a:rPr lang="pt-BR" sz="2800" dirty="0"/>
              <a:t> elementos </a:t>
            </a:r>
            <a:r>
              <a:rPr lang="pt-BR" sz="2800" b="1" dirty="0"/>
              <a:t>a partir </a:t>
            </a:r>
            <a:r>
              <a:rPr lang="pt-BR" sz="2800" dirty="0"/>
              <a:t>de uma posição dada. Os parâmetros índice, </a:t>
            </a:r>
            <a:r>
              <a:rPr lang="pt-BR" sz="2800" dirty="0" err="1"/>
              <a:t>deleteCount</a:t>
            </a:r>
            <a:r>
              <a:rPr lang="pt-BR" sz="2800" dirty="0"/>
              <a:t> e elementos são respectivamente: a posição para começar a remover, a posição para terminar de remover e o elemento a ser adicionado.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 = new </a:t>
            </a:r>
            <a:r>
              <a:rPr lang="pt-BR" sz="2800" dirty="0" err="1"/>
              <a:t>Array</a:t>
            </a:r>
            <a:r>
              <a:rPr lang="pt-BR" sz="2800" dirty="0"/>
              <a:t> (“Feijão”, “Arroz”, “Batata”);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estoque.splice</a:t>
            </a:r>
            <a:r>
              <a:rPr lang="pt-BR" sz="2800" dirty="0"/>
              <a:t>(1,2); // A partir da posição um, remova até a posição dois ( sem incluir o elemento na posição 2)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b="1" i="1" dirty="0"/>
              <a:t>Atenção: </a:t>
            </a:r>
            <a:r>
              <a:rPr lang="pt-BR" sz="2800" dirty="0"/>
              <a:t>o comando </a:t>
            </a:r>
            <a:r>
              <a:rPr lang="pt-BR" sz="2800" dirty="0" err="1"/>
              <a:t>splice</a:t>
            </a:r>
            <a:r>
              <a:rPr lang="pt-BR" sz="2800" dirty="0"/>
              <a:t> afeta a </a:t>
            </a:r>
            <a:r>
              <a:rPr lang="pt-BR" sz="2800" dirty="0" err="1"/>
              <a:t>array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334BF-21BD-4C2A-A0D4-E61F8390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120E7-F44F-4904-BB9B-2BCC27CC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Imperatividade e estruturada: </a:t>
            </a:r>
            <a:r>
              <a:rPr lang="pt-BR" sz="3200" dirty="0" err="1"/>
              <a:t>Javascript</a:t>
            </a:r>
            <a:r>
              <a:rPr lang="pt-BR" sz="3200" dirty="0"/>
              <a:t> suporta os elementos de sintaxe de programação estruturada da linguagem C (por exemplo: </a:t>
            </a:r>
            <a:r>
              <a:rPr lang="pt-BR" sz="3200" dirty="0" err="1"/>
              <a:t>if</a:t>
            </a:r>
            <a:r>
              <a:rPr lang="pt-BR" sz="3200" dirty="0"/>
              <a:t>, </a:t>
            </a:r>
            <a:r>
              <a:rPr lang="pt-BR" sz="3200" dirty="0" err="1"/>
              <a:t>while</a:t>
            </a:r>
            <a:r>
              <a:rPr lang="pt-BR" sz="3200" dirty="0"/>
              <a:t> e switch).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6034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AC521-0DA2-4C75-9870-B8DCD836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14326"/>
            <a:ext cx="1853579" cy="852473"/>
          </a:xfrm>
        </p:spPr>
        <p:txBody>
          <a:bodyPr>
            <a:normAutofit/>
          </a:bodyPr>
          <a:lstStyle/>
          <a:p>
            <a:r>
              <a:rPr lang="pt-BR" dirty="0" err="1"/>
              <a:t>arrays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A5E41-61B6-4313-9331-EA5985229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8"/>
            <a:ext cx="9905999" cy="5576875"/>
          </a:xfrm>
        </p:spPr>
        <p:txBody>
          <a:bodyPr/>
          <a:lstStyle/>
          <a:p>
            <a:r>
              <a:rPr lang="pt-BR" sz="2800" dirty="0"/>
              <a:t>O comando </a:t>
            </a:r>
            <a:r>
              <a:rPr lang="pt-BR" sz="2800" b="1" dirty="0"/>
              <a:t>“.</a:t>
            </a:r>
            <a:r>
              <a:rPr lang="pt-BR" sz="2800" b="1" dirty="0" err="1"/>
              <a:t>slice</a:t>
            </a:r>
            <a:r>
              <a:rPr lang="pt-BR" sz="2800" b="1" dirty="0"/>
              <a:t>” </a:t>
            </a:r>
            <a:r>
              <a:rPr lang="pt-BR" sz="2800" dirty="0"/>
              <a:t>retorna uma nova </a:t>
            </a:r>
            <a:r>
              <a:rPr lang="pt-BR" sz="2800" dirty="0" err="1"/>
              <a:t>array</a:t>
            </a:r>
            <a:r>
              <a:rPr lang="pt-BR" sz="2800" dirty="0"/>
              <a:t> com os elementos de um intervalo, entretanto não afeta a </a:t>
            </a:r>
            <a:r>
              <a:rPr lang="pt-BR" sz="2800" dirty="0" err="1"/>
              <a:t>array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 = new </a:t>
            </a:r>
            <a:r>
              <a:rPr lang="pt-BR" sz="2800" dirty="0" err="1"/>
              <a:t>Array</a:t>
            </a:r>
            <a:r>
              <a:rPr lang="pt-BR" sz="2800" dirty="0"/>
              <a:t> (“Feijão”, “Arroz”, “Batata”);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estoque.slice</a:t>
            </a:r>
            <a:r>
              <a:rPr lang="pt-BR" sz="2800" dirty="0"/>
              <a:t>(0,1);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15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EA024-993F-4BD1-9A80-8FCD3118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7701"/>
            <a:ext cx="6438830" cy="680195"/>
          </a:xfrm>
        </p:spPr>
        <p:txBody>
          <a:bodyPr/>
          <a:lstStyle/>
          <a:p>
            <a:r>
              <a:rPr lang="pt-BR" dirty="0"/>
              <a:t>Aprofundando um pouco...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9E027-94D0-46C1-AC6B-872095DE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6922"/>
            <a:ext cx="9905999" cy="5393635"/>
          </a:xfrm>
        </p:spPr>
        <p:txBody>
          <a:bodyPr>
            <a:normAutofit/>
          </a:bodyPr>
          <a:lstStyle/>
          <a:p>
            <a:r>
              <a:rPr lang="pt-BR" sz="2800" b="1" i="1" dirty="0"/>
              <a:t>Pesquisa básica dentro do </a:t>
            </a:r>
            <a:r>
              <a:rPr lang="pt-BR" sz="2800" b="1" i="1" dirty="0" err="1"/>
              <a:t>Array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Utilizamos o “</a:t>
            </a:r>
            <a:r>
              <a:rPr lang="pt-BR" sz="2800" b="1" dirty="0" err="1"/>
              <a:t>arr.indexOf</a:t>
            </a:r>
            <a:r>
              <a:rPr lang="pt-BR" sz="2800" b="1" dirty="0"/>
              <a:t>(elemento)</a:t>
            </a:r>
            <a:r>
              <a:rPr lang="pt-BR" sz="2800" dirty="0"/>
              <a:t>” para </a:t>
            </a:r>
            <a:r>
              <a:rPr lang="pt-BR" sz="2800" b="1" dirty="0"/>
              <a:t>retornar a posição</a:t>
            </a:r>
            <a:r>
              <a:rPr lang="pt-BR" sz="2800" dirty="0"/>
              <a:t> de um elemento.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 = new </a:t>
            </a:r>
            <a:r>
              <a:rPr lang="pt-BR" sz="2800" dirty="0" err="1"/>
              <a:t>Array</a:t>
            </a:r>
            <a:r>
              <a:rPr lang="pt-BR" sz="2800" dirty="0"/>
              <a:t> (“Feijão”, “Arroz”, “Batata”);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pesquisa = </a:t>
            </a:r>
            <a:r>
              <a:rPr lang="pt-BR" sz="2800" dirty="0" err="1"/>
              <a:t>estoque.indexOf</a:t>
            </a:r>
            <a:r>
              <a:rPr lang="pt-BR" sz="2800" dirty="0"/>
              <a:t>(“Arroz”); //irá retornar 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788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B6791-CA57-4FB8-8134-0A8696E2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8065"/>
            <a:ext cx="6094274" cy="918734"/>
          </a:xfrm>
        </p:spPr>
        <p:txBody>
          <a:bodyPr/>
          <a:lstStyle/>
          <a:p>
            <a:r>
              <a:rPr lang="pt-BR" dirty="0"/>
              <a:t>Aprofundando um pouco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D48E0-2269-4DD9-8C57-69633AC2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5546036"/>
          </a:xfrm>
        </p:spPr>
        <p:txBody>
          <a:bodyPr/>
          <a:lstStyle/>
          <a:p>
            <a:r>
              <a:rPr lang="pt-BR" sz="2800" b="1" i="1" dirty="0"/>
              <a:t>Ordenando os </a:t>
            </a:r>
            <a:r>
              <a:rPr lang="pt-BR" sz="2800" b="1" i="1" dirty="0" err="1"/>
              <a:t>Arrays</a:t>
            </a:r>
            <a:r>
              <a:rPr lang="en-US" sz="2800" b="1" i="1" dirty="0"/>
              <a:t>: </a:t>
            </a:r>
            <a:r>
              <a:rPr lang="pt-BR" sz="2800" dirty="0"/>
              <a:t>O método </a:t>
            </a:r>
            <a:r>
              <a:rPr lang="pt-BR" sz="2800" b="1" dirty="0" err="1"/>
              <a:t>sort</a:t>
            </a:r>
            <a:r>
              <a:rPr lang="pt-BR" sz="2800" b="1" dirty="0"/>
              <a:t>()</a:t>
            </a:r>
            <a:r>
              <a:rPr lang="pt-BR" sz="2800" dirty="0"/>
              <a:t> ordena os elementos do próprio </a:t>
            </a:r>
            <a:r>
              <a:rPr lang="pt-BR" sz="2800" dirty="0" err="1"/>
              <a:t>array</a:t>
            </a:r>
            <a:r>
              <a:rPr lang="pt-BR" sz="2800" dirty="0"/>
              <a:t> e retorna o </a:t>
            </a:r>
            <a:r>
              <a:rPr lang="pt-BR" sz="2800" dirty="0" err="1"/>
              <a:t>array</a:t>
            </a:r>
            <a:r>
              <a:rPr lang="pt-BR" sz="2800" dirty="0"/>
              <a:t>. A ordenação não é necessariamente estável, ela é de acordo com a </a:t>
            </a:r>
            <a:r>
              <a:rPr lang="pt-BR" sz="2800" dirty="0" err="1"/>
              <a:t>string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en-US" sz="2800" dirty="0" err="1"/>
              <a:t>array.sort</a:t>
            </a:r>
            <a:r>
              <a:rPr lang="en-US" sz="2800" dirty="0"/>
              <a:t>([</a:t>
            </a:r>
            <a:r>
              <a:rPr lang="en-US" sz="2800" dirty="0" err="1"/>
              <a:t>funcaoDeComparação</a:t>
            </a:r>
            <a:r>
              <a:rPr lang="en-US" sz="2800" dirty="0"/>
              <a:t>]);</a:t>
            </a:r>
          </a:p>
          <a:p>
            <a:pPr marL="0" indent="0">
              <a:buNone/>
            </a:pPr>
            <a:r>
              <a:rPr lang="en-US" sz="2800" dirty="0" err="1"/>
              <a:t>Parâmetros</a:t>
            </a:r>
            <a:r>
              <a:rPr lang="en-US" sz="2800" dirty="0"/>
              <a:t>: </a:t>
            </a:r>
            <a:r>
              <a:rPr lang="en-US" sz="2800" dirty="0" err="1"/>
              <a:t>funcaoDeComparação</a:t>
            </a:r>
            <a:r>
              <a:rPr lang="en-US" sz="2800" dirty="0"/>
              <a:t>; OPCIONAL: </a:t>
            </a:r>
            <a:r>
              <a:rPr lang="pt-BR" sz="2800" dirty="0"/>
              <a:t>Especifica uma função que define a ordenação. Se omitido, o </a:t>
            </a:r>
            <a:r>
              <a:rPr lang="pt-BR" sz="2800" dirty="0" err="1"/>
              <a:t>array</a:t>
            </a:r>
            <a:r>
              <a:rPr lang="pt-BR" sz="2800" dirty="0"/>
              <a:t> é ordenado de acordo com a conversão do primeiro </a:t>
            </a:r>
            <a:r>
              <a:rPr lang="pt-BR" sz="2800" dirty="0" err="1"/>
              <a:t>character</a:t>
            </a:r>
            <a:r>
              <a:rPr lang="pt-BR" sz="2800" dirty="0"/>
              <a:t> do elemento para </a:t>
            </a:r>
            <a:r>
              <a:rPr lang="pt-BR" sz="2800" dirty="0" err="1"/>
              <a:t>string</a:t>
            </a:r>
            <a:r>
              <a:rPr lang="pt-BR" sz="2800" dirty="0"/>
              <a:t>.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 marL="1828800" lvl="4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3316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8865F-D391-49F1-A6CB-5EA73ED1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Aprofundando um pouco...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6C7AE-21ED-4013-B261-CB85C451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var estoque = [“Feijão”, “Arroz”, “Batata”];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          		</a:t>
            </a:r>
            <a:r>
              <a:rPr lang="pt-BR" sz="2800" dirty="0" err="1"/>
              <a:t>estoque.sort</a:t>
            </a:r>
            <a:r>
              <a:rPr lang="pt-BR" sz="2800" dirty="0"/>
              <a:t>();//ficará em ordem alfabética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		ou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var estoque = [10, 1, 2, 3,25];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           		</a:t>
            </a:r>
            <a:r>
              <a:rPr lang="pt-BR" sz="2800" dirty="0" err="1"/>
              <a:t>estoque.sort</a:t>
            </a:r>
            <a:r>
              <a:rPr lang="pt-BR" sz="2800" dirty="0"/>
              <a:t>();//retornara 1,10,2,25 e 3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41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91BA3-C261-407E-93E5-0589C289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44" y="0"/>
            <a:ext cx="6028013" cy="772960"/>
          </a:xfrm>
        </p:spPr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14ECF-C7B6-42AF-BC66-16B7F4D1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662608"/>
            <a:ext cx="10906539" cy="6016487"/>
          </a:xfrm>
        </p:spPr>
        <p:txBody>
          <a:bodyPr>
            <a:normAutofit lnSpcReduction="10000"/>
          </a:bodyPr>
          <a:lstStyle/>
          <a:p>
            <a:r>
              <a:rPr lang="pt-BR" sz="2800" b="1" i="1" dirty="0"/>
              <a:t>Numeral e </a:t>
            </a:r>
            <a:r>
              <a:rPr lang="pt-BR" sz="2800" b="1" i="1" dirty="0" err="1"/>
              <a:t>String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Diferenças entre um “numeral” </a:t>
            </a:r>
            <a:r>
              <a:rPr lang="pt-BR" sz="2800" i="1" dirty="0"/>
              <a:t>(</a:t>
            </a:r>
            <a:r>
              <a:rPr lang="pt-BR" sz="2800" i="1" dirty="0" err="1"/>
              <a:t>int</a:t>
            </a:r>
            <a:r>
              <a:rPr lang="pt-BR" sz="2800" i="1" dirty="0"/>
              <a:t>, </a:t>
            </a:r>
            <a:r>
              <a:rPr lang="pt-BR" sz="2800" i="1" dirty="0" err="1"/>
              <a:t>double</a:t>
            </a:r>
            <a:r>
              <a:rPr lang="pt-BR" sz="2800" i="1" dirty="0"/>
              <a:t>, </a:t>
            </a:r>
            <a:r>
              <a:rPr lang="pt-BR" sz="2800" i="1" dirty="0" err="1"/>
              <a:t>float</a:t>
            </a:r>
            <a:r>
              <a:rPr lang="pt-BR" sz="2800" i="1" dirty="0"/>
              <a:t>...)</a:t>
            </a:r>
            <a:r>
              <a:rPr lang="pt-BR" sz="2800" dirty="0"/>
              <a:t> e uma </a:t>
            </a:r>
            <a:r>
              <a:rPr lang="pt-BR" sz="2800" dirty="0" err="1"/>
              <a:t>string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Sintaxe: 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var x = 3;//numeral 3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var y = 5;//numeral 5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console.log(</a:t>
            </a:r>
            <a:r>
              <a:rPr lang="pt-BR" sz="2800" dirty="0" err="1"/>
              <a:t>x+y</a:t>
            </a:r>
            <a:r>
              <a:rPr lang="pt-BR" sz="2800" dirty="0"/>
              <a:t>);//SOMA de 3 e 5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	ou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</a:t>
            </a:r>
            <a:r>
              <a:rPr lang="en-US" sz="2800" dirty="0"/>
              <a:t>var x = “3”;//string 3</a:t>
            </a:r>
          </a:p>
          <a:p>
            <a:pPr marL="0" indent="0">
              <a:buNone/>
            </a:pPr>
            <a:r>
              <a:rPr lang="en-US" sz="2800" dirty="0"/>
              <a:t>			var y= “5”;//string 5</a:t>
            </a:r>
          </a:p>
          <a:p>
            <a:pPr marL="0" indent="0">
              <a:buNone/>
            </a:pPr>
            <a:r>
              <a:rPr lang="en-US" sz="2800" dirty="0"/>
              <a:t>			</a:t>
            </a:r>
            <a:r>
              <a:rPr lang="pt-BR" sz="2800" dirty="0"/>
              <a:t>console.log(</a:t>
            </a:r>
            <a:r>
              <a:rPr lang="pt-BR" sz="2800" dirty="0" err="1"/>
              <a:t>x+y</a:t>
            </a:r>
            <a:r>
              <a:rPr lang="pt-BR" sz="2800" dirty="0"/>
              <a:t>);//ocorrerá a CONCATENAÇÃO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51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86A3B-2645-4A8A-BE0B-0B26F87F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1804"/>
            <a:ext cx="6001509" cy="984995"/>
          </a:xfrm>
        </p:spPr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26D26F-08B9-4F63-9F94-15A47C5C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066799"/>
            <a:ext cx="9523411" cy="5546036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/>
              <a:t>Utilizamos o NUMERAL para CONTAS MATEMATICAS (</a:t>
            </a:r>
            <a:r>
              <a:rPr lang="pt-BR" sz="3000" dirty="0" err="1"/>
              <a:t>ex</a:t>
            </a:r>
            <a:r>
              <a:rPr lang="pt-BR" sz="3000" dirty="0"/>
              <a:t>: </a:t>
            </a:r>
            <a:r>
              <a:rPr lang="pt-BR" sz="3000" dirty="0" err="1"/>
              <a:t>soma,subtração</a:t>
            </a:r>
            <a:r>
              <a:rPr lang="pt-BR" sz="3000" dirty="0"/>
              <a:t>...) e </a:t>
            </a:r>
            <a:r>
              <a:rPr lang="pt-BR" sz="3000" dirty="0" err="1"/>
              <a:t>string</a:t>
            </a:r>
            <a:r>
              <a:rPr lang="pt-BR" sz="3000" dirty="0"/>
              <a:t> NÃO são usados para contas matemáticas( </a:t>
            </a:r>
            <a:r>
              <a:rPr lang="pt-BR" sz="3000" dirty="0" err="1"/>
              <a:t>ex</a:t>
            </a:r>
            <a:r>
              <a:rPr lang="pt-BR" sz="3000" dirty="0"/>
              <a:t>: </a:t>
            </a:r>
            <a:r>
              <a:rPr lang="pt-BR" sz="3000" dirty="0" err="1"/>
              <a:t>cpf</a:t>
            </a:r>
            <a:r>
              <a:rPr lang="pt-BR" sz="3000" dirty="0"/>
              <a:t>, numero de telefone, texto em geral)</a:t>
            </a:r>
            <a:endParaRPr lang="en-US" sz="3000" dirty="0"/>
          </a:p>
          <a:p>
            <a:pPr marL="0" indent="0">
              <a:buNone/>
            </a:pPr>
            <a:r>
              <a:rPr lang="pt-BR" sz="3000" dirty="0"/>
              <a:t>	Para converter uma </a:t>
            </a:r>
            <a:r>
              <a:rPr lang="pt-BR" sz="3000" dirty="0" err="1"/>
              <a:t>string</a:t>
            </a:r>
            <a:r>
              <a:rPr lang="pt-BR" sz="3000" dirty="0"/>
              <a:t> em “número”, basta usar essa sintaxe:</a:t>
            </a:r>
            <a:endParaRPr lang="en-US" sz="3000" dirty="0"/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pt-BR" sz="3000" dirty="0" err="1"/>
              <a:t>number</a:t>
            </a:r>
            <a:r>
              <a:rPr lang="pt-BR" sz="3000" dirty="0"/>
              <a:t>(</a:t>
            </a:r>
            <a:r>
              <a:rPr lang="pt-BR" sz="3000" dirty="0" err="1"/>
              <a:t>string</a:t>
            </a:r>
            <a:r>
              <a:rPr lang="pt-BR" sz="3000" dirty="0"/>
              <a:t>);//irá converter a </a:t>
            </a:r>
            <a:r>
              <a:rPr lang="pt-BR" sz="3000" dirty="0" err="1"/>
              <a:t>string</a:t>
            </a:r>
            <a:r>
              <a:rPr lang="pt-BR" sz="3000" dirty="0"/>
              <a:t> para número</a:t>
            </a:r>
            <a:endParaRPr lang="en-US" sz="3000" dirty="0"/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 err="1"/>
              <a:t>Ex</a:t>
            </a:r>
            <a:r>
              <a:rPr lang="pt-BR" sz="3000" dirty="0"/>
              <a:t>:</a:t>
            </a:r>
            <a:endParaRPr lang="en-US" sz="3000" dirty="0"/>
          </a:p>
          <a:p>
            <a:pPr marL="0" indent="0">
              <a:buNone/>
            </a:pPr>
            <a:r>
              <a:rPr lang="pt-BR" sz="3000" dirty="0"/>
              <a:t>		var numero = “1024”;</a:t>
            </a:r>
            <a:endParaRPr lang="en-US" sz="3000" dirty="0"/>
          </a:p>
          <a:p>
            <a:pPr marL="0" indent="0">
              <a:buNone/>
            </a:pPr>
            <a:r>
              <a:rPr lang="pt-BR" sz="3000" dirty="0"/>
              <a:t>		var calculo = </a:t>
            </a:r>
            <a:r>
              <a:rPr lang="pt-BR" sz="3000" dirty="0" err="1"/>
              <a:t>Number</a:t>
            </a:r>
            <a:r>
              <a:rPr lang="pt-BR" sz="3000" dirty="0"/>
              <a:t>(numero) * 2;</a:t>
            </a:r>
            <a:endParaRPr lang="en-US" sz="3000" dirty="0"/>
          </a:p>
          <a:p>
            <a:pPr marL="0" indent="0">
              <a:buNone/>
            </a:pPr>
            <a:r>
              <a:rPr lang="pt-BR" sz="3000" dirty="0"/>
              <a:t>		console.log(calculo);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09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078B1-A957-436E-A1E9-D0A36D1D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0" y="0"/>
            <a:ext cx="6054517" cy="905482"/>
          </a:xfrm>
        </p:spPr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81BE3-D13F-43FA-B5ED-B538057AC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755374"/>
            <a:ext cx="10124660" cy="5963478"/>
          </a:xfrm>
        </p:spPr>
        <p:txBody>
          <a:bodyPr>
            <a:normAutofit fontScale="77500" lnSpcReduction="20000"/>
          </a:bodyPr>
          <a:lstStyle/>
          <a:p>
            <a:r>
              <a:rPr lang="pt-BR" sz="3600" dirty="0"/>
              <a:t>Os métodos </a:t>
            </a:r>
            <a:r>
              <a:rPr lang="pt-BR" sz="3600" dirty="0" err="1"/>
              <a:t>String</a:t>
            </a:r>
            <a:r>
              <a:rPr lang="pt-BR" sz="3600" dirty="0"/>
              <a:t>(n) e </a:t>
            </a:r>
            <a:r>
              <a:rPr lang="pt-BR" sz="3600" dirty="0" err="1"/>
              <a:t>n.toString</a:t>
            </a:r>
            <a:r>
              <a:rPr lang="pt-BR" sz="3600" dirty="0"/>
              <a:t>() são usado para converter um valor em </a:t>
            </a:r>
            <a:r>
              <a:rPr lang="pt-BR" sz="3600" dirty="0" err="1"/>
              <a:t>string</a:t>
            </a:r>
            <a:r>
              <a:rPr lang="pt-BR" sz="3600" dirty="0"/>
              <a:t>.</a:t>
            </a:r>
            <a:endParaRPr lang="en-US" sz="3600" dirty="0"/>
          </a:p>
          <a:p>
            <a:pPr marL="0" indent="0">
              <a:buNone/>
            </a:pPr>
            <a:r>
              <a:rPr lang="pt-BR" sz="3600" dirty="0"/>
              <a:t>	O método </a:t>
            </a:r>
            <a:r>
              <a:rPr lang="pt-BR" sz="3600" dirty="0" err="1"/>
              <a:t>charAt</a:t>
            </a:r>
            <a:r>
              <a:rPr lang="pt-BR" sz="3600" dirty="0"/>
              <a:t>(i) retorna o </a:t>
            </a:r>
            <a:r>
              <a:rPr lang="pt-BR" sz="3600" dirty="0" err="1"/>
              <a:t>character</a:t>
            </a:r>
            <a:r>
              <a:rPr lang="pt-BR" sz="3600" dirty="0"/>
              <a:t> na posição i de uma </a:t>
            </a:r>
            <a:r>
              <a:rPr lang="pt-BR" sz="3600" dirty="0" err="1"/>
              <a:t>string</a:t>
            </a:r>
            <a:r>
              <a:rPr lang="pt-BR" sz="3600" dirty="0"/>
              <a:t>, começando do 0 ( zero ), </a:t>
            </a:r>
            <a:r>
              <a:rPr lang="pt-BR" sz="3600" dirty="0" err="1"/>
              <a:t>ex</a:t>
            </a:r>
            <a:r>
              <a:rPr lang="pt-BR" sz="3600" dirty="0"/>
              <a:t>:</a:t>
            </a:r>
            <a:endParaRPr lang="en-US" sz="3600" dirty="0"/>
          </a:p>
          <a:p>
            <a:pPr marL="0" indent="0">
              <a:buNone/>
            </a:pPr>
            <a:r>
              <a:rPr lang="pt-BR" sz="3600" dirty="0"/>
              <a:t>		var nome = “Diego Matos”;</a:t>
            </a:r>
            <a:endParaRPr lang="en-US" sz="3600" dirty="0"/>
          </a:p>
          <a:p>
            <a:pPr marL="0" indent="0">
              <a:buNone/>
            </a:pPr>
            <a:r>
              <a:rPr lang="pt-BR" sz="3600" dirty="0"/>
              <a:t>		console.log(</a:t>
            </a:r>
            <a:r>
              <a:rPr lang="pt-BR" sz="3600" dirty="0" err="1"/>
              <a:t>frase.charAt</a:t>
            </a:r>
            <a:r>
              <a:rPr lang="pt-BR" sz="3600" dirty="0"/>
              <a:t>(0));//retorna a letra “D”</a:t>
            </a:r>
            <a:endParaRPr lang="en-US" sz="3600" dirty="0"/>
          </a:p>
          <a:p>
            <a:pPr marL="0" indent="0">
              <a:buNone/>
            </a:pPr>
            <a:r>
              <a:rPr lang="pt-BR" sz="3600" dirty="0"/>
              <a:t>		console.log(</a:t>
            </a:r>
            <a:r>
              <a:rPr lang="pt-BR" sz="3600" dirty="0" err="1"/>
              <a:t>frase.charAt</a:t>
            </a:r>
            <a:r>
              <a:rPr lang="pt-BR" sz="3600" dirty="0"/>
              <a:t>(1));//retorna a letra “i”</a:t>
            </a:r>
            <a:endParaRPr lang="en-US" sz="3600" dirty="0"/>
          </a:p>
          <a:p>
            <a:pPr marL="0" indent="0">
              <a:buNone/>
            </a:pPr>
            <a:r>
              <a:rPr lang="pt-BR" sz="3600" dirty="0"/>
              <a:t>		console.log(</a:t>
            </a:r>
            <a:r>
              <a:rPr lang="pt-BR" sz="3600" dirty="0" err="1"/>
              <a:t>frase.charAt</a:t>
            </a:r>
            <a:r>
              <a:rPr lang="pt-BR" sz="3600" dirty="0"/>
              <a:t>(5));//retorna “ “</a:t>
            </a:r>
            <a:endParaRPr lang="en-US" sz="3600" dirty="0"/>
          </a:p>
          <a:p>
            <a:pPr marL="0" indent="0">
              <a:buNone/>
            </a:pPr>
            <a:r>
              <a:rPr lang="pt-BR" sz="3600" dirty="0"/>
              <a:t>	Função </a:t>
            </a:r>
            <a:r>
              <a:rPr lang="pt-BR" sz="3600" dirty="0" err="1"/>
              <a:t>substr</a:t>
            </a:r>
            <a:r>
              <a:rPr lang="pt-BR" sz="3600" dirty="0"/>
              <a:t> “pega” os </a:t>
            </a:r>
            <a:r>
              <a:rPr lang="pt-BR" sz="3600" dirty="0" err="1"/>
              <a:t>character</a:t>
            </a:r>
            <a:r>
              <a:rPr lang="pt-BR" sz="3600" dirty="0"/>
              <a:t> de um intervalo, </a:t>
            </a:r>
            <a:r>
              <a:rPr lang="pt-BR" sz="3600" dirty="0" err="1"/>
              <a:t>ex</a:t>
            </a:r>
            <a:r>
              <a:rPr lang="pt-BR" sz="3600" dirty="0"/>
              <a:t>:</a:t>
            </a:r>
            <a:endParaRPr lang="en-US" sz="3600" dirty="0"/>
          </a:p>
          <a:p>
            <a:pPr marL="0" indent="0">
              <a:buNone/>
            </a:pPr>
            <a:r>
              <a:rPr lang="pt-BR" sz="3600" dirty="0"/>
              <a:t>		var nome = “Diego Matos”;</a:t>
            </a:r>
            <a:endParaRPr lang="en-US" sz="3600" dirty="0"/>
          </a:p>
          <a:p>
            <a:pPr marL="0" indent="0">
              <a:buNone/>
            </a:pPr>
            <a:r>
              <a:rPr lang="pt-BR" sz="3600" dirty="0"/>
              <a:t>		console.log(</a:t>
            </a:r>
            <a:r>
              <a:rPr lang="pt-BR" sz="3600" dirty="0" err="1"/>
              <a:t>nome.substr</a:t>
            </a:r>
            <a:r>
              <a:rPr lang="pt-BR" sz="3600" dirty="0"/>
              <a:t>(0,5)); //retorna “Diego”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7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F9A0-257B-49B7-B4A6-CBB7511F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4813"/>
            <a:ext cx="5935248" cy="931986"/>
          </a:xfrm>
        </p:spPr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5F346-E863-4693-A1FE-37E954FD3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964025"/>
            <a:ext cx="9905999" cy="5489783"/>
          </a:xfrm>
        </p:spPr>
        <p:txBody>
          <a:bodyPr>
            <a:normAutofit/>
          </a:bodyPr>
          <a:lstStyle/>
          <a:p>
            <a:r>
              <a:rPr lang="pt-BR" sz="2800" dirty="0"/>
              <a:t>Método </a:t>
            </a:r>
            <a:r>
              <a:rPr lang="pt-BR" sz="2800" dirty="0" err="1"/>
              <a:t>toReplace</a:t>
            </a:r>
            <a:r>
              <a:rPr lang="pt-BR" sz="2800" dirty="0"/>
              <a:t>(string1, string2) procura a </a:t>
            </a:r>
            <a:r>
              <a:rPr lang="pt-BR" sz="2800" dirty="0" err="1"/>
              <a:t>string</a:t>
            </a:r>
            <a:r>
              <a:rPr lang="pt-BR" sz="2800" dirty="0"/>
              <a:t> 1 dentro de uma frase e substitui pela string2, </a:t>
            </a:r>
            <a:r>
              <a:rPr lang="pt-BR" sz="2800" dirty="0" err="1"/>
              <a:t>ex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var salario = 3650.20;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console.log(</a:t>
            </a:r>
            <a:r>
              <a:rPr lang="pt-BR" sz="2800" dirty="0" err="1"/>
              <a:t>salario.toString</a:t>
            </a:r>
            <a:r>
              <a:rPr lang="pt-BR" sz="2800" dirty="0"/>
              <a:t>().</a:t>
            </a:r>
            <a:r>
              <a:rPr lang="pt-BR" sz="2800" dirty="0" err="1"/>
              <a:t>replace</a:t>
            </a:r>
            <a:r>
              <a:rPr lang="pt-BR" sz="2800" dirty="0"/>
              <a:t>(“.”, ”,”)); // =&gt; “36520,20”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Também temos o </a:t>
            </a:r>
            <a:r>
              <a:rPr lang="pt-BR" sz="2800" dirty="0" err="1"/>
              <a:t>template</a:t>
            </a:r>
            <a:r>
              <a:rPr lang="pt-BR" sz="2800" dirty="0"/>
              <a:t> </a:t>
            </a:r>
            <a:r>
              <a:rPr lang="pt-BR" sz="2800" dirty="0" err="1"/>
              <a:t>string</a:t>
            </a:r>
            <a:r>
              <a:rPr lang="pt-BR" sz="2800" dirty="0"/>
              <a:t>, ele é usado para facilitar a adição de variáveis em um </a:t>
            </a:r>
            <a:r>
              <a:rPr lang="pt-BR" sz="2800" dirty="0" err="1"/>
              <a:t>string</a:t>
            </a:r>
            <a:r>
              <a:rPr lang="pt-BR" sz="2800" dirty="0"/>
              <a:t> muito grande. Usasse crase no lugar de aspas e no local onde a variável vai ser inserida: ${variável}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0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CE013-266B-4CC1-A799-BB47C06A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8188"/>
            <a:ext cx="5882239" cy="759708"/>
          </a:xfrm>
        </p:spPr>
        <p:txBody>
          <a:bodyPr/>
          <a:lstStyle/>
          <a:p>
            <a:r>
              <a:rPr lang="pt-BR" dirty="0"/>
              <a:t>Alguns comandos úteis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D0C4A-59C0-4FBD-A196-58CBE03E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7896"/>
            <a:ext cx="9905999" cy="58419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3000" dirty="0" err="1"/>
              <a:t>window.confirm</a:t>
            </a:r>
            <a:r>
              <a:rPr lang="pt-BR" sz="3000" dirty="0"/>
              <a:t>();//cria um janela com o botão confirma</a:t>
            </a:r>
            <a:endParaRPr lang="en-US" sz="3000" dirty="0"/>
          </a:p>
          <a:p>
            <a:pPr marL="0" indent="0">
              <a:buNone/>
            </a:pPr>
            <a:r>
              <a:rPr lang="pt-BR" sz="3000" dirty="0" err="1"/>
              <a:t>window.prompt</a:t>
            </a:r>
            <a:r>
              <a:rPr lang="pt-BR" sz="3000" dirty="0"/>
              <a:t>();//cria uma janela com caixa de preencher</a:t>
            </a:r>
            <a:endParaRPr lang="en-US" sz="3000" dirty="0"/>
          </a:p>
          <a:p>
            <a:pPr marL="0" indent="0">
              <a:buNone/>
            </a:pPr>
            <a:r>
              <a:rPr lang="pt-BR" sz="3000" dirty="0"/>
              <a:t>	n1.toLocaleString(‘</a:t>
            </a:r>
            <a:r>
              <a:rPr lang="pt-BR" sz="3000" dirty="0" err="1"/>
              <a:t>pt</a:t>
            </a:r>
            <a:r>
              <a:rPr lang="pt-BR" sz="3000" dirty="0"/>
              <a:t>-BR’, {</a:t>
            </a:r>
            <a:r>
              <a:rPr lang="pt-BR" sz="3000" dirty="0" err="1"/>
              <a:t>style</a:t>
            </a:r>
            <a:r>
              <a:rPr lang="pt-BR" sz="3000" dirty="0"/>
              <a:t>: ‘</a:t>
            </a:r>
            <a:r>
              <a:rPr lang="pt-BR" sz="3000" dirty="0" err="1"/>
              <a:t>currency</a:t>
            </a:r>
            <a:r>
              <a:rPr lang="pt-BR" sz="3000" dirty="0"/>
              <a:t>’, </a:t>
            </a:r>
            <a:r>
              <a:rPr lang="pt-BR" sz="3000" dirty="0" err="1"/>
              <a:t>currency</a:t>
            </a:r>
            <a:r>
              <a:rPr lang="pt-BR" sz="3000" dirty="0"/>
              <a:t>:’BRL’});//transforma a </a:t>
            </a:r>
            <a:r>
              <a:rPr lang="pt-BR" sz="3000" dirty="0" err="1"/>
              <a:t>string</a:t>
            </a:r>
            <a:r>
              <a:rPr lang="pt-BR" sz="3000" dirty="0"/>
              <a:t> n1 para “contábil” e sua moeda para BRL</a:t>
            </a:r>
            <a:endParaRPr lang="en-US" sz="3000" dirty="0"/>
          </a:p>
          <a:p>
            <a:pPr marL="0" indent="0">
              <a:buNone/>
            </a:pPr>
            <a:r>
              <a:rPr lang="pt-BR" sz="3000" dirty="0"/>
              <a:t>	</a:t>
            </a:r>
            <a:r>
              <a:rPr lang="pt-BR" sz="3000" dirty="0" err="1"/>
              <a:t>ex</a:t>
            </a:r>
            <a:r>
              <a:rPr lang="pt-BR" sz="3000" dirty="0"/>
              <a:t>: 	var n1 = 1000</a:t>
            </a:r>
            <a:endParaRPr lang="en-US" sz="3000" dirty="0"/>
          </a:p>
          <a:p>
            <a:pPr marL="0" indent="0">
              <a:buNone/>
            </a:pPr>
            <a:r>
              <a:rPr lang="pt-BR" sz="3000" dirty="0"/>
              <a:t>		</a:t>
            </a:r>
            <a:r>
              <a:rPr lang="en-US" sz="3000" dirty="0"/>
              <a:t>n1.toLocaleString(‘</a:t>
            </a:r>
            <a:r>
              <a:rPr lang="en-US" sz="3000" dirty="0" err="1"/>
              <a:t>pt</a:t>
            </a:r>
            <a:r>
              <a:rPr lang="en-US" sz="3000" dirty="0"/>
              <a:t>-BR’, {style: ‘currency’, </a:t>
            </a:r>
            <a:r>
              <a:rPr lang="en-US" sz="3000" dirty="0" err="1"/>
              <a:t>currency:’BRL</a:t>
            </a:r>
            <a:r>
              <a:rPr lang="en-US" sz="3000" dirty="0"/>
              <a:t>’});</a:t>
            </a:r>
          </a:p>
          <a:p>
            <a:pPr marL="0" indent="0">
              <a:buNone/>
            </a:pPr>
            <a:r>
              <a:rPr lang="en-US" sz="3000" dirty="0"/>
              <a:t>		</a:t>
            </a:r>
            <a:r>
              <a:rPr lang="pt-BR" sz="3000" dirty="0"/>
              <a:t>console.log(n1);//=&gt; R$ 1000.00</a:t>
            </a:r>
            <a:endParaRPr lang="en-US" sz="3000" dirty="0"/>
          </a:p>
          <a:p>
            <a:pPr marL="0" indent="0">
              <a:buNone/>
            </a:pPr>
            <a:r>
              <a:rPr lang="pt-BR" sz="3000" dirty="0" err="1"/>
              <a:t>document.write</a:t>
            </a:r>
            <a:r>
              <a:rPr lang="pt-BR" sz="3000" dirty="0"/>
              <a:t>();//comando via </a:t>
            </a:r>
            <a:r>
              <a:rPr lang="pt-BR" sz="3000" dirty="0" err="1"/>
              <a:t>JavaScript</a:t>
            </a:r>
            <a:r>
              <a:rPr lang="pt-BR" sz="3000" dirty="0"/>
              <a:t> para digitar algo na tela/janela</a:t>
            </a:r>
            <a:endParaRPr lang="en-US" sz="3000" dirty="0"/>
          </a:p>
          <a:p>
            <a:pPr marL="0" indent="0">
              <a:buNone/>
            </a:pPr>
            <a:r>
              <a:rPr lang="pt-BR" sz="3000" dirty="0" err="1"/>
              <a:t>document.writeln</a:t>
            </a:r>
            <a:r>
              <a:rPr lang="pt-BR" sz="3000" dirty="0"/>
              <a:t>();//mesma coisa do anterior, entretanto é como se ele apertasse a tecla </a:t>
            </a:r>
            <a:r>
              <a:rPr lang="pt-BR" sz="3000" dirty="0" err="1"/>
              <a:t>enter</a:t>
            </a:r>
            <a:r>
              <a:rPr lang="pt-BR" sz="3000" dirty="0"/>
              <a:t> no final, ficando uma linha a baixo.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2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4D40E-67D8-4F0B-9006-D770A3E7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7432744" cy="733204"/>
          </a:xfrm>
        </p:spPr>
        <p:txBody>
          <a:bodyPr>
            <a:normAutofit/>
          </a:bodyPr>
          <a:lstStyle/>
          <a:p>
            <a:r>
              <a:rPr lang="pt-BR" sz="3200" dirty="0"/>
              <a:t>Trabalhando com a função Date</a:t>
            </a:r>
            <a:endParaRPr lang="en-US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11DBF-24DE-40D5-B1EB-D465D725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90" y="533399"/>
            <a:ext cx="12097510" cy="6324601"/>
          </a:xfrm>
        </p:spPr>
        <p:txBody>
          <a:bodyPr>
            <a:noAutofit/>
          </a:bodyPr>
          <a:lstStyle/>
          <a:p>
            <a:r>
              <a:rPr lang="pt-BR" sz="2800" b="1" i="1" dirty="0"/>
              <a:t>Datas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/>
              <a:t>Declara-se uma variável do tipo Date, ela possui os seguintes métodos: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 err="1"/>
              <a:t>getFullYear</a:t>
            </a:r>
            <a:r>
              <a:rPr lang="pt-BR" sz="2800" dirty="0"/>
              <a:t>(): retorna o ano atual.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 err="1"/>
              <a:t>getMonth</a:t>
            </a:r>
            <a:r>
              <a:rPr lang="pt-BR" sz="2800" dirty="0"/>
              <a:t>(): retorna o mês atual, de 0 à 11, sendo 0 equivalente a Janeiro.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 err="1"/>
              <a:t>getDate</a:t>
            </a:r>
            <a:r>
              <a:rPr lang="pt-BR" sz="2800" dirty="0"/>
              <a:t>(): retorna o dia do mês atual.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 err="1"/>
              <a:t>getDay</a:t>
            </a:r>
            <a:r>
              <a:rPr lang="pt-BR" sz="2800" dirty="0"/>
              <a:t>(): retorna o dia da semana, de 0 à 6, sendo 0 domingo.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04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25E4-D1B0-48EC-B951-A0A7C262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6415C-B93D-4275-B4E9-F17DAAA1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2739"/>
            <a:ext cx="9905999" cy="3541714"/>
          </a:xfrm>
        </p:spPr>
        <p:txBody>
          <a:bodyPr>
            <a:normAutofit/>
          </a:bodyPr>
          <a:lstStyle/>
          <a:p>
            <a:r>
              <a:rPr lang="pt-BR" sz="2800" dirty="0"/>
              <a:t>Tipagem dinâmica: Como na maioria das linguagens de script, tipos são associados com valores, não com variáveis. Por exemplo, a variável “x” poderia ser associada a um número e mais tarde associada a uma </a:t>
            </a:r>
            <a:r>
              <a:rPr lang="pt-BR" sz="2800" dirty="0" err="1"/>
              <a:t>string</a:t>
            </a:r>
            <a:r>
              <a:rPr lang="pt-BR" sz="2800" dirty="0"/>
              <a:t>. </a:t>
            </a:r>
            <a:r>
              <a:rPr lang="pt-BR" sz="2800" dirty="0" err="1"/>
              <a:t>Javascript</a:t>
            </a:r>
            <a:r>
              <a:rPr lang="pt-BR" sz="2800" dirty="0"/>
              <a:t> suporta várias formas de testar o tipo de um objeto, incluindo </a:t>
            </a:r>
            <a:r>
              <a:rPr lang="pt-BR" sz="2800" dirty="0" err="1"/>
              <a:t>ducktyping</a:t>
            </a:r>
            <a:r>
              <a:rPr lang="pt-BR" sz="2800" dirty="0"/>
              <a:t>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48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C4900-8223-4BAC-B666-8D79D0A8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4935"/>
            <a:ext cx="7658030" cy="799465"/>
          </a:xfrm>
        </p:spPr>
        <p:txBody>
          <a:bodyPr/>
          <a:lstStyle/>
          <a:p>
            <a:r>
              <a:rPr lang="pt-BR" dirty="0"/>
              <a:t>Trabalhando com a função date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68742-1E2B-4C03-B215-8B5BB2CA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56586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800" dirty="0"/>
              <a:t>Exemplos: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/>
              <a:t>	var meses = [“Janeiro”, “Fevereiro”, “Março”, “Abril”]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/>
              <a:t>	var agora = new Date();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/>
              <a:t>	console.log(</a:t>
            </a:r>
            <a:r>
              <a:rPr lang="pt-BR" sz="2800" dirty="0" err="1"/>
              <a:t>agora.getDate</a:t>
            </a:r>
            <a:r>
              <a:rPr lang="pt-BR" sz="2800" dirty="0"/>
              <a:t>() + “ de “ + meses[</a:t>
            </a:r>
            <a:r>
              <a:rPr lang="pt-BR" sz="2800" dirty="0" err="1"/>
              <a:t>agora.getMonth</a:t>
            </a:r>
            <a:r>
              <a:rPr lang="pt-BR" sz="2800" dirty="0"/>
              <a:t>()] + “ de “ + </a:t>
            </a:r>
            <a:r>
              <a:rPr lang="pt-BR" sz="2800" dirty="0" err="1"/>
              <a:t>agora.getFullYear</a:t>
            </a:r>
            <a:r>
              <a:rPr lang="pt-BR" sz="2800" dirty="0"/>
              <a:t>);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/>
              <a:t>	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/>
              <a:t>	var aniversario = new Date(2005,11,5);</a:t>
            </a:r>
            <a:endParaRPr lang="en-US" sz="2800" dirty="0"/>
          </a:p>
          <a:p>
            <a:pPr marL="457200" lvl="1" indent="0">
              <a:buNone/>
            </a:pPr>
            <a:r>
              <a:rPr lang="pt-BR" sz="2800" dirty="0"/>
              <a:t>	console.log(</a:t>
            </a:r>
            <a:r>
              <a:rPr lang="pt-BR" sz="2800" dirty="0" err="1"/>
              <a:t>aniversario.getDay</a:t>
            </a:r>
            <a:r>
              <a:rPr lang="pt-BR" sz="2800" dirty="0"/>
              <a:t>());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55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F87C-EF41-4AD8-B2DD-2FD3E831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1560"/>
            <a:ext cx="1851853" cy="945239"/>
          </a:xfrm>
        </p:spPr>
        <p:txBody>
          <a:bodyPr/>
          <a:lstStyle/>
          <a:p>
            <a:r>
              <a:rPr lang="pt-BR" dirty="0"/>
              <a:t>Horas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89063-BBF3-4FE5-B31D-46A4DC22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460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Para trabalharmos com horas, também usamos a variável do tipo Date, entretanto com outras métodos, são estas:</a:t>
            </a:r>
            <a:endParaRPr lang="en-US" sz="2800" dirty="0"/>
          </a:p>
          <a:p>
            <a:r>
              <a:rPr lang="pt-BR" sz="2800" dirty="0" err="1"/>
              <a:t>getHours</a:t>
            </a:r>
            <a:r>
              <a:rPr lang="pt-BR" sz="2800" dirty="0"/>
              <a:t>(): retorna um numero no intervalo de [0,23[</a:t>
            </a:r>
            <a:endParaRPr lang="en-US" sz="2800" dirty="0"/>
          </a:p>
          <a:p>
            <a:r>
              <a:rPr lang="pt-BR" sz="2800" dirty="0" err="1"/>
              <a:t>getMinutes</a:t>
            </a:r>
            <a:r>
              <a:rPr lang="pt-BR" sz="2800" dirty="0"/>
              <a:t>(): retorna um numero no intervalo de [0,59[</a:t>
            </a:r>
            <a:endParaRPr lang="en-US" sz="2800" dirty="0"/>
          </a:p>
          <a:p>
            <a:r>
              <a:rPr lang="pt-BR" sz="2800" dirty="0" err="1"/>
              <a:t>getSeconds</a:t>
            </a:r>
            <a:r>
              <a:rPr lang="pt-BR" sz="2800" dirty="0"/>
              <a:t>(): retorna um numero no intervalo de [0,59[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4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E5394-64FC-424D-87DE-12931AA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8188"/>
            <a:ext cx="3152291" cy="653691"/>
          </a:xfrm>
        </p:spPr>
        <p:txBody>
          <a:bodyPr/>
          <a:lstStyle/>
          <a:p>
            <a:r>
              <a:rPr lang="pt-BR" dirty="0"/>
              <a:t>funções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88614-6933-4C2B-88CD-47A9174F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878"/>
            <a:ext cx="12192000" cy="6076121"/>
          </a:xfrm>
        </p:spPr>
        <p:txBody>
          <a:bodyPr>
            <a:normAutofit/>
          </a:bodyPr>
          <a:lstStyle/>
          <a:p>
            <a:r>
              <a:rPr lang="pt-BR" sz="2800" dirty="0"/>
              <a:t>Existem dois tipos de funções: </a:t>
            </a:r>
            <a:r>
              <a:rPr lang="pt-BR" sz="2800" b="1" i="1" dirty="0"/>
              <a:t>execução</a:t>
            </a:r>
            <a:r>
              <a:rPr lang="pt-BR" sz="2800" dirty="0"/>
              <a:t> e </a:t>
            </a:r>
            <a:r>
              <a:rPr lang="pt-BR" sz="2800" b="1" i="1" dirty="0"/>
              <a:t>retorno</a:t>
            </a:r>
            <a:endParaRPr lang="en-US" sz="2800" b="1" i="1" dirty="0"/>
          </a:p>
          <a:p>
            <a:pPr marL="0" indent="0">
              <a:buNone/>
            </a:pPr>
            <a:r>
              <a:rPr lang="pt-BR" sz="2800" dirty="0"/>
              <a:t>	Exemplo de função de execução: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function</a:t>
            </a:r>
            <a:r>
              <a:rPr lang="pt-BR" sz="2800" dirty="0"/>
              <a:t> </a:t>
            </a:r>
            <a:r>
              <a:rPr lang="pt-BR" sz="2800" dirty="0" err="1"/>
              <a:t>escreverNome</a:t>
            </a:r>
            <a:r>
              <a:rPr lang="pt-BR" sz="2800" dirty="0"/>
              <a:t>()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{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console.log(“Diego Matos”);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27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2ED51-095B-4EB9-AB80-D9BF9685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0830"/>
            <a:ext cx="2171630" cy="825969"/>
          </a:xfrm>
        </p:spPr>
        <p:txBody>
          <a:bodyPr/>
          <a:lstStyle/>
          <a:p>
            <a:r>
              <a:rPr lang="pt-BR" dirty="0"/>
              <a:t>funções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E24F7-1C44-4B4B-A4D2-C1C11C44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8"/>
            <a:ext cx="9905999" cy="5550371"/>
          </a:xfrm>
        </p:spPr>
        <p:txBody>
          <a:bodyPr>
            <a:normAutofit/>
          </a:bodyPr>
          <a:lstStyle/>
          <a:p>
            <a:r>
              <a:rPr lang="pt-BR" sz="2800" dirty="0"/>
              <a:t>Exemplo de função de retorno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function</a:t>
            </a:r>
            <a:r>
              <a:rPr lang="pt-BR" sz="2800" dirty="0"/>
              <a:t> </a:t>
            </a:r>
            <a:r>
              <a:rPr lang="pt-BR" sz="2800" dirty="0" err="1"/>
              <a:t>converterTemperatura</a:t>
            </a:r>
            <a:r>
              <a:rPr lang="pt-BR" sz="2800" dirty="0"/>
              <a:t>(celsius)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	var fah = (</a:t>
            </a:r>
            <a:r>
              <a:rPr lang="en-US" sz="2800" dirty="0" err="1"/>
              <a:t>celsius</a:t>
            </a:r>
            <a:r>
              <a:rPr lang="en-US" sz="2800" dirty="0"/>
              <a:t> * 1.8) + 32;</a:t>
            </a:r>
          </a:p>
          <a:p>
            <a:pPr marL="0" indent="0">
              <a:buNone/>
            </a:pPr>
            <a:r>
              <a:rPr lang="en-US" sz="2800" dirty="0"/>
              <a:t>		return fah;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pt-BR" sz="2800" dirty="0"/>
              <a:t>}</a:t>
            </a:r>
            <a:endParaRPr lang="en-US" sz="2800" dirty="0"/>
          </a:p>
          <a:p>
            <a:pPr marL="0" indent="0">
              <a:buNone/>
            </a:pPr>
            <a:r>
              <a:rPr lang="pt-BR" sz="2800" i="1" dirty="0"/>
              <a:t>Atenção</a:t>
            </a:r>
            <a:r>
              <a:rPr lang="pt-BR" sz="2800" dirty="0"/>
              <a:t>: As funções devem ser chamadas, </a:t>
            </a:r>
            <a:r>
              <a:rPr lang="pt-BR" sz="2800" dirty="0" err="1"/>
              <a:t>ex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err="1"/>
              <a:t>converterTemperatura</a:t>
            </a:r>
            <a:r>
              <a:rPr lang="pt-BR" sz="2800" dirty="0"/>
              <a:t>(32); //Irá retornar 89,6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55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9DDE6-CC05-423D-9EC7-48416BF1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7944"/>
            <a:ext cx="2277648" cy="719952"/>
          </a:xfrm>
        </p:spPr>
        <p:txBody>
          <a:bodyPr/>
          <a:lstStyle/>
          <a:p>
            <a:r>
              <a:rPr lang="pt-BR" dirty="0"/>
              <a:t>Funções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BCE201-7601-4888-AB3D-A1BDB8D0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7896"/>
            <a:ext cx="9905999" cy="5685182"/>
          </a:xfrm>
        </p:spPr>
        <p:txBody>
          <a:bodyPr>
            <a:normAutofit/>
          </a:bodyPr>
          <a:lstStyle/>
          <a:p>
            <a:r>
              <a:rPr lang="pt-BR" dirty="0"/>
              <a:t>Também temos as funções </a:t>
            </a:r>
            <a:r>
              <a:rPr lang="pt-BR" b="1" i="1" dirty="0"/>
              <a:t>anônimas</a:t>
            </a:r>
            <a:r>
              <a:rPr lang="pt-BR" dirty="0"/>
              <a:t>, é uma função que não possui nome:</a:t>
            </a:r>
            <a:endParaRPr lang="en-US" dirty="0"/>
          </a:p>
          <a:p>
            <a:pPr marL="0" lvl="0" indent="0">
              <a:buNone/>
            </a:pPr>
            <a:r>
              <a:rPr lang="pt-BR" dirty="0"/>
              <a:t>var </a:t>
            </a:r>
            <a:r>
              <a:rPr lang="pt-BR" dirty="0" err="1"/>
              <a:t>magic</a:t>
            </a:r>
            <a:r>
              <a:rPr lang="pt-BR" dirty="0"/>
              <a:t> = </a:t>
            </a:r>
            <a:r>
              <a:rPr lang="pt-BR" dirty="0" err="1"/>
              <a:t>function</a:t>
            </a:r>
            <a:r>
              <a:rPr lang="pt-BR" dirty="0"/>
              <a:t> ()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{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new Date();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}</a:t>
            </a:r>
            <a:endParaRPr lang="en-US" dirty="0"/>
          </a:p>
          <a:p>
            <a:pPr marL="0" lvl="0" indent="0">
              <a:buNone/>
            </a:pPr>
            <a:r>
              <a:rPr lang="pt-BR" dirty="0"/>
              <a:t>var </a:t>
            </a:r>
            <a:r>
              <a:rPr lang="pt-BR" dirty="0" err="1"/>
              <a:t>magic</a:t>
            </a:r>
            <a:r>
              <a:rPr lang="pt-BR" dirty="0"/>
              <a:t> = () =&gt;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{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new Date();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}</a:t>
            </a:r>
            <a:endParaRPr lang="en-US" dirty="0"/>
          </a:p>
          <a:p>
            <a:pPr marL="0" lvl="0" indent="0">
              <a:buNone/>
            </a:pPr>
            <a:r>
              <a:rPr lang="pt-BR" dirty="0"/>
              <a:t>var </a:t>
            </a:r>
            <a:r>
              <a:rPr lang="pt-BR" dirty="0" err="1"/>
              <a:t>magic</a:t>
            </a:r>
            <a:r>
              <a:rPr lang="pt-BR" dirty="0"/>
              <a:t> = () =&gt; {new Date()};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52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4D9B0-6B7F-421D-AD00-438A94EE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8877230" cy="905482"/>
          </a:xfrm>
        </p:spPr>
        <p:txBody>
          <a:bodyPr/>
          <a:lstStyle/>
          <a:p>
            <a:r>
              <a:rPr lang="pt-BR" dirty="0"/>
              <a:t>Algumas </a:t>
            </a:r>
            <a:r>
              <a:rPr lang="pt-BR" dirty="0" err="1"/>
              <a:t>funçãoes</a:t>
            </a:r>
            <a:r>
              <a:rPr lang="pt-BR" dirty="0"/>
              <a:t> matemáticas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191F7-7B96-49DD-BF06-45BDF13E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244"/>
            <a:ext cx="12192000" cy="6092756"/>
          </a:xfrm>
        </p:spPr>
        <p:txBody>
          <a:bodyPr>
            <a:normAutofit/>
          </a:bodyPr>
          <a:lstStyle/>
          <a:p>
            <a:pPr lvl="1"/>
            <a:r>
              <a:rPr lang="pt-BR" sz="2400" dirty="0" err="1"/>
              <a:t>Math.round</a:t>
            </a:r>
            <a:r>
              <a:rPr lang="pt-BR" sz="2400" dirty="0"/>
              <a:t>: Ele arredonda para “o </a:t>
            </a:r>
            <a:r>
              <a:rPr lang="pt-BR" sz="2400" b="1" dirty="0"/>
              <a:t>inteiro</a:t>
            </a:r>
            <a:r>
              <a:rPr lang="pt-BR" sz="2400" dirty="0"/>
              <a:t> mais </a:t>
            </a:r>
            <a:r>
              <a:rPr lang="pt-BR" sz="2400" b="1" dirty="0"/>
              <a:t>próximo</a:t>
            </a:r>
            <a:r>
              <a:rPr lang="pt-BR" sz="2400" dirty="0"/>
              <a:t>”, </a:t>
            </a:r>
            <a:r>
              <a:rPr lang="pt-BR" sz="2400" dirty="0" err="1"/>
              <a:t>ex</a:t>
            </a:r>
            <a:r>
              <a:rPr lang="pt-BR" sz="2400" dirty="0"/>
              <a:t>:</a:t>
            </a:r>
            <a:endParaRPr lang="en-US" sz="2400" dirty="0"/>
          </a:p>
          <a:p>
            <a:pPr marL="2743200" lvl="6" indent="0">
              <a:buNone/>
            </a:pPr>
            <a:r>
              <a:rPr lang="pt-BR" sz="2400" dirty="0"/>
              <a:t>66.666... irá para 67</a:t>
            </a:r>
            <a:endParaRPr lang="en-US" sz="2400" dirty="0"/>
          </a:p>
          <a:p>
            <a:pPr marL="2743200" lvl="6" indent="0">
              <a:buNone/>
            </a:pPr>
            <a:r>
              <a:rPr lang="pt-BR" sz="2400" dirty="0"/>
              <a:t>66.4... irá para 66</a:t>
            </a:r>
            <a:endParaRPr lang="en-US" sz="2400" dirty="0"/>
          </a:p>
          <a:p>
            <a:pPr marL="2743200" lvl="6" indent="0">
              <a:buNone/>
            </a:pPr>
            <a:r>
              <a:rPr lang="pt-BR" sz="2400" dirty="0"/>
              <a:t>66.5 irá para 67</a:t>
            </a:r>
            <a:endParaRPr lang="en-US" sz="2400" dirty="0"/>
          </a:p>
          <a:p>
            <a:pPr lvl="1"/>
            <a:r>
              <a:rPr lang="pt-BR" sz="2400" dirty="0" err="1"/>
              <a:t>Math.ceil</a:t>
            </a:r>
            <a:r>
              <a:rPr lang="pt-BR" sz="2400" dirty="0"/>
              <a:t>: Arredonda sempre para </a:t>
            </a:r>
            <a:r>
              <a:rPr lang="pt-BR" sz="2400" b="1" dirty="0"/>
              <a:t>cima</a:t>
            </a:r>
            <a:endParaRPr lang="en-US" sz="2400" dirty="0"/>
          </a:p>
          <a:p>
            <a:pPr lvl="1"/>
            <a:r>
              <a:rPr lang="pt-BR" sz="2400" dirty="0" err="1"/>
              <a:t>Math.floor</a:t>
            </a:r>
            <a:r>
              <a:rPr lang="pt-BR" sz="2400" dirty="0"/>
              <a:t>: Arredonda sempre para </a:t>
            </a:r>
            <a:r>
              <a:rPr lang="pt-BR" sz="2400" b="1" dirty="0"/>
              <a:t>baixo</a:t>
            </a:r>
            <a:endParaRPr lang="en-US" sz="2400" dirty="0"/>
          </a:p>
          <a:p>
            <a:pPr lvl="1"/>
            <a:r>
              <a:rPr lang="pt-BR" sz="2400" dirty="0"/>
              <a:t>.</a:t>
            </a:r>
            <a:r>
              <a:rPr lang="pt-BR" sz="2400" dirty="0" err="1"/>
              <a:t>toFixed</a:t>
            </a:r>
            <a:r>
              <a:rPr lang="pt-BR" sz="2400" dirty="0"/>
              <a:t>(n): Delimita “n” casas decimais</a:t>
            </a:r>
            <a:endParaRPr lang="en-US" sz="2400" dirty="0"/>
          </a:p>
          <a:p>
            <a:pPr lvl="1"/>
            <a:r>
              <a:rPr lang="pt-BR" sz="2400" dirty="0" err="1"/>
              <a:t>Math.max</a:t>
            </a:r>
            <a:r>
              <a:rPr lang="pt-BR" sz="2400" dirty="0"/>
              <a:t>(</a:t>
            </a:r>
            <a:r>
              <a:rPr lang="pt-BR" sz="2400" dirty="0" err="1"/>
              <a:t>x,y,z</a:t>
            </a:r>
            <a:r>
              <a:rPr lang="pt-BR" sz="2400" dirty="0"/>
              <a:t>); //retornará o maior número</a:t>
            </a:r>
            <a:endParaRPr lang="en-US" sz="2400" dirty="0"/>
          </a:p>
          <a:p>
            <a:pPr lvl="1"/>
            <a:r>
              <a:rPr lang="pt-BR" sz="2400" dirty="0" err="1"/>
              <a:t>Math.min</a:t>
            </a:r>
            <a:r>
              <a:rPr lang="pt-BR" sz="2400" dirty="0"/>
              <a:t>(</a:t>
            </a:r>
            <a:r>
              <a:rPr lang="pt-BR" sz="2400" dirty="0" err="1"/>
              <a:t>x,y,x</a:t>
            </a:r>
            <a:r>
              <a:rPr lang="pt-BR" sz="2400" dirty="0"/>
              <a:t>);;//retornará o menor número</a:t>
            </a:r>
            <a:endParaRPr lang="en-US" sz="2400" dirty="0"/>
          </a:p>
          <a:p>
            <a:pPr lvl="1"/>
            <a:r>
              <a:rPr lang="pt-BR" sz="2400" dirty="0" err="1"/>
              <a:t>Math.random</a:t>
            </a:r>
            <a:r>
              <a:rPr lang="pt-BR" sz="2400" dirty="0"/>
              <a:t>();//Sorteia um número em um intervalo de [0;1[ (</a:t>
            </a:r>
            <a:r>
              <a:rPr lang="pt-BR" sz="2400" dirty="0" err="1"/>
              <a:t>Math.random</a:t>
            </a:r>
            <a:r>
              <a:rPr lang="pt-BR" sz="2400" dirty="0"/>
              <a:t>()*n ou </a:t>
            </a:r>
            <a:r>
              <a:rPr lang="pt-BR" sz="2400" dirty="0" err="1"/>
              <a:t>Math.ceil</a:t>
            </a:r>
            <a:r>
              <a:rPr lang="pt-BR" sz="2400" dirty="0"/>
              <a:t>(</a:t>
            </a:r>
            <a:r>
              <a:rPr lang="pt-BR" sz="2400" dirty="0" err="1"/>
              <a:t>Math.random</a:t>
            </a:r>
            <a:r>
              <a:rPr lang="pt-BR" sz="2400" dirty="0"/>
              <a:t>() * n)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46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2ED55-872F-41E5-94CA-7C32426A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6982170" cy="706699"/>
          </a:xfrm>
        </p:spPr>
        <p:txBody>
          <a:bodyPr/>
          <a:lstStyle/>
          <a:p>
            <a:r>
              <a:rPr lang="pt-BR" dirty="0"/>
              <a:t>Funções com parâmetros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F6F0E-96B3-460B-BB5A-8971B743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6698"/>
            <a:ext cx="12192000" cy="6151301"/>
          </a:xfrm>
        </p:spPr>
        <p:txBody>
          <a:bodyPr>
            <a:normAutofit/>
          </a:bodyPr>
          <a:lstStyle/>
          <a:p>
            <a:r>
              <a:rPr lang="pt-BR" sz="3200" dirty="0"/>
              <a:t>A função recebe um valor, </a:t>
            </a:r>
            <a:r>
              <a:rPr lang="pt-BR" sz="3200" dirty="0" err="1"/>
              <a:t>ex</a:t>
            </a:r>
            <a:r>
              <a:rPr lang="pt-BR" sz="3200" dirty="0"/>
              <a:t>:</a:t>
            </a:r>
            <a:endParaRPr lang="en-US" sz="3200" dirty="0"/>
          </a:p>
          <a:p>
            <a:pPr marL="0" indent="0">
              <a:buNone/>
            </a:pPr>
            <a:r>
              <a:rPr lang="pt-BR" sz="3200" dirty="0"/>
              <a:t>		</a:t>
            </a:r>
            <a:r>
              <a:rPr lang="pt-BR" sz="3200" dirty="0" err="1"/>
              <a:t>Function</a:t>
            </a:r>
            <a:r>
              <a:rPr lang="pt-BR" sz="3200" dirty="0"/>
              <a:t> </a:t>
            </a:r>
            <a:r>
              <a:rPr lang="pt-BR" sz="3200" dirty="0" err="1"/>
              <a:t>calcularDiaria</a:t>
            </a:r>
            <a:r>
              <a:rPr lang="pt-BR" sz="3200" dirty="0"/>
              <a:t> (salario, dias)</a:t>
            </a:r>
            <a:endParaRPr lang="en-US" sz="3200" dirty="0"/>
          </a:p>
          <a:p>
            <a:pPr marL="0" indent="0">
              <a:buNone/>
            </a:pPr>
            <a:r>
              <a:rPr lang="pt-BR" sz="3200" dirty="0"/>
              <a:t>		{</a:t>
            </a:r>
            <a:endParaRPr lang="en-US" sz="3200" dirty="0"/>
          </a:p>
          <a:p>
            <a:pPr marL="0" indent="0">
              <a:buNone/>
            </a:pPr>
            <a:r>
              <a:rPr lang="pt-BR" sz="3200" dirty="0"/>
              <a:t>			</a:t>
            </a:r>
            <a:r>
              <a:rPr lang="pt-BR" sz="3200" dirty="0" err="1"/>
              <a:t>return</a:t>
            </a:r>
            <a:r>
              <a:rPr lang="pt-BR" sz="3200" dirty="0"/>
              <a:t> (salario/dias).</a:t>
            </a:r>
            <a:r>
              <a:rPr lang="pt-BR" sz="3200" dirty="0" err="1"/>
              <a:t>toFixed</a:t>
            </a:r>
            <a:r>
              <a:rPr lang="pt-BR" sz="3200" dirty="0"/>
              <a:t>(2);</a:t>
            </a:r>
            <a:endParaRPr lang="en-US" sz="3200" dirty="0"/>
          </a:p>
          <a:p>
            <a:pPr marL="0" indent="0">
              <a:buNone/>
            </a:pPr>
            <a:r>
              <a:rPr lang="pt-BR" sz="3200" dirty="0"/>
              <a:t>		}</a:t>
            </a:r>
            <a:endParaRPr lang="en-US" sz="3200" dirty="0"/>
          </a:p>
          <a:p>
            <a:pPr marL="0" indent="0">
              <a:buNone/>
            </a:pPr>
            <a:r>
              <a:rPr lang="pt-BR" sz="3200" dirty="0"/>
              <a:t>		var diária = </a:t>
            </a:r>
            <a:r>
              <a:rPr lang="pt-BR" sz="3200" dirty="0" err="1"/>
              <a:t>calcularDiaria</a:t>
            </a:r>
            <a:r>
              <a:rPr lang="pt-BR" sz="3200" dirty="0"/>
              <a:t>(8000, 30);</a:t>
            </a:r>
            <a:endParaRPr lang="en-US" sz="3200" dirty="0"/>
          </a:p>
          <a:p>
            <a:pPr marL="0" indent="0">
              <a:buNone/>
            </a:pPr>
            <a:r>
              <a:rPr lang="pt-BR" sz="3200" dirty="0"/>
              <a:t>		</a:t>
            </a:r>
            <a:r>
              <a:rPr lang="pt-BR" sz="3200" dirty="0" err="1"/>
              <a:t>alert</a:t>
            </a:r>
            <a:r>
              <a:rPr lang="pt-BR" sz="3200" dirty="0"/>
              <a:t>(diária);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29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5C722-9A8A-4548-9FDD-345A2771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8187"/>
            <a:ext cx="5338900" cy="640439"/>
          </a:xfrm>
        </p:spPr>
        <p:txBody>
          <a:bodyPr/>
          <a:lstStyle/>
          <a:p>
            <a:r>
              <a:rPr lang="pt-BR" dirty="0"/>
              <a:t>Funções Reutilizáveis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202D8-615A-4B77-A066-B1036EBB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6218"/>
            <a:ext cx="12099235" cy="6251782"/>
          </a:xfrm>
        </p:spPr>
        <p:txBody>
          <a:bodyPr>
            <a:normAutofit/>
          </a:bodyPr>
          <a:lstStyle/>
          <a:p>
            <a:r>
              <a:rPr lang="pt-BR" dirty="0"/>
              <a:t>No </a:t>
            </a:r>
            <a:r>
              <a:rPr lang="pt-BR" dirty="0" err="1"/>
              <a:t>javascript</a:t>
            </a:r>
            <a:r>
              <a:rPr lang="pt-BR" dirty="0"/>
              <a:t> é possível reutilizar uma função, </a:t>
            </a:r>
            <a:r>
              <a:rPr lang="pt-BR" dirty="0" err="1"/>
              <a:t>ex</a:t>
            </a:r>
            <a:r>
              <a:rPr lang="pt-BR" dirty="0"/>
              <a:t>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en-US" dirty="0"/>
              <a:t>function </a:t>
            </a:r>
            <a:r>
              <a:rPr lang="en-US" dirty="0" err="1"/>
              <a:t>helloWorld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console.log(“Hello World !”);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helloWorld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function </a:t>
            </a:r>
            <a:r>
              <a:rPr lang="en-US" dirty="0" err="1"/>
              <a:t>helloWorld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console.log(“Hello Rio de Janeiro !”);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pt-BR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67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3381E-A79C-4AD9-A186-68AD1DF8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27" y="0"/>
            <a:ext cx="4702796" cy="892230"/>
          </a:xfrm>
        </p:spPr>
        <p:txBody>
          <a:bodyPr/>
          <a:lstStyle/>
          <a:p>
            <a:r>
              <a:rPr lang="pt-BR" dirty="0"/>
              <a:t>Escopo de Variáveis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3257C-FC7C-40B0-942B-354959F8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8982"/>
            <a:ext cx="12192000" cy="6159017"/>
          </a:xfrm>
        </p:spPr>
        <p:txBody>
          <a:bodyPr/>
          <a:lstStyle/>
          <a:p>
            <a:r>
              <a:rPr lang="pt-BR" sz="2800" dirty="0"/>
              <a:t>É preciso atenção ao declarar as variáveis, elas podem locais ( sendo seu acesso possível apenas dentro do bloco e geralmente são temporárias ) ou globais ( sendo seu acesso possível em todo o código ), </a:t>
            </a:r>
            <a:r>
              <a:rPr lang="pt-BR" sz="2800" dirty="0" err="1"/>
              <a:t>ex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function</a:t>
            </a:r>
            <a:r>
              <a:rPr lang="pt-BR" sz="2800" dirty="0"/>
              <a:t> </a:t>
            </a:r>
            <a:r>
              <a:rPr lang="pt-BR" sz="2800" dirty="0" err="1"/>
              <a:t>calcularDiaria</a:t>
            </a:r>
            <a:r>
              <a:rPr lang="pt-BR" sz="2800" dirty="0"/>
              <a:t> ()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{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var </a:t>
            </a:r>
            <a:r>
              <a:rPr lang="pt-BR" sz="2800" dirty="0" err="1"/>
              <a:t>diaria</a:t>
            </a:r>
            <a:r>
              <a:rPr lang="pt-BR" sz="2800" dirty="0"/>
              <a:t> = (4000/30).</a:t>
            </a:r>
            <a:r>
              <a:rPr lang="pt-BR" sz="2800" dirty="0" err="1"/>
              <a:t>toFixed</a:t>
            </a:r>
            <a:r>
              <a:rPr lang="pt-BR" sz="2800" dirty="0"/>
              <a:t>(2); //essa é uma variável             							 	   //local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	</a:t>
            </a:r>
            <a:r>
              <a:rPr lang="pt-BR" sz="2800" dirty="0" err="1"/>
              <a:t>return</a:t>
            </a:r>
            <a:r>
              <a:rPr lang="pt-BR" sz="2800" dirty="0"/>
              <a:t> diária;		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15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55162-4D8E-4636-90F4-21FD9136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0"/>
            <a:ext cx="5047352" cy="600682"/>
          </a:xfrm>
        </p:spPr>
        <p:txBody>
          <a:bodyPr/>
          <a:lstStyle/>
          <a:p>
            <a:r>
              <a:rPr lang="pt-BR" dirty="0"/>
              <a:t>Escopo de Variáveis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C9B34-8BCC-488D-A18E-E5C6BF72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0682"/>
            <a:ext cx="12192000" cy="6257318"/>
          </a:xfrm>
        </p:spPr>
        <p:txBody>
          <a:bodyPr>
            <a:normAutofit/>
          </a:bodyPr>
          <a:lstStyle/>
          <a:p>
            <a:r>
              <a:rPr lang="pt-BR" dirty="0"/>
              <a:t>var </a:t>
            </a:r>
            <a:r>
              <a:rPr lang="pt-BR" dirty="0" err="1"/>
              <a:t>diaria</a:t>
            </a:r>
            <a:r>
              <a:rPr lang="pt-BR" dirty="0"/>
              <a:t> = </a:t>
            </a:r>
            <a:r>
              <a:rPr lang="pt-BR" dirty="0" err="1"/>
              <a:t>calcularDiaria</a:t>
            </a:r>
            <a:r>
              <a:rPr lang="pt-BR" dirty="0"/>
              <a:t>(8000, 30);//essa variável não possui relação com que está dentro da função, tanto que é possível criá-la com o mesmo nome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alert</a:t>
            </a:r>
            <a:r>
              <a:rPr lang="pt-BR" dirty="0"/>
              <a:t>(diária);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var </a:t>
            </a:r>
            <a:r>
              <a:rPr lang="pt-BR" dirty="0" err="1"/>
              <a:t>diaria</a:t>
            </a:r>
            <a:r>
              <a:rPr lang="pt-BR" dirty="0"/>
              <a:t>; //essa é uma variável global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calcularDiaria</a:t>
            </a:r>
            <a:r>
              <a:rPr lang="pt-BR" dirty="0"/>
              <a:t> ()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{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diaria</a:t>
            </a:r>
            <a:r>
              <a:rPr lang="pt-BR" dirty="0"/>
              <a:t> = (4000/30).</a:t>
            </a:r>
            <a:r>
              <a:rPr lang="pt-BR" dirty="0" err="1"/>
              <a:t>toFixed</a:t>
            </a:r>
            <a:r>
              <a:rPr lang="pt-BR" dirty="0"/>
              <a:t>(2); 		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}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calcularDiaria</a:t>
            </a:r>
            <a:r>
              <a:rPr lang="pt-BR" dirty="0"/>
              <a:t>(); //a função modifica o valor da variável </a:t>
            </a:r>
            <a:r>
              <a:rPr lang="pt-BR" dirty="0" err="1"/>
              <a:t>diaria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diaria</a:t>
            </a:r>
            <a:r>
              <a:rPr lang="pt-BR" dirty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3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13AF8-06F4-4628-95DC-CA4FFE32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DC2FCB-21B4-4C1B-91EF-F343FDB5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800" dirty="0"/>
              <a:t>Baseada em objetos: </a:t>
            </a:r>
            <a:r>
              <a:rPr lang="pt-BR" sz="2800" dirty="0" err="1"/>
              <a:t>Javascript</a:t>
            </a:r>
            <a:r>
              <a:rPr lang="pt-BR" sz="2800" dirty="0"/>
              <a:t> é quase inteiramente baseada em objetos. Objetos </a:t>
            </a:r>
            <a:r>
              <a:rPr lang="pt-BR" sz="2800" dirty="0" err="1"/>
              <a:t>Javascript</a:t>
            </a:r>
            <a:r>
              <a:rPr lang="pt-BR" sz="2800" dirty="0"/>
              <a:t> são </a:t>
            </a:r>
            <a:r>
              <a:rPr lang="pt-BR" sz="2800" dirty="0" err="1"/>
              <a:t>arrays</a:t>
            </a:r>
            <a:r>
              <a:rPr lang="pt-BR" sz="2800" dirty="0"/>
              <a:t> associativos (itens formados por um par chave e valor), aumentados com protótipos (é o mecanismo pelo qual objetos </a:t>
            </a:r>
            <a:r>
              <a:rPr lang="pt-BR" sz="2800" dirty="0" err="1"/>
              <a:t>JavaScript</a:t>
            </a:r>
            <a:r>
              <a:rPr lang="pt-BR" sz="2800" dirty="0"/>
              <a:t> herdam recursos uns dos outros). Os nomes das propriedades de um objeto são </a:t>
            </a:r>
            <a:r>
              <a:rPr lang="pt-BR" sz="2800" dirty="0" err="1"/>
              <a:t>strings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	</a:t>
            </a:r>
            <a:r>
              <a:rPr lang="pt-BR" sz="2800" dirty="0" err="1"/>
              <a:t>obj.x</a:t>
            </a:r>
            <a:r>
              <a:rPr lang="pt-BR" sz="2800" dirty="0"/>
              <a:t> = 10 e </a:t>
            </a:r>
            <a:r>
              <a:rPr lang="pt-BR" sz="2800" dirty="0" err="1"/>
              <a:t>obj</a:t>
            </a:r>
            <a:r>
              <a:rPr lang="pt-BR" sz="2800" dirty="0"/>
              <a:t>[“x”] = 10 são equivalentes</a:t>
            </a:r>
            <a:endParaRPr lang="en-US" sz="28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8229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78CC0-212A-43F1-88D9-D0903801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4C745-A4DD-4814-B03B-906F08DF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9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2E85C-031B-4FEF-B8CF-EA47775D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377" y="-134689"/>
            <a:ext cx="6385822" cy="1024752"/>
          </a:xfrm>
        </p:spPr>
        <p:txBody>
          <a:bodyPr/>
          <a:lstStyle/>
          <a:p>
            <a:r>
              <a:rPr lang="pt-BR" dirty="0"/>
              <a:t>Aprofundando um pouco...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BE2FE-118E-4779-95C3-E10D4B43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2182"/>
            <a:ext cx="12192000" cy="6125818"/>
          </a:xfrm>
        </p:spPr>
        <p:txBody>
          <a:bodyPr>
            <a:normAutofit fontScale="62500" lnSpcReduction="20000"/>
          </a:bodyPr>
          <a:lstStyle/>
          <a:p>
            <a:r>
              <a:rPr lang="pt-BR" sz="4400" b="1" i="1" dirty="0"/>
              <a:t>Desafio</a:t>
            </a:r>
            <a:r>
              <a:rPr lang="pt-BR" sz="4400" dirty="0"/>
              <a:t>: Desenvolver um programa de contar letras e palavras	</a:t>
            </a:r>
            <a:endParaRPr lang="en-US" sz="4400" dirty="0"/>
          </a:p>
          <a:p>
            <a:pPr marL="0" indent="0">
              <a:buNone/>
            </a:pPr>
            <a:r>
              <a:rPr lang="pt-BR" sz="4400" dirty="0"/>
              <a:t>	Dica: O método split(parâmetro) separa minha </a:t>
            </a:r>
            <a:r>
              <a:rPr lang="pt-BR" sz="4400" dirty="0" err="1"/>
              <a:t>string</a:t>
            </a:r>
            <a:r>
              <a:rPr lang="pt-BR" sz="4400" dirty="0"/>
              <a:t> em </a:t>
            </a:r>
            <a:r>
              <a:rPr lang="pt-BR" sz="4400" dirty="0" err="1"/>
              <a:t>arrays</a:t>
            </a:r>
            <a:r>
              <a:rPr lang="pt-BR" sz="4400" dirty="0"/>
              <a:t> usando o parâmetro como separador, </a:t>
            </a:r>
            <a:r>
              <a:rPr lang="pt-BR" sz="4400" dirty="0" err="1"/>
              <a:t>ex</a:t>
            </a:r>
            <a:r>
              <a:rPr lang="pt-BR" sz="4400" dirty="0"/>
              <a:t>:</a:t>
            </a:r>
            <a:endParaRPr lang="en-US" sz="4400" dirty="0"/>
          </a:p>
          <a:p>
            <a:pPr marL="0" indent="0">
              <a:buNone/>
            </a:pPr>
            <a:r>
              <a:rPr lang="pt-BR" sz="4400" dirty="0"/>
              <a:t>		var nome = “Diego Vasconcelos </a:t>
            </a:r>
            <a:r>
              <a:rPr lang="pt-BR" sz="4400" dirty="0" err="1"/>
              <a:t>Schardosim</a:t>
            </a:r>
            <a:r>
              <a:rPr lang="pt-BR" sz="4400" dirty="0"/>
              <a:t> de Matos”;</a:t>
            </a:r>
            <a:endParaRPr lang="en-US" sz="4400" dirty="0"/>
          </a:p>
          <a:p>
            <a:pPr marL="0" indent="0">
              <a:buNone/>
            </a:pPr>
            <a:r>
              <a:rPr lang="pt-BR" sz="4400" dirty="0"/>
              <a:t>		var palavras = </a:t>
            </a:r>
            <a:r>
              <a:rPr lang="pt-BR" sz="4400" dirty="0" err="1"/>
              <a:t>nome.split</a:t>
            </a:r>
            <a:r>
              <a:rPr lang="pt-BR" sz="4400" dirty="0"/>
              <a:t>(“ “);</a:t>
            </a:r>
            <a:endParaRPr lang="en-US" sz="4400" dirty="0"/>
          </a:p>
          <a:p>
            <a:pPr marL="0" indent="0">
              <a:buNone/>
            </a:pPr>
            <a:r>
              <a:rPr lang="pt-BR" sz="4400" dirty="0"/>
              <a:t>		console.log(palavras);//retornará um </a:t>
            </a:r>
            <a:r>
              <a:rPr lang="pt-BR" sz="4400" dirty="0" err="1"/>
              <a:t>array</a:t>
            </a:r>
            <a:r>
              <a:rPr lang="pt-BR" sz="4400" dirty="0"/>
              <a:t>:</a:t>
            </a:r>
            <a:endParaRPr lang="en-US" sz="4400" dirty="0"/>
          </a:p>
          <a:p>
            <a:pPr marL="0" indent="0">
              <a:buNone/>
            </a:pPr>
            <a:r>
              <a:rPr lang="pt-BR" sz="4400" dirty="0"/>
              <a:t>					     //palavras[0] = Diego</a:t>
            </a:r>
            <a:endParaRPr lang="en-US" sz="4400" dirty="0"/>
          </a:p>
          <a:p>
            <a:pPr marL="0" indent="0">
              <a:buNone/>
            </a:pPr>
            <a:r>
              <a:rPr lang="pt-BR" sz="4400" dirty="0"/>
              <a:t>					     //palavras[1] = Vasconcelos</a:t>
            </a:r>
            <a:endParaRPr lang="en-US" sz="4400" dirty="0"/>
          </a:p>
          <a:p>
            <a:pPr marL="0" indent="0">
              <a:buNone/>
            </a:pPr>
            <a:r>
              <a:rPr lang="pt-BR" sz="4400" dirty="0"/>
              <a:t>					     //palavras[2] = </a:t>
            </a:r>
            <a:r>
              <a:rPr lang="pt-BR" sz="4400" dirty="0" err="1"/>
              <a:t>Schardosim</a:t>
            </a:r>
            <a:endParaRPr lang="en-US" sz="4400" dirty="0"/>
          </a:p>
          <a:p>
            <a:pPr marL="0" indent="0">
              <a:buNone/>
            </a:pPr>
            <a:r>
              <a:rPr lang="pt-BR" sz="4400" dirty="0"/>
              <a:t>					     //palavras[3] = de</a:t>
            </a:r>
            <a:endParaRPr lang="en-US" sz="4400" dirty="0"/>
          </a:p>
          <a:p>
            <a:pPr marL="0" indent="0">
              <a:buNone/>
            </a:pPr>
            <a:r>
              <a:rPr lang="pt-BR" sz="4400" dirty="0"/>
              <a:t>					     //palavras[4] = Matos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47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CCE27-8471-483B-9D89-3074681F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65" y="0"/>
            <a:ext cx="7233961" cy="719952"/>
          </a:xfrm>
        </p:spPr>
        <p:txBody>
          <a:bodyPr/>
          <a:lstStyle/>
          <a:p>
            <a:r>
              <a:rPr lang="pt-BR" b="1" i="1" dirty="0" err="1"/>
              <a:t>Document</a:t>
            </a:r>
            <a:r>
              <a:rPr lang="pt-BR" b="1" i="1" dirty="0"/>
              <a:t> </a:t>
            </a:r>
            <a:r>
              <a:rPr lang="pt-BR" b="1" i="1" dirty="0" err="1"/>
              <a:t>Object</a:t>
            </a:r>
            <a:r>
              <a:rPr lang="pt-BR" b="1" i="1" dirty="0"/>
              <a:t> </a:t>
            </a:r>
            <a:r>
              <a:rPr lang="pt-BR" b="1" i="1" dirty="0" err="1"/>
              <a:t>Model</a:t>
            </a:r>
            <a:r>
              <a:rPr lang="pt-BR" b="1" i="1" dirty="0"/>
              <a:t> ( DOM 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2795D-D8A7-42F1-A874-5860E82A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2964"/>
            <a:ext cx="12192000" cy="6265035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A raiz do DOM começa em um objeto chamado </a:t>
            </a:r>
            <a:r>
              <a:rPr lang="pt-BR" sz="3600" dirty="0" err="1"/>
              <a:t>window</a:t>
            </a:r>
            <a:r>
              <a:rPr lang="pt-BR" sz="3600" dirty="0"/>
              <a:t> ( janela ), alguns desses objeto são o </a:t>
            </a:r>
            <a:r>
              <a:rPr lang="pt-BR" sz="3600" dirty="0" err="1"/>
              <a:t>location</a:t>
            </a:r>
            <a:r>
              <a:rPr lang="pt-BR" sz="3600" dirty="0"/>
              <a:t> (</a:t>
            </a:r>
            <a:r>
              <a:rPr lang="pt-BR" sz="3600" dirty="0" err="1"/>
              <a:t>url</a:t>
            </a:r>
            <a:r>
              <a:rPr lang="pt-BR" sz="3600" dirty="0"/>
              <a:t> do servidor ), </a:t>
            </a:r>
            <a:r>
              <a:rPr lang="pt-BR" sz="3600" dirty="0" err="1"/>
              <a:t>document</a:t>
            </a:r>
            <a:r>
              <a:rPr lang="pt-BR" sz="3600" dirty="0"/>
              <a:t> ( documento atual ), </a:t>
            </a:r>
            <a:r>
              <a:rPr lang="pt-BR" sz="3600" dirty="0" err="1"/>
              <a:t>history</a:t>
            </a:r>
            <a:r>
              <a:rPr lang="pt-BR" sz="3600" dirty="0"/>
              <a:t> (guarda de onde </a:t>
            </a:r>
            <a:r>
              <a:rPr lang="pt-BR" sz="3600" dirty="0" err="1"/>
              <a:t>vc</a:t>
            </a:r>
            <a:r>
              <a:rPr lang="pt-BR" sz="3600" dirty="0"/>
              <a:t> veio, para onde você vai... )</a:t>
            </a:r>
            <a:endParaRPr lang="en-US" sz="3600" dirty="0"/>
          </a:p>
          <a:p>
            <a:pPr marL="0" indent="0">
              <a:buNone/>
            </a:pPr>
            <a:r>
              <a:rPr lang="pt-BR" sz="3600" dirty="0"/>
              <a:t>	Também temos o objeto </a:t>
            </a:r>
            <a:r>
              <a:rPr lang="pt-BR" sz="3600" dirty="0" err="1"/>
              <a:t>html</a:t>
            </a:r>
            <a:r>
              <a:rPr lang="pt-BR" sz="3600" dirty="0"/>
              <a:t>, que é a parte </a:t>
            </a:r>
            <a:r>
              <a:rPr lang="pt-BR" sz="3600" dirty="0" err="1"/>
              <a:t>html</a:t>
            </a:r>
            <a:r>
              <a:rPr lang="pt-BR" sz="3600" dirty="0"/>
              <a:t> do site, que possui dois </a:t>
            </a:r>
            <a:r>
              <a:rPr lang="pt-BR" sz="3600" dirty="0" err="1"/>
              <a:t>child</a:t>
            </a:r>
            <a:r>
              <a:rPr lang="pt-BR" sz="3600" dirty="0"/>
              <a:t>, o </a:t>
            </a:r>
            <a:r>
              <a:rPr lang="pt-BR" sz="3600" dirty="0" err="1"/>
              <a:t>head</a:t>
            </a:r>
            <a:r>
              <a:rPr lang="pt-BR" sz="3600" dirty="0"/>
              <a:t> e o </a:t>
            </a:r>
            <a:r>
              <a:rPr lang="pt-BR" sz="3600" dirty="0" err="1"/>
              <a:t>body</a:t>
            </a:r>
            <a:r>
              <a:rPr lang="pt-BR" sz="3600" dirty="0"/>
              <a:t>. Dentro do </a:t>
            </a:r>
            <a:r>
              <a:rPr lang="pt-BR" sz="3600" dirty="0" err="1"/>
              <a:t>head</a:t>
            </a:r>
            <a:r>
              <a:rPr lang="pt-BR" sz="3600" dirty="0"/>
              <a:t> temos algumas </a:t>
            </a:r>
            <a:r>
              <a:rPr lang="pt-BR" sz="3600" dirty="0" err="1"/>
              <a:t>tags</a:t>
            </a:r>
            <a:r>
              <a:rPr lang="pt-BR" sz="3600" dirty="0"/>
              <a:t> como o meta e o </a:t>
            </a:r>
            <a:r>
              <a:rPr lang="pt-BR" sz="3600" dirty="0" err="1"/>
              <a:t>title</a:t>
            </a:r>
            <a:r>
              <a:rPr lang="pt-BR" sz="3600" dirty="0"/>
              <a:t>, e no </a:t>
            </a:r>
            <a:r>
              <a:rPr lang="pt-BR" sz="3600" dirty="0" err="1"/>
              <a:t>body</a:t>
            </a:r>
            <a:r>
              <a:rPr lang="pt-BR" sz="3600" dirty="0"/>
              <a:t> temos o h1, p, </a:t>
            </a:r>
            <a:r>
              <a:rPr lang="pt-BR" sz="3600" dirty="0" err="1"/>
              <a:t>div</a:t>
            </a:r>
            <a:r>
              <a:rPr lang="pt-BR" sz="3600" dirty="0"/>
              <a:t>...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0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6010-A86A-4564-92C6-74038459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35" y="280587"/>
            <a:ext cx="7127944" cy="786212"/>
          </a:xfrm>
        </p:spPr>
        <p:txBody>
          <a:bodyPr/>
          <a:lstStyle/>
          <a:p>
            <a:r>
              <a:rPr lang="pt-BR" b="1" i="1" dirty="0" err="1"/>
              <a:t>Document</a:t>
            </a:r>
            <a:r>
              <a:rPr lang="pt-BR" b="1" i="1" dirty="0"/>
              <a:t> </a:t>
            </a:r>
            <a:r>
              <a:rPr lang="pt-BR" b="1" i="1" dirty="0" err="1"/>
              <a:t>Object</a:t>
            </a:r>
            <a:r>
              <a:rPr lang="pt-BR" b="1" i="1" dirty="0"/>
              <a:t> </a:t>
            </a:r>
            <a:r>
              <a:rPr lang="pt-BR" b="1" i="1" dirty="0" err="1"/>
              <a:t>Model</a:t>
            </a:r>
            <a:r>
              <a:rPr lang="pt-BR" b="1" i="1" dirty="0"/>
              <a:t> ( DOM 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CDECB6-4267-44D5-83C4-1B931D1B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95" y="924268"/>
            <a:ext cx="11872222" cy="57548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4000" dirty="0" err="1"/>
              <a:t>Voce</a:t>
            </a:r>
            <a:r>
              <a:rPr lang="pt-BR" sz="4000" dirty="0"/>
              <a:t> pode selecionar o elemento por:</a:t>
            </a:r>
            <a:endParaRPr lang="en-US" sz="4000" dirty="0"/>
          </a:p>
          <a:p>
            <a:pPr lvl="1"/>
            <a:r>
              <a:rPr lang="pt-BR" sz="4000" dirty="0"/>
              <a:t>Marca: </a:t>
            </a:r>
            <a:r>
              <a:rPr lang="pt-BR" sz="4000" dirty="0" err="1"/>
              <a:t>getElementsByTagName</a:t>
            </a:r>
            <a:r>
              <a:rPr lang="pt-BR" sz="4000" dirty="0"/>
              <a:t>();//&lt;p&gt;, &lt;h1&gt;, &lt;</a:t>
            </a:r>
            <a:r>
              <a:rPr lang="pt-BR" sz="4000" dirty="0" err="1"/>
              <a:t>img</a:t>
            </a:r>
            <a:r>
              <a:rPr lang="pt-BR" sz="4000" dirty="0"/>
              <a:t>&gt;</a:t>
            </a:r>
            <a:endParaRPr lang="en-US" sz="4000" dirty="0"/>
          </a:p>
          <a:p>
            <a:pPr lvl="1"/>
            <a:r>
              <a:rPr lang="pt-BR" sz="4000" dirty="0"/>
              <a:t>ID: </a:t>
            </a:r>
            <a:r>
              <a:rPr lang="pt-BR" sz="4000" dirty="0" err="1"/>
              <a:t>getElementById</a:t>
            </a:r>
            <a:r>
              <a:rPr lang="pt-BR" sz="4000" dirty="0"/>
              <a:t>();</a:t>
            </a:r>
            <a:endParaRPr lang="en-US" sz="4000" dirty="0"/>
          </a:p>
          <a:p>
            <a:pPr lvl="1"/>
            <a:r>
              <a:rPr lang="pt-BR" sz="4000" dirty="0"/>
              <a:t>Nome: </a:t>
            </a:r>
            <a:r>
              <a:rPr lang="pt-BR" sz="4000" dirty="0" err="1"/>
              <a:t>getElementByName</a:t>
            </a:r>
            <a:r>
              <a:rPr lang="pt-BR" sz="4000" dirty="0"/>
              <a:t>();</a:t>
            </a:r>
            <a:endParaRPr lang="en-US" sz="4000" dirty="0"/>
          </a:p>
          <a:p>
            <a:pPr lvl="1"/>
            <a:r>
              <a:rPr lang="pt-BR" sz="4000" dirty="0"/>
              <a:t>Classe: </a:t>
            </a:r>
            <a:r>
              <a:rPr lang="pt-BR" sz="4000" dirty="0" err="1"/>
              <a:t>getElementByClassName</a:t>
            </a:r>
            <a:r>
              <a:rPr lang="pt-BR" sz="4000" dirty="0"/>
              <a:t>();</a:t>
            </a:r>
            <a:endParaRPr lang="en-US" sz="4000" dirty="0"/>
          </a:p>
          <a:p>
            <a:pPr lvl="1"/>
            <a:r>
              <a:rPr lang="pt-BR" sz="4000" dirty="0"/>
              <a:t>Seletor: </a:t>
            </a:r>
            <a:r>
              <a:rPr lang="pt-BR" sz="4000" dirty="0" err="1"/>
              <a:t>querySelector</a:t>
            </a:r>
            <a:r>
              <a:rPr lang="pt-BR" sz="4000" dirty="0"/>
              <a:t>();//</a:t>
            </a:r>
            <a:r>
              <a:rPr lang="pt-BR" sz="4000" dirty="0" err="1"/>
              <a:t>div</a:t>
            </a:r>
            <a:r>
              <a:rPr lang="pt-BR" sz="4000" dirty="0"/>
              <a:t> =&gt; “#” , </a:t>
            </a:r>
            <a:r>
              <a:rPr lang="pt-BR" sz="4000" dirty="0" err="1"/>
              <a:t>class</a:t>
            </a:r>
            <a:r>
              <a:rPr lang="pt-BR" sz="4000" dirty="0"/>
              <a:t> =&gt; “.” </a:t>
            </a:r>
            <a:endParaRPr lang="en-US" sz="4000" dirty="0"/>
          </a:p>
          <a:p>
            <a:pPr marL="457200" lvl="1" indent="0">
              <a:buNone/>
            </a:pPr>
            <a:r>
              <a:rPr lang="pt-BR" sz="4000" dirty="0"/>
              <a:t>    </a:t>
            </a:r>
            <a:r>
              <a:rPr lang="pt-BR" sz="4000" dirty="0" err="1"/>
              <a:t>querySelectorAll</a:t>
            </a:r>
            <a:r>
              <a:rPr lang="pt-BR" sz="4000" dirty="0"/>
              <a:t>();	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60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9447-B4B3-4BE9-B9BE-03FA42B6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26" y="167944"/>
            <a:ext cx="6982170" cy="1024752"/>
          </a:xfrm>
        </p:spPr>
        <p:txBody>
          <a:bodyPr/>
          <a:lstStyle/>
          <a:p>
            <a:r>
              <a:rPr lang="pt-BR" b="1" i="1" dirty="0" err="1"/>
              <a:t>Document</a:t>
            </a:r>
            <a:r>
              <a:rPr lang="pt-BR" b="1" i="1" dirty="0"/>
              <a:t> </a:t>
            </a:r>
            <a:r>
              <a:rPr lang="pt-BR" b="1" i="1" dirty="0" err="1"/>
              <a:t>Object</a:t>
            </a:r>
            <a:r>
              <a:rPr lang="pt-BR" b="1" i="1" dirty="0"/>
              <a:t> </a:t>
            </a:r>
            <a:r>
              <a:rPr lang="pt-BR" b="1" i="1" dirty="0" err="1"/>
              <a:t>Model</a:t>
            </a:r>
            <a:r>
              <a:rPr lang="pt-BR" b="1" i="1" dirty="0"/>
              <a:t> ( DOM 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7A2C2-A014-426F-9F23-9DA8B530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4512"/>
            <a:ext cx="12192000" cy="5973487"/>
          </a:xfrm>
        </p:spPr>
        <p:txBody>
          <a:bodyPr/>
          <a:lstStyle/>
          <a:p>
            <a:pPr marL="0" indent="0">
              <a:buNone/>
            </a:pPr>
            <a:r>
              <a:rPr lang="pt-BR" sz="4000" dirty="0"/>
              <a:t>O </a:t>
            </a:r>
            <a:r>
              <a:rPr lang="pt-BR" sz="4000" dirty="0" err="1"/>
              <a:t>querySelector</a:t>
            </a:r>
            <a:r>
              <a:rPr lang="pt-BR" sz="4000" dirty="0"/>
              <a:t> </a:t>
            </a:r>
            <a:r>
              <a:rPr lang="pt-BR" sz="4000" dirty="0" err="1"/>
              <a:t>pecorre</a:t>
            </a:r>
            <a:r>
              <a:rPr lang="pt-BR" sz="4000" dirty="0"/>
              <a:t> pelo documento, </a:t>
            </a:r>
            <a:r>
              <a:rPr lang="pt-BR" sz="4000" dirty="0" err="1"/>
              <a:t>ex</a:t>
            </a:r>
            <a:r>
              <a:rPr lang="pt-BR" sz="4000" dirty="0"/>
              <a:t>:</a:t>
            </a:r>
            <a:endParaRPr lang="en-US" sz="4000" dirty="0"/>
          </a:p>
          <a:p>
            <a:pPr lvl="1"/>
            <a:r>
              <a:rPr lang="pt-BR" sz="4000" dirty="0" err="1"/>
              <a:t>document.querySelector</a:t>
            </a:r>
            <a:r>
              <a:rPr lang="pt-BR" sz="4000" dirty="0"/>
              <a:t>(“</a:t>
            </a:r>
            <a:r>
              <a:rPr lang="pt-BR" sz="4000" dirty="0" err="1"/>
              <a:t>div#app</a:t>
            </a:r>
            <a:r>
              <a:rPr lang="pt-BR" sz="4000" dirty="0"/>
              <a:t> input”);</a:t>
            </a:r>
            <a:endParaRPr lang="en-US" sz="4000" dirty="0"/>
          </a:p>
          <a:p>
            <a:pPr lvl="1"/>
            <a:r>
              <a:rPr lang="pt-BR" sz="4000" dirty="0" err="1"/>
              <a:t>document.querySelector</a:t>
            </a:r>
            <a:r>
              <a:rPr lang="pt-BR" sz="4000" dirty="0"/>
              <a:t>(“</a:t>
            </a:r>
            <a:r>
              <a:rPr lang="pt-BR" sz="4000" dirty="0" err="1"/>
              <a:t>input#txtName</a:t>
            </a:r>
            <a:r>
              <a:rPr lang="pt-BR" sz="4000" dirty="0"/>
              <a:t>”);</a:t>
            </a:r>
            <a:endParaRPr lang="en-US" sz="4000" dirty="0"/>
          </a:p>
          <a:p>
            <a:pPr lvl="1"/>
            <a:r>
              <a:rPr lang="pt-BR" sz="4000" dirty="0" err="1"/>
              <a:t>document.querySelector</a:t>
            </a:r>
            <a:r>
              <a:rPr lang="pt-BR" sz="4000" dirty="0"/>
              <a:t>(input[</a:t>
            </a:r>
            <a:r>
              <a:rPr lang="pt-BR" sz="4000" dirty="0" err="1"/>
              <a:t>name</a:t>
            </a:r>
            <a:r>
              <a:rPr lang="pt-BR" sz="4000" dirty="0"/>
              <a:t>=nome] 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65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18FF0-D9A7-467B-8BF4-39A0371E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83" y="0"/>
            <a:ext cx="7080154" cy="984995"/>
          </a:xfrm>
        </p:spPr>
        <p:txBody>
          <a:bodyPr/>
          <a:lstStyle/>
          <a:p>
            <a:r>
              <a:rPr lang="pt-BR" b="1" i="1" dirty="0" err="1"/>
              <a:t>Document</a:t>
            </a:r>
            <a:r>
              <a:rPr lang="pt-BR" b="1" i="1" dirty="0"/>
              <a:t> </a:t>
            </a:r>
            <a:r>
              <a:rPr lang="pt-BR" b="1" i="1" dirty="0" err="1"/>
              <a:t>Object</a:t>
            </a:r>
            <a:r>
              <a:rPr lang="pt-BR" b="1" i="1" dirty="0"/>
              <a:t> </a:t>
            </a:r>
            <a:r>
              <a:rPr lang="pt-BR" b="1" i="1" dirty="0" err="1"/>
              <a:t>Model</a:t>
            </a:r>
            <a:r>
              <a:rPr lang="pt-BR" b="1" i="1" dirty="0"/>
              <a:t> ( DOM )</a:t>
            </a:r>
            <a:endParaRPr lang="en-US" dirty="0"/>
          </a:p>
        </p:txBody>
      </p:sp>
      <p:pic>
        <p:nvPicPr>
          <p:cNvPr id="4" name="Espaço Reservado para Conteúdo 3" descr="Resultado de imagem para arvore dom">
            <a:extLst>
              <a:ext uri="{FF2B5EF4-FFF2-40B4-BE49-F238E27FC236}">
                <a16:creationId xmlns:a16="http://schemas.microsoft.com/office/drawing/2014/main" id="{56DE9E9B-9B45-4241-AC9D-4F7C8B2051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17" y="984995"/>
            <a:ext cx="6731981" cy="560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928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3B4CF-1B74-484B-8714-D2315DA3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91" y="0"/>
            <a:ext cx="7194204" cy="786212"/>
          </a:xfrm>
        </p:spPr>
        <p:txBody>
          <a:bodyPr/>
          <a:lstStyle/>
          <a:p>
            <a:r>
              <a:rPr lang="pt-BR" b="1" i="1" dirty="0" err="1"/>
              <a:t>Document</a:t>
            </a:r>
            <a:r>
              <a:rPr lang="pt-BR" b="1" i="1" dirty="0"/>
              <a:t> </a:t>
            </a:r>
            <a:r>
              <a:rPr lang="pt-BR" b="1" i="1" dirty="0" err="1"/>
              <a:t>Object</a:t>
            </a:r>
            <a:r>
              <a:rPr lang="pt-BR" b="1" i="1" dirty="0"/>
              <a:t> </a:t>
            </a:r>
            <a:r>
              <a:rPr lang="pt-BR" b="1" i="1" dirty="0" err="1"/>
              <a:t>Model</a:t>
            </a:r>
            <a:r>
              <a:rPr lang="pt-BR" b="1" i="1" dirty="0"/>
              <a:t> ( DOM 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94A0E-5C4F-4E3C-AF09-AFE5C492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6212"/>
            <a:ext cx="12085983" cy="6071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i="1" dirty="0"/>
              <a:t>Eventos</a:t>
            </a:r>
            <a:r>
              <a:rPr lang="pt-BR" sz="2800" dirty="0"/>
              <a:t> é tudo aquilo que ocorre em uma </a:t>
            </a:r>
            <a:r>
              <a:rPr lang="pt-BR" sz="2800" dirty="0" err="1"/>
              <a:t>div</a:t>
            </a:r>
            <a:r>
              <a:rPr lang="pt-BR" sz="2800" dirty="0"/>
              <a:t>, </a:t>
            </a:r>
            <a:r>
              <a:rPr lang="pt-BR" sz="2800" dirty="0" err="1"/>
              <a:t>ex</a:t>
            </a:r>
            <a:r>
              <a:rPr lang="pt-BR" sz="2800" dirty="0"/>
              <a:t>: eventos de mouse</a:t>
            </a:r>
            <a:endParaRPr lang="en-US" sz="2800" dirty="0"/>
          </a:p>
          <a:p>
            <a:r>
              <a:rPr lang="pt-BR" sz="2800" dirty="0"/>
              <a:t>	</a:t>
            </a:r>
            <a:r>
              <a:rPr lang="pt-BR" sz="2800" dirty="0" err="1"/>
              <a:t>mouseenter</a:t>
            </a:r>
            <a:r>
              <a:rPr lang="pt-BR" sz="2800" dirty="0"/>
              <a:t> =&gt; o mouse entrou na </a:t>
            </a:r>
            <a:r>
              <a:rPr lang="pt-BR" sz="2800" dirty="0" err="1"/>
              <a:t>div</a:t>
            </a:r>
            <a:endParaRPr lang="en-US" sz="2800" dirty="0"/>
          </a:p>
          <a:p>
            <a:r>
              <a:rPr lang="pt-BR" sz="2800" dirty="0"/>
              <a:t>	</a:t>
            </a:r>
            <a:r>
              <a:rPr lang="pt-BR" sz="2800" dirty="0" err="1"/>
              <a:t>mousemove</a:t>
            </a:r>
            <a:r>
              <a:rPr lang="pt-BR" sz="2800" dirty="0"/>
              <a:t> =&gt; o mouse se moveu dentro da </a:t>
            </a:r>
            <a:r>
              <a:rPr lang="pt-BR" sz="2800" dirty="0" err="1"/>
              <a:t>div</a:t>
            </a:r>
            <a:endParaRPr lang="en-US" sz="2800" dirty="0"/>
          </a:p>
          <a:p>
            <a:r>
              <a:rPr lang="pt-BR" sz="2800" dirty="0"/>
              <a:t>	</a:t>
            </a:r>
            <a:r>
              <a:rPr lang="pt-BR" sz="2800" dirty="0" err="1"/>
              <a:t>mousedown</a:t>
            </a:r>
            <a:r>
              <a:rPr lang="pt-BR" sz="2800" dirty="0"/>
              <a:t> =&gt; mouse clicou e segurou</a:t>
            </a:r>
            <a:endParaRPr lang="en-US" sz="2800" dirty="0"/>
          </a:p>
          <a:p>
            <a:r>
              <a:rPr lang="pt-BR" sz="2800" dirty="0"/>
              <a:t>	</a:t>
            </a:r>
            <a:r>
              <a:rPr lang="pt-BR" sz="2800" dirty="0" err="1"/>
              <a:t>mouseup</a:t>
            </a:r>
            <a:r>
              <a:rPr lang="pt-BR" sz="2800" dirty="0"/>
              <a:t> =&gt; soltou o clique do mouse</a:t>
            </a:r>
            <a:endParaRPr lang="en-US" sz="2800" dirty="0"/>
          </a:p>
          <a:p>
            <a:r>
              <a:rPr lang="pt-BR" sz="2800" dirty="0"/>
              <a:t>	click =&gt; clique de mouse</a:t>
            </a:r>
            <a:endParaRPr lang="en-US" sz="2800" dirty="0"/>
          </a:p>
          <a:p>
            <a:r>
              <a:rPr lang="pt-BR" sz="2800" dirty="0"/>
              <a:t>	</a:t>
            </a:r>
            <a:r>
              <a:rPr lang="pt-BR" sz="2800" dirty="0" err="1"/>
              <a:t>mouseout</a:t>
            </a:r>
            <a:r>
              <a:rPr lang="pt-BR" sz="2800" dirty="0"/>
              <a:t> =&gt; mouse saiu da </a:t>
            </a:r>
            <a:r>
              <a:rPr lang="pt-BR" sz="2800" dirty="0" err="1"/>
              <a:t>div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Eles podem ser declarados tanto no </a:t>
            </a:r>
            <a:r>
              <a:rPr lang="pt-BR" sz="2800" dirty="0" err="1"/>
              <a:t>JavaScript</a:t>
            </a:r>
            <a:r>
              <a:rPr lang="pt-BR" sz="2800" dirty="0"/>
              <a:t> quanto no </a:t>
            </a:r>
            <a:r>
              <a:rPr lang="pt-BR" sz="2800" dirty="0" err="1"/>
              <a:t>html</a:t>
            </a:r>
            <a:r>
              <a:rPr lang="pt-BR" sz="2800" dirty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0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DDCB-4511-4894-A950-9BE9E652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78" y="0"/>
            <a:ext cx="7459248" cy="719952"/>
          </a:xfrm>
        </p:spPr>
        <p:txBody>
          <a:bodyPr/>
          <a:lstStyle/>
          <a:p>
            <a:r>
              <a:rPr lang="pt-BR" b="1" i="1" dirty="0" err="1"/>
              <a:t>Document</a:t>
            </a:r>
            <a:r>
              <a:rPr lang="pt-BR" b="1" i="1" dirty="0"/>
              <a:t> </a:t>
            </a:r>
            <a:r>
              <a:rPr lang="pt-BR" b="1" i="1" dirty="0" err="1"/>
              <a:t>Object</a:t>
            </a:r>
            <a:r>
              <a:rPr lang="pt-BR" b="1" i="1" dirty="0"/>
              <a:t> </a:t>
            </a:r>
            <a:r>
              <a:rPr lang="pt-BR" b="1" i="1" dirty="0" err="1"/>
              <a:t>Model</a:t>
            </a:r>
            <a:r>
              <a:rPr lang="pt-BR" b="1" i="1" dirty="0"/>
              <a:t> ( DOM )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48852BD-28FC-406C-A4CB-DCA92E87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609600"/>
            <a:ext cx="11713196" cy="6096000"/>
          </a:xfrm>
        </p:spPr>
        <p:txBody>
          <a:bodyPr>
            <a:normAutofit lnSpcReduction="10000"/>
          </a:bodyPr>
          <a:lstStyle/>
          <a:p>
            <a:r>
              <a:rPr lang="pt-BR" sz="4000" dirty="0"/>
              <a:t>No </a:t>
            </a:r>
            <a:r>
              <a:rPr lang="pt-BR" sz="4000" dirty="0" err="1"/>
              <a:t>html</a:t>
            </a:r>
            <a:r>
              <a:rPr lang="pt-BR" sz="4000" dirty="0"/>
              <a:t>: Criamos uma </a:t>
            </a:r>
            <a:r>
              <a:rPr lang="pt-BR" sz="4000" dirty="0" err="1"/>
              <a:t>tag</a:t>
            </a:r>
            <a:r>
              <a:rPr lang="pt-BR" sz="4000" dirty="0"/>
              <a:t> e adicionamos a interatividade</a:t>
            </a:r>
          </a:p>
          <a:p>
            <a:pPr marL="0" indent="0">
              <a:buNone/>
            </a:pPr>
            <a:r>
              <a:rPr lang="en-US" sz="4000" dirty="0"/>
              <a:t>	&lt;div id=area onclick = “clique()” </a:t>
            </a:r>
            <a:r>
              <a:rPr lang="en-US" sz="4000" dirty="0" err="1"/>
              <a:t>onmouseenter</a:t>
            </a:r>
            <a:r>
              <a:rPr lang="en-US" sz="4000" dirty="0"/>
              <a:t> = “</a:t>
            </a:r>
            <a:r>
              <a:rPr lang="en-US" sz="4000" dirty="0" err="1"/>
              <a:t>entrou</a:t>
            </a:r>
            <a:r>
              <a:rPr lang="en-US" sz="4000" dirty="0"/>
              <a:t>” </a:t>
            </a:r>
            <a:r>
              <a:rPr lang="en-US" sz="4000" dirty="0" err="1"/>
              <a:t>onmouseout</a:t>
            </a:r>
            <a:r>
              <a:rPr lang="en-US" sz="4000" dirty="0"/>
              <a:t> = “</a:t>
            </a:r>
            <a:r>
              <a:rPr lang="en-US" sz="4000" dirty="0" err="1"/>
              <a:t>saiu</a:t>
            </a:r>
            <a:r>
              <a:rPr lang="en-US" sz="4000" dirty="0"/>
              <a:t>”&gt;</a:t>
            </a:r>
          </a:p>
          <a:p>
            <a:pPr marL="0" indent="0">
              <a:buNone/>
            </a:pPr>
            <a:r>
              <a:rPr lang="en-US" sz="4000" dirty="0" err="1"/>
              <a:t>Nesse</a:t>
            </a:r>
            <a:r>
              <a:rPr lang="en-US" sz="4000" dirty="0"/>
              <a:t> </a:t>
            </a:r>
            <a:r>
              <a:rPr lang="en-US" sz="4000" dirty="0" err="1"/>
              <a:t>casso</a:t>
            </a:r>
            <a:r>
              <a:rPr lang="en-US" sz="4000" dirty="0"/>
              <a:t>, </a:t>
            </a:r>
            <a:r>
              <a:rPr lang="en-US" sz="4000" dirty="0" err="1"/>
              <a:t>quando</a:t>
            </a:r>
            <a:r>
              <a:rPr lang="en-US" sz="4000" dirty="0"/>
              <a:t> a div de id </a:t>
            </a:r>
            <a:r>
              <a:rPr lang="en-US" sz="4000" b="1" i="1" dirty="0"/>
              <a:t>area</a:t>
            </a:r>
            <a:r>
              <a:rPr lang="en-US" sz="4000" dirty="0"/>
              <a:t> for </a:t>
            </a:r>
            <a:r>
              <a:rPr lang="en-US" sz="4000" dirty="0" err="1"/>
              <a:t>clicada</a:t>
            </a:r>
            <a:r>
              <a:rPr lang="en-US" sz="4000" dirty="0"/>
              <a:t>, a </a:t>
            </a:r>
            <a:r>
              <a:rPr lang="en-US" sz="4000" dirty="0" err="1"/>
              <a:t>função</a:t>
            </a:r>
            <a:r>
              <a:rPr lang="en-US" sz="4000" dirty="0"/>
              <a:t> </a:t>
            </a:r>
            <a:r>
              <a:rPr lang="en-US" sz="4000" b="1" i="1" dirty="0"/>
              <a:t>clique()</a:t>
            </a:r>
            <a:r>
              <a:rPr lang="en-US" sz="4000" dirty="0"/>
              <a:t> </a:t>
            </a:r>
            <a:r>
              <a:rPr lang="en-US" sz="4000" dirty="0" err="1"/>
              <a:t>será</a:t>
            </a:r>
            <a:r>
              <a:rPr lang="en-US" sz="4000" dirty="0"/>
              <a:t> </a:t>
            </a:r>
            <a:r>
              <a:rPr lang="en-US" sz="4000" dirty="0" err="1"/>
              <a:t>chamada</a:t>
            </a:r>
            <a:r>
              <a:rPr lang="en-US" sz="4000" dirty="0"/>
              <a:t>, </a:t>
            </a:r>
            <a:r>
              <a:rPr lang="en-US" sz="4000" dirty="0" err="1"/>
              <a:t>assim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</a:t>
            </a:r>
            <a:r>
              <a:rPr lang="en-US" sz="4000" b="1" i="1" dirty="0" err="1"/>
              <a:t>onmouseenter</a:t>
            </a:r>
            <a:r>
              <a:rPr lang="en-US" sz="4000" dirty="0"/>
              <a:t> e </a:t>
            </a:r>
            <a:r>
              <a:rPr lang="en-US" sz="4000" b="1" i="1" dirty="0" err="1"/>
              <a:t>onmouseout</a:t>
            </a:r>
            <a:r>
              <a:rPr lang="en-US" sz="4000" dirty="0"/>
              <a:t> </a:t>
            </a:r>
            <a:r>
              <a:rPr lang="en-US" sz="4000" dirty="0" err="1"/>
              <a:t>receberá</a:t>
            </a:r>
            <a:r>
              <a:rPr lang="en-US" sz="4000" dirty="0"/>
              <a:t> as </a:t>
            </a:r>
            <a:r>
              <a:rPr lang="en-US" sz="4000" dirty="0" err="1"/>
              <a:t>respectivas</a:t>
            </a:r>
            <a:r>
              <a:rPr lang="en-US" sz="4000" dirty="0"/>
              <a:t> </a:t>
            </a:r>
            <a:r>
              <a:rPr lang="en-US" sz="4000" dirty="0" err="1"/>
              <a:t>funções</a:t>
            </a:r>
            <a:r>
              <a:rPr lang="en-US" sz="4000" dirty="0"/>
              <a:t>: </a:t>
            </a:r>
            <a:r>
              <a:rPr lang="en-US" sz="4000" b="1" i="1" dirty="0" err="1"/>
              <a:t>entrou</a:t>
            </a:r>
            <a:r>
              <a:rPr lang="en-US" sz="4000" b="1" i="1" dirty="0"/>
              <a:t>()</a:t>
            </a:r>
            <a:r>
              <a:rPr lang="en-US" sz="4000" dirty="0"/>
              <a:t> e </a:t>
            </a:r>
            <a:r>
              <a:rPr lang="en-US" sz="4000" b="1" i="1" dirty="0" err="1"/>
              <a:t>saiu</a:t>
            </a:r>
            <a:r>
              <a:rPr lang="en-US" sz="4000" b="1" i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65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7844C-564E-4A73-A592-7F1D8178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324522" cy="75272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7200" dirty="0"/>
              <a:t>No script, criamos essas funções:</a:t>
            </a:r>
          </a:p>
          <a:p>
            <a:pPr marL="0" indent="0">
              <a:buNone/>
            </a:pPr>
            <a:r>
              <a:rPr lang="en-US" sz="7200" dirty="0"/>
              <a:t>var a = </a:t>
            </a:r>
            <a:r>
              <a:rPr lang="en-US" sz="7200" dirty="0" err="1"/>
              <a:t>document.getElementById</a:t>
            </a:r>
            <a:r>
              <a:rPr lang="en-US" sz="7200" dirty="0"/>
              <a:t>(“area”);</a:t>
            </a:r>
          </a:p>
          <a:p>
            <a:pPr marL="0" indent="0">
              <a:buNone/>
            </a:pPr>
            <a:r>
              <a:rPr lang="en-US" sz="7200" dirty="0"/>
              <a:t>		function clique ()</a:t>
            </a:r>
          </a:p>
          <a:p>
            <a:pPr marL="0" indent="0">
              <a:buNone/>
            </a:pPr>
            <a:r>
              <a:rPr lang="en-US" sz="7200" dirty="0"/>
              <a:t>		{</a:t>
            </a:r>
          </a:p>
          <a:p>
            <a:pPr marL="0" indent="0">
              <a:buNone/>
            </a:pPr>
            <a:r>
              <a:rPr lang="en-US" sz="7200" dirty="0"/>
              <a:t>			</a:t>
            </a:r>
            <a:r>
              <a:rPr lang="en-US" sz="7200" dirty="0" err="1"/>
              <a:t>a.innerText</a:t>
            </a:r>
            <a:r>
              <a:rPr lang="en-US" sz="7200" dirty="0"/>
              <a:t> = “</a:t>
            </a:r>
            <a:r>
              <a:rPr lang="en-US" sz="7200" dirty="0" err="1"/>
              <a:t>Clicou</a:t>
            </a:r>
            <a:r>
              <a:rPr lang="en-US" sz="7200" dirty="0"/>
              <a:t>”;</a:t>
            </a:r>
          </a:p>
          <a:p>
            <a:pPr marL="0" indent="0">
              <a:buNone/>
            </a:pPr>
            <a:r>
              <a:rPr lang="en-US" sz="7200" dirty="0"/>
              <a:t>			</a:t>
            </a:r>
            <a:r>
              <a:rPr lang="en-US" sz="7200" dirty="0" err="1"/>
              <a:t>a.style.background</a:t>
            </a:r>
            <a:r>
              <a:rPr lang="en-US" sz="7200" dirty="0"/>
              <a:t> = red;</a:t>
            </a:r>
          </a:p>
          <a:p>
            <a:pPr marL="0" indent="0">
              <a:buNone/>
            </a:pPr>
            <a:r>
              <a:rPr lang="en-US" sz="7200" dirty="0"/>
              <a:t>		} </a:t>
            </a:r>
          </a:p>
          <a:p>
            <a:pPr marL="0" indent="0">
              <a:buNone/>
            </a:pPr>
            <a:r>
              <a:rPr lang="en-US" sz="7200" dirty="0"/>
              <a:t>		function </a:t>
            </a:r>
            <a:r>
              <a:rPr lang="en-US" sz="7200" dirty="0" err="1"/>
              <a:t>entrou</a:t>
            </a:r>
            <a:r>
              <a:rPr lang="en-US" sz="7200" dirty="0"/>
              <a:t> ()</a:t>
            </a:r>
          </a:p>
          <a:p>
            <a:pPr marL="0" indent="0">
              <a:buNone/>
            </a:pPr>
            <a:r>
              <a:rPr lang="en-US" sz="7200" dirty="0"/>
              <a:t>		{</a:t>
            </a:r>
          </a:p>
          <a:p>
            <a:pPr marL="0" indent="0">
              <a:buNone/>
            </a:pPr>
            <a:r>
              <a:rPr lang="en-US" sz="7200" dirty="0"/>
              <a:t>			</a:t>
            </a:r>
            <a:r>
              <a:rPr lang="en-US" sz="7200" dirty="0" err="1"/>
              <a:t>a.innerText</a:t>
            </a:r>
            <a:r>
              <a:rPr lang="en-US" sz="7200" dirty="0"/>
              <a:t> = “</a:t>
            </a:r>
            <a:r>
              <a:rPr lang="en-US" sz="7200" dirty="0" err="1"/>
              <a:t>Entrou</a:t>
            </a:r>
            <a:r>
              <a:rPr lang="en-US" sz="7200" dirty="0"/>
              <a:t>”;</a:t>
            </a:r>
          </a:p>
          <a:p>
            <a:pPr marL="0" indent="0">
              <a:buNone/>
            </a:pPr>
            <a:r>
              <a:rPr lang="en-US" sz="7200" dirty="0"/>
              <a:t>			</a:t>
            </a:r>
            <a:r>
              <a:rPr lang="en-US" sz="7200" dirty="0" err="1"/>
              <a:t>a.style.background</a:t>
            </a:r>
            <a:r>
              <a:rPr lang="en-US" sz="7200" dirty="0"/>
              <a:t> = blue;</a:t>
            </a:r>
          </a:p>
          <a:p>
            <a:pPr marL="0" indent="0">
              <a:buNone/>
            </a:pPr>
            <a:r>
              <a:rPr lang="en-US" sz="7200" dirty="0"/>
              <a:t>		}</a:t>
            </a:r>
          </a:p>
          <a:p>
            <a:pPr marL="0" indent="0">
              <a:buNone/>
            </a:pPr>
            <a:r>
              <a:rPr lang="en-US" sz="7200" dirty="0"/>
              <a:t>		function </a:t>
            </a:r>
            <a:r>
              <a:rPr lang="en-US" sz="7200" dirty="0" err="1"/>
              <a:t>saiu</a:t>
            </a:r>
            <a:r>
              <a:rPr lang="en-US" sz="7200" dirty="0"/>
              <a:t> ()</a:t>
            </a:r>
          </a:p>
          <a:p>
            <a:pPr marL="0" indent="0">
              <a:buNone/>
            </a:pPr>
            <a:r>
              <a:rPr lang="en-US" sz="7200" dirty="0"/>
              <a:t>		{</a:t>
            </a:r>
          </a:p>
          <a:p>
            <a:pPr marL="0" indent="0">
              <a:buNone/>
            </a:pPr>
            <a:r>
              <a:rPr lang="en-US" sz="7200" dirty="0"/>
              <a:t>			</a:t>
            </a:r>
            <a:r>
              <a:rPr lang="en-US" sz="7200" dirty="0" err="1"/>
              <a:t>a.innerText</a:t>
            </a:r>
            <a:r>
              <a:rPr lang="en-US" sz="7200" dirty="0"/>
              <a:t> = “</a:t>
            </a:r>
            <a:r>
              <a:rPr lang="en-US" sz="7200" dirty="0" err="1"/>
              <a:t>Saiu</a:t>
            </a:r>
            <a:r>
              <a:rPr lang="en-US" sz="7200" dirty="0"/>
              <a:t>”;</a:t>
            </a:r>
          </a:p>
          <a:p>
            <a:pPr marL="0" indent="0">
              <a:buNone/>
            </a:pPr>
            <a:r>
              <a:rPr lang="en-US" sz="7200" dirty="0"/>
              <a:t>			</a:t>
            </a:r>
            <a:r>
              <a:rPr lang="en-US" sz="7200" dirty="0" err="1"/>
              <a:t>a.style.background</a:t>
            </a:r>
            <a:r>
              <a:rPr lang="en-US" sz="7200" dirty="0"/>
              <a:t> = red;</a:t>
            </a:r>
          </a:p>
          <a:p>
            <a:pPr marL="0" indent="0">
              <a:buNone/>
            </a:pPr>
            <a:r>
              <a:rPr lang="en-US" sz="7200" dirty="0"/>
              <a:t>		}</a:t>
            </a:r>
          </a:p>
          <a:p>
            <a:r>
              <a:rPr lang="en-US" sz="36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03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F462-956F-4AEF-9EB8-DFE216B0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0" y="0"/>
            <a:ext cx="8002587" cy="914400"/>
          </a:xfrm>
        </p:spPr>
        <p:txBody>
          <a:bodyPr/>
          <a:lstStyle/>
          <a:p>
            <a:r>
              <a:rPr lang="pt-BR" b="1" i="1" dirty="0" err="1"/>
              <a:t>Document</a:t>
            </a:r>
            <a:r>
              <a:rPr lang="pt-BR" b="1" i="1" dirty="0"/>
              <a:t> </a:t>
            </a:r>
            <a:r>
              <a:rPr lang="pt-BR" b="1" i="1" dirty="0" err="1"/>
              <a:t>Object</a:t>
            </a:r>
            <a:r>
              <a:rPr lang="pt-BR" b="1" i="1" dirty="0"/>
              <a:t> </a:t>
            </a:r>
            <a:r>
              <a:rPr lang="pt-BR" b="1" i="1" dirty="0" err="1"/>
              <a:t>Model</a:t>
            </a:r>
            <a:r>
              <a:rPr lang="pt-BR" b="1" i="1" dirty="0"/>
              <a:t> ( DOM 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239F5-50BF-426A-A517-F59DCE5F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99" y="765242"/>
            <a:ext cx="11819214" cy="5927105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Ou podemos criar os eventos por </a:t>
            </a:r>
            <a:r>
              <a:rPr lang="pt-BR" sz="3600" dirty="0" err="1"/>
              <a:t>JavaScript</a:t>
            </a:r>
            <a:r>
              <a:rPr lang="pt-BR" sz="3600" dirty="0"/>
              <a:t>:</a:t>
            </a:r>
          </a:p>
          <a:p>
            <a:pPr marL="0" indent="0">
              <a:buNone/>
            </a:pPr>
            <a:r>
              <a:rPr lang="en-US" sz="3600" dirty="0"/>
              <a:t>let a = </a:t>
            </a:r>
            <a:r>
              <a:rPr lang="en-US" sz="3600" dirty="0" err="1"/>
              <a:t>document.getElementById</a:t>
            </a:r>
            <a:r>
              <a:rPr lang="en-US" sz="3600" dirty="0"/>
              <a:t>(“area”);</a:t>
            </a:r>
          </a:p>
          <a:p>
            <a:pPr marL="0" indent="0">
              <a:buNone/>
            </a:pPr>
            <a:r>
              <a:rPr lang="en-US" sz="3600" dirty="0"/>
              <a:t>		</a:t>
            </a:r>
            <a:r>
              <a:rPr lang="en-US" sz="3600" dirty="0" err="1"/>
              <a:t>a.addEventListener</a:t>
            </a:r>
            <a:r>
              <a:rPr lang="en-US" sz="3600" dirty="0"/>
              <a:t>(“click”);</a:t>
            </a:r>
          </a:p>
          <a:p>
            <a:pPr marL="0" indent="0">
              <a:buNone/>
            </a:pPr>
            <a:r>
              <a:rPr lang="en-US" sz="3600" dirty="0"/>
              <a:t>		</a:t>
            </a:r>
            <a:r>
              <a:rPr lang="en-US" sz="3600" dirty="0" err="1"/>
              <a:t>a.addEventListener</a:t>
            </a:r>
            <a:r>
              <a:rPr lang="en-US" sz="3600" dirty="0"/>
              <a:t>(“</a:t>
            </a:r>
            <a:r>
              <a:rPr lang="en-US" sz="3600" dirty="0" err="1"/>
              <a:t>mouseenter</a:t>
            </a:r>
            <a:r>
              <a:rPr lang="en-US" sz="3600" dirty="0"/>
              <a:t>”);</a:t>
            </a:r>
          </a:p>
          <a:p>
            <a:pPr marL="0" indent="0">
              <a:buNone/>
            </a:pPr>
            <a:r>
              <a:rPr lang="en-US" sz="3600" dirty="0"/>
              <a:t>		</a:t>
            </a:r>
            <a:r>
              <a:rPr lang="en-US" sz="3600" dirty="0" err="1"/>
              <a:t>a.addEventListener</a:t>
            </a:r>
            <a:r>
              <a:rPr lang="en-US" sz="3600" dirty="0"/>
              <a:t>(“</a:t>
            </a:r>
            <a:r>
              <a:rPr lang="en-US" sz="3600" dirty="0" err="1"/>
              <a:t>mouseout</a:t>
            </a:r>
            <a:r>
              <a:rPr lang="en-US" sz="3600" dirty="0"/>
              <a:t>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5AFC3-26DC-49B1-8F08-36CC95F7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4858D-EADC-4416-BBF4-CD3DA91A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Baseada em </a:t>
            </a:r>
            <a:r>
              <a:rPr lang="pt-BR" sz="3200" dirty="0" err="1"/>
              <a:t>prototypes</a:t>
            </a:r>
            <a:r>
              <a:rPr lang="pt-BR" sz="3200" dirty="0"/>
              <a:t>: </a:t>
            </a:r>
            <a:r>
              <a:rPr lang="pt-BR" sz="3200" dirty="0" err="1"/>
              <a:t>Javascript</a:t>
            </a:r>
            <a:r>
              <a:rPr lang="pt-BR" sz="3200" dirty="0"/>
              <a:t> usa </a:t>
            </a:r>
            <a:r>
              <a:rPr lang="pt-BR" sz="3200" dirty="0" err="1"/>
              <a:t>prototypes</a:t>
            </a:r>
            <a:r>
              <a:rPr lang="pt-BR" sz="3200" dirty="0"/>
              <a:t> em vez de classes para mecanismos de herança. É possível simular muitas características de orientação a objetos baseada em classes com </a:t>
            </a:r>
            <a:r>
              <a:rPr lang="pt-BR" sz="3200" dirty="0" err="1"/>
              <a:t>prototypes</a:t>
            </a:r>
            <a:r>
              <a:rPr lang="pt-BR" sz="3200" dirty="0"/>
              <a:t>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54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B0619-3345-49DE-9401-D83F3F2A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74" y="0"/>
            <a:ext cx="3324570" cy="905482"/>
          </a:xfrm>
        </p:spPr>
        <p:txBody>
          <a:bodyPr/>
          <a:lstStyle/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2B066-E0E0-4DCB-A19F-DAA39E9D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5482"/>
            <a:ext cx="11898726" cy="5826622"/>
          </a:xfrm>
        </p:spPr>
        <p:txBody>
          <a:bodyPr/>
          <a:lstStyle/>
          <a:p>
            <a:r>
              <a:rPr lang="pt-BR" dirty="0"/>
              <a:t>O que é um objeto</a:t>
            </a:r>
          </a:p>
          <a:p>
            <a:endParaRPr lang="pt-BR" dirty="0"/>
          </a:p>
          <a:p>
            <a:r>
              <a:rPr lang="pt-BR" dirty="0"/>
              <a:t>Um objeto é como uma gaveta: um local único para guardar diversos tipos de coisas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5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D49E2-D7E3-4570-AE4F-A46CB949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58B9A-0AA4-4DFB-BB21-37EAB4EC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Case </a:t>
            </a:r>
            <a:r>
              <a:rPr lang="pt-BR" sz="3200" dirty="0" err="1"/>
              <a:t>sentive</a:t>
            </a:r>
            <a:r>
              <a:rPr lang="pt-BR" sz="3200" dirty="0"/>
              <a:t>: </a:t>
            </a:r>
            <a:r>
              <a:rPr lang="pt-BR" sz="3200" dirty="0" err="1"/>
              <a:t>Javascript</a:t>
            </a:r>
            <a:r>
              <a:rPr lang="pt-BR" sz="3200" dirty="0"/>
              <a:t> é uma linguagem case-</a:t>
            </a:r>
            <a:r>
              <a:rPr lang="pt-BR" sz="3200" dirty="0" err="1"/>
              <a:t>sentive</a:t>
            </a:r>
            <a:r>
              <a:rPr lang="pt-BR" sz="3200" dirty="0"/>
              <a:t>. Isso significa que palavras-chaves, variáveis e nomes de funções e outros identificadores devem sempre ser escritos de uma única maneira.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8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334B4-FADB-4CAA-B603-E31B37E3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escrever o código </a:t>
            </a:r>
            <a:r>
              <a:rPr lang="pt-BR" dirty="0" err="1"/>
              <a:t>Javascript</a:t>
            </a:r>
            <a:r>
              <a:rPr lang="pt-BR" dirty="0"/>
              <a:t>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ABD60F-8627-4B40-A5F1-8E7FAE7CC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185" y="1357803"/>
            <a:ext cx="9166924" cy="5283399"/>
          </a:xfrm>
        </p:spPr>
      </p:pic>
    </p:spTree>
    <p:extLst>
      <p:ext uri="{BB962C8B-B14F-4D97-AF65-F5344CB8AC3E}">
        <p14:creationId xmlns:p14="http://schemas.microsoft.com/office/powerpoint/2010/main" val="344082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18EE0-A022-471D-A37F-D5CBB341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317"/>
            <a:ext cx="3152291" cy="865725"/>
          </a:xfrm>
        </p:spPr>
        <p:txBody>
          <a:bodyPr/>
          <a:lstStyle/>
          <a:p>
            <a:r>
              <a:rPr lang="pt-BR" dirty="0"/>
              <a:t>fundamentos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81200-2827-4D1E-8942-D957E3BB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897764"/>
            <a:ext cx="9905999" cy="5648809"/>
          </a:xfrm>
        </p:spPr>
        <p:txBody>
          <a:bodyPr>
            <a:normAutofit/>
          </a:bodyPr>
          <a:lstStyle/>
          <a:p>
            <a:r>
              <a:rPr lang="pt-BR" sz="2800" dirty="0"/>
              <a:t>O </a:t>
            </a:r>
            <a:r>
              <a:rPr lang="pt-BR" sz="2800" dirty="0" err="1"/>
              <a:t>JavaScript</a:t>
            </a:r>
            <a:r>
              <a:rPr lang="pt-BR" sz="2800" dirty="0"/>
              <a:t> trata as variáveis do tipo </a:t>
            </a:r>
            <a:r>
              <a:rPr lang="pt-BR" sz="2800" dirty="0" err="1"/>
              <a:t>int</a:t>
            </a:r>
            <a:r>
              <a:rPr lang="pt-BR" sz="2800" dirty="0"/>
              <a:t>, </a:t>
            </a:r>
            <a:r>
              <a:rPr lang="pt-BR" sz="2800" dirty="0" err="1"/>
              <a:t>float</a:t>
            </a:r>
            <a:r>
              <a:rPr lang="pt-BR" sz="2800" dirty="0"/>
              <a:t>, </a:t>
            </a:r>
            <a:r>
              <a:rPr lang="pt-BR" sz="2800" dirty="0" err="1"/>
              <a:t>double</a:t>
            </a:r>
            <a:r>
              <a:rPr lang="pt-BR" sz="2800" dirty="0"/>
              <a:t> como do mesmo tipo: o tipo </a:t>
            </a:r>
            <a:r>
              <a:rPr lang="pt-BR" sz="2800" dirty="0" err="1"/>
              <a:t>number</a:t>
            </a:r>
            <a:r>
              <a:rPr lang="pt-BR" sz="2800" dirty="0"/>
              <a:t>.</a:t>
            </a:r>
            <a:endParaRPr lang="en-US" sz="2800" dirty="0"/>
          </a:p>
          <a:p>
            <a:pPr lvl="0"/>
            <a:r>
              <a:rPr lang="pt-BR" sz="2800" dirty="0"/>
              <a:t>Variáveis: no momento em que uma variável é declarada, ela é reservada na memória do computador, </a:t>
            </a:r>
            <a:r>
              <a:rPr lang="pt-BR" sz="2800" dirty="0" err="1"/>
              <a:t>ex</a:t>
            </a:r>
            <a:r>
              <a:rPr lang="pt-BR" sz="2800" dirty="0"/>
              <a:t>: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var nome = “Diego Matos”; ( tipo </a:t>
            </a:r>
            <a:r>
              <a:rPr lang="pt-BR" sz="2800" dirty="0" err="1"/>
              <a:t>string</a:t>
            </a:r>
            <a:r>
              <a:rPr lang="pt-BR" sz="2800" dirty="0"/>
              <a:t> deve ser usado entre aspas )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var telefone = 20;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	var fumante = false;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38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351</TotalTime>
  <Words>4066</Words>
  <Application>Microsoft Office PowerPoint</Application>
  <PresentationFormat>Widescreen</PresentationFormat>
  <Paragraphs>368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3" baseType="lpstr">
      <vt:lpstr>Arial</vt:lpstr>
      <vt:lpstr>Tw Cen MT</vt:lpstr>
      <vt:lpstr>Circuito</vt:lpstr>
      <vt:lpstr>Aula JavaScript</vt:lpstr>
      <vt:lpstr>O que é ?</vt:lpstr>
      <vt:lpstr>Principais características</vt:lpstr>
      <vt:lpstr>Principais características</vt:lpstr>
      <vt:lpstr>Principais características</vt:lpstr>
      <vt:lpstr>Principais características</vt:lpstr>
      <vt:lpstr>Principais características</vt:lpstr>
      <vt:lpstr>Onde escrever o código Javascript? </vt:lpstr>
      <vt:lpstr>fundamentos</vt:lpstr>
      <vt:lpstr>fundamentos</vt:lpstr>
      <vt:lpstr>fundamentos</vt:lpstr>
      <vt:lpstr>fundamentos</vt:lpstr>
      <vt:lpstr>fundamentos</vt:lpstr>
      <vt:lpstr>fundamentos</vt:lpstr>
      <vt:lpstr>condições</vt:lpstr>
      <vt:lpstr>condições</vt:lpstr>
      <vt:lpstr>Estruturas de repetição (Loops) </vt:lpstr>
      <vt:lpstr>Estruturas de repetição (Loops)</vt:lpstr>
      <vt:lpstr>Estruturas de repetição (Loops)</vt:lpstr>
      <vt:lpstr>Operadores ternários</vt:lpstr>
      <vt:lpstr>Diferença entre var, let e const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Aprofundando um pouco...</vt:lpstr>
      <vt:lpstr>Aprofundando um pouco</vt:lpstr>
      <vt:lpstr>Aprofundando um pouco...</vt:lpstr>
      <vt:lpstr>Trabalhando com strings</vt:lpstr>
      <vt:lpstr>Trabalhando com strings</vt:lpstr>
      <vt:lpstr>Trabalhando com strings</vt:lpstr>
      <vt:lpstr>Trabalhando com strings</vt:lpstr>
      <vt:lpstr>Alguns comandos úteis</vt:lpstr>
      <vt:lpstr>Trabalhando com a função Date</vt:lpstr>
      <vt:lpstr>Trabalhando com a função date</vt:lpstr>
      <vt:lpstr>Horas</vt:lpstr>
      <vt:lpstr>funções</vt:lpstr>
      <vt:lpstr>funções</vt:lpstr>
      <vt:lpstr>Funções</vt:lpstr>
      <vt:lpstr>Algumas funçãoes matemáticas</vt:lpstr>
      <vt:lpstr>Funções com parâmetros</vt:lpstr>
      <vt:lpstr>Funções Reutilizáveis</vt:lpstr>
      <vt:lpstr>Escopo de Variáveis</vt:lpstr>
      <vt:lpstr>Escopo de Variáveis</vt:lpstr>
      <vt:lpstr>Apresentação do PowerPoint</vt:lpstr>
      <vt:lpstr>Aprofundando um pouco...</vt:lpstr>
      <vt:lpstr>Document Object Model ( DOM )</vt:lpstr>
      <vt:lpstr>Document Object Model ( DOM )</vt:lpstr>
      <vt:lpstr>Document Object Model ( DOM )</vt:lpstr>
      <vt:lpstr>Document Object Model ( DOM )</vt:lpstr>
      <vt:lpstr>Document Object Model ( DOM )</vt:lpstr>
      <vt:lpstr>Document Object Model ( DOM )</vt:lpstr>
      <vt:lpstr>Apresentação do PowerPoint</vt:lpstr>
      <vt:lpstr>Document Object Model ( DOM )</vt:lpstr>
      <vt:lpstr>Class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JavaScript</dc:title>
  <dc:creator>diego vasconcelos</dc:creator>
  <cp:lastModifiedBy>diego vasconcelos</cp:lastModifiedBy>
  <cp:revision>29</cp:revision>
  <dcterms:created xsi:type="dcterms:W3CDTF">2020-01-08T22:21:37Z</dcterms:created>
  <dcterms:modified xsi:type="dcterms:W3CDTF">2020-05-09T01:23:00Z</dcterms:modified>
</cp:coreProperties>
</file>