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wikipedia.org/wiki/V8_(JavaScript)" TargetMode="External"/><Relationship Id="rId4" Type="http://schemas.openxmlformats.org/officeDocument/2006/relationships/hyperlink" Target="https://pt.wikipedia.org/wiki/C%2B%2B" TargetMode="External"/><Relationship Id="rId5" Type="http://schemas.openxmlformats.org/officeDocument/2006/relationships/hyperlink" Target="https://pt.wikipedia.org/wiki/Linux_Found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PHP" TargetMode="External"/><Relationship Id="rId4" Type="http://schemas.openxmlformats.org/officeDocument/2006/relationships/hyperlink" Target="https://pt.wikipedia.org/wiki/Java_(linguagem_de_programa%C3%A7%C3%A3o)" TargetMode="External"/><Relationship Id="rId5" Type="http://schemas.openxmlformats.org/officeDocument/2006/relationships/hyperlink" Target="https://pt.wikipedia.org/wiki/C_(linguagem_de_programa%C3%A7%C3%A3o)" TargetMode="External"/><Relationship Id="rId6" Type="http://schemas.openxmlformats.org/officeDocument/2006/relationships/hyperlink" Target="https://en.wikipedia.org/wiki/single_thread" TargetMode="External"/><Relationship Id="rId7" Type="http://schemas.openxmlformats.org/officeDocument/2006/relationships/hyperlink" Target="https://pt.wikipedia.org/wiki/Thread_(computa%C3%A7%C3%A3o)" TargetMode="External"/><Relationship Id="rId8" Type="http://schemas.openxmlformats.org/officeDocument/2006/relationships/hyperlink" Target="https://en.wikipedia.org/wiki/single_thre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Introdução ao Node JS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JavaScript no lado do servidor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Casos mais comuns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Node.js faz pouco processamento de dados e apenas passa a requisição para frente, se comunicando com serviços de </a:t>
            </a:r>
            <a:r>
              <a:rPr b="1" i="1"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000" cap="small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Mocks e Protótipos</a:t>
            </a:r>
            <a:endParaRPr sz="2000" cap="small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4958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utilizar uma linguagem bastante conhecida no mundo Web, o Node.js possibilita criar </a:t>
            </a:r>
            <a:r>
              <a:rPr b="1" i="1"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mocks </a:t>
            </a: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protótipos de APIs e serviços de </a:t>
            </a:r>
            <a:r>
              <a:rPr b="1" i="1"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 </a:t>
            </a: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grande rapidez, podendo assim simular a comunicação com um serviço externo, por exemplo.</a:t>
            </a:r>
            <a:endParaRPr sz="2000"/>
          </a:p>
        </p:txBody>
      </p:sp>
      <p:sp>
        <p:nvSpPr>
          <p:cNvPr id="125" name="Google Shape;125;p22"/>
          <p:cNvSpPr txBox="1"/>
          <p:nvPr/>
        </p:nvSpPr>
        <p:spPr>
          <a:xfrm>
            <a:off x="421725" y="1293950"/>
            <a:ext cx="34410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Camada de entrada com outro servidor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706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Casos mais comuns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base de dados NoSQL são baseadas em JSON (</a:t>
            </a:r>
            <a:r>
              <a:rPr i="1"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Object Notation</a:t>
            </a:r>
            <a:r>
              <a:rPr lang="pt-BR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portanto, sua comunicação com Node.js é bastante intuitiva. Com isso, não é necessário converter modelos de dados, por exemplo, pois os mesmos objetos JavaScript armazenados na base de dados podem ser enviados para o front-end sem a necessidade de nenhum tipo de tratamento ou conversão.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25875" y="1389800"/>
            <a:ext cx="37188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com NoSQL por trás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é 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 Node.js (ambiente de execução Javascript no servidor) foi implementado baseado no interpretador </a:t>
            </a:r>
            <a:r>
              <a:rPr lang="pt-BR" sz="1900" u="sng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V8</a:t>
            </a:r>
            <a:r>
              <a:rPr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JavaScript Engine </a:t>
            </a:r>
            <a:r>
              <a:rPr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(interpretador de JavaScript em </a:t>
            </a:r>
            <a:r>
              <a:rPr lang="pt-BR" sz="1900" u="sng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</a:t>
            </a:r>
            <a:r>
              <a:rPr lang="pt-BR" sz="1900" u="sng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com código aberto do Google, utilizado no Chrome), com desenvolvimento mantido pela fundação Node.js em parceria com a </a:t>
            </a:r>
            <a:r>
              <a:rPr lang="pt-BR" sz="1900" u="sng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Foundation</a:t>
            </a:r>
            <a:r>
              <a:rPr lang="pt-BR" sz="19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49580" lvl="0" marL="0" rtl="0" algn="l">
              <a:lnSpc>
                <a:spcPct val="100000"/>
              </a:lnSpc>
              <a:spcBef>
                <a:spcPts val="1020"/>
              </a:spcBef>
              <a:spcAft>
                <a:spcPts val="1020"/>
              </a:spcAft>
              <a:buSzPts val="1300"/>
              <a:buNone/>
            </a:pPr>
            <a:r>
              <a:rPr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Apesar de recente, o Node.js já é utilizado por grandes empresas no mercado de tecnologia, como </a:t>
            </a:r>
            <a:r>
              <a:rPr b="1"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r>
              <a:rPr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Uber</a:t>
            </a:r>
            <a:r>
              <a:rPr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pt-BR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59750" y="1246050"/>
            <a:ext cx="34698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Node.js pode ser definido como um ambiente de execução Javascript</a:t>
            </a:r>
            <a:r>
              <a:rPr b="1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server-side</a:t>
            </a: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None/>
            </a:pP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principal característica e diferença de outras tecnologias (como </a:t>
            </a:r>
            <a:r>
              <a:rPr lang="pt-BR" sz="20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PHP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pt-BR" sz="20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pt-BR" sz="20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C#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é a execução das requisições/eventos em </a:t>
            </a:r>
            <a:r>
              <a:rPr i="1" lang="pt-BR" sz="200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single-thread</a:t>
            </a:r>
            <a:r>
              <a:rPr i="1"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onde apenas uma </a:t>
            </a:r>
            <a:r>
              <a:rPr i="1" lang="pt-BR" sz="20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thread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(chamada de </a:t>
            </a:r>
            <a:r>
              <a:rPr i="1"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Event Loop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 é responsável por executar o código Javascript, sem a necessidade de criar nova </a:t>
            </a:r>
            <a:r>
              <a:rPr i="1"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thread</a:t>
            </a:r>
            <a:r>
              <a:rPr lang="pt-BR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 que utilizaria mais recursos computacionais (por exemplo memória RAM) e sem o uso da fila de espera.</a:t>
            </a:r>
            <a:endParaRPr sz="2000"/>
          </a:p>
        </p:txBody>
      </p:sp>
      <p:sp>
        <p:nvSpPr>
          <p:cNvPr id="79" name="Google Shape;79;p15"/>
          <p:cNvSpPr txBox="1"/>
          <p:nvPr/>
        </p:nvSpPr>
        <p:spPr>
          <a:xfrm>
            <a:off x="316300" y="1504825"/>
            <a:ext cx="37095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execução das requisições/eventos em </a:t>
            </a:r>
            <a:r>
              <a:rPr b="0" i="1" lang="pt-BR" sz="1600" u="none" cap="none" strike="noStrike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single-thread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200"/>
              </a:spcAft>
              <a:buSzPts val="2800"/>
              <a:buNone/>
            </a:pPr>
            <a:r>
              <a:rPr lang="pt-BR" sz="2400" cap="small">
                <a:latin typeface="Calibri"/>
                <a:ea typeface="Calibri"/>
                <a:cs typeface="Calibri"/>
                <a:sym typeface="Calibri"/>
              </a:rPr>
              <a:t>Mas o que isso significa na prática?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Apesar de ser </a:t>
            </a:r>
            <a:r>
              <a:rPr b="1" i="1"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single-threaded</a:t>
            </a: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é possível tratar requisições concorrentes em um servidor Node.js. Enquanto o servidor tradicional utiliza o sistema </a:t>
            </a:r>
            <a:r>
              <a:rPr b="1" i="1"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multi-thread </a:t>
            </a: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tratar requisições concorrentes, o Node.js consegue o mesmo efeito através de chamadas de E/S (entrada e saída) </a:t>
            </a:r>
            <a:r>
              <a:rPr b="1"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não-bloqueantes</a:t>
            </a: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Isso significa que as operações de entrada e saída (ex: acesso a banco de dados e leitura de arquivos do sistema) são assíncronas e não bloqueiam a </a:t>
            </a:r>
            <a:r>
              <a:rPr b="1" i="1"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Diferentemente dos servidores tradicionais, a </a:t>
            </a:r>
            <a:r>
              <a:rPr b="1" i="1"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thread </a:t>
            </a:r>
            <a:r>
              <a:rPr lang="pt-B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fica esperando que essas operações sejam concluídas para continuar sua execução.</a:t>
            </a:r>
            <a:endParaRPr sz="1700"/>
          </a:p>
        </p:txBody>
      </p:sp>
      <p:sp>
        <p:nvSpPr>
          <p:cNvPr id="86" name="Google Shape;86;p16"/>
          <p:cNvSpPr txBox="1"/>
          <p:nvPr/>
        </p:nvSpPr>
        <p:spPr>
          <a:xfrm>
            <a:off x="412150" y="1801950"/>
            <a:ext cx="34314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Esquema básico de um servidor tradicional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900" y="500927"/>
            <a:ext cx="4452550" cy="35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Modelo NodeJS vs Modelo Tradicional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525" y="124300"/>
            <a:ext cx="4510357" cy="4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Vantagens de Uso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Flexibilidade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Leveza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Suporte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Produtividade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NPM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FullStack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Escalabilidade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Casos mais comuns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20"/>
              </a:spcBef>
              <a:spcAft>
                <a:spcPts val="1020"/>
              </a:spcAft>
              <a:buSzPts val="1300"/>
              <a:buNone/>
            </a:pPr>
            <a:r>
              <a:rPr lang="pt-BR" sz="2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exemplo comum é uma aplicação de conversa (chat). Tal aplicação exige muito pouco processamento e basicamente consiste em transferir as mensagens de um lado para outro.</a:t>
            </a:r>
            <a:endParaRPr sz="2800"/>
          </a:p>
        </p:txBody>
      </p:sp>
      <p:sp>
        <p:nvSpPr>
          <p:cNvPr id="111" name="Google Shape;111;p20"/>
          <p:cNvSpPr txBox="1"/>
          <p:nvPr/>
        </p:nvSpPr>
        <p:spPr>
          <a:xfrm>
            <a:off x="310225" y="1332225"/>
            <a:ext cx="37095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Aplicações em tempo real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Casos mais comuns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9580" lvl="0" marL="0" rtl="0" algn="just">
              <a:lnSpc>
                <a:spcPct val="100000"/>
              </a:lnSpc>
              <a:spcBef>
                <a:spcPts val="1020"/>
              </a:spcBef>
              <a:spcAft>
                <a:spcPts val="1020"/>
              </a:spcAft>
              <a:buSzPts val="1300"/>
              <a:buNone/>
            </a:pPr>
            <a:r>
              <a:rPr lang="pt-B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Node.js é bastante indicado para ambientes escaláveis (com grande número de conexões concorrentes), já que tem potencial para suportar um número maior de conexões simultâneas do que servidores tradicionais.</a:t>
            </a:r>
            <a:endParaRPr sz="2500"/>
          </a:p>
        </p:txBody>
      </p:sp>
      <p:sp>
        <p:nvSpPr>
          <p:cNvPr id="118" name="Google Shape;118;p21"/>
          <p:cNvSpPr txBox="1"/>
          <p:nvPr/>
        </p:nvSpPr>
        <p:spPr>
          <a:xfrm>
            <a:off x="383375" y="1265225"/>
            <a:ext cx="3699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Ambientes escaláveis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