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blue)">
  <p:cSld name="Main point 1 1_1">
    <p:bg>
      <p:bgPr>
        <a:solidFill>
          <a:srgbClr val="2DC5FA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blue) 1">
  <p:cSld name="Section title and description 1 1 2_1_1">
    <p:bg>
      <p:bgPr>
        <a:solidFill>
          <a:srgbClr val="008B9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orange)">
  <p:cSld name="Main point 1 1 1_1">
    <p:bg>
      <p:bgPr>
        <a:solidFill>
          <a:srgbClr val="F78F3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i="0" sz="5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orange)">
  <p:cSld name="Section header 1 1 2 1 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rator (orange)">
  <p:cSld name="Section title and description 1 1 1">
    <p:bg>
      <p:bgPr>
        <a:solidFill>
          <a:srgbClr val="F78F3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gray)">
  <p:cSld name="Main point_1">
    <p:bg>
      <p:bgPr>
        <a:solidFill>
          <a:srgbClr val="6E737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green)">
  <p:cSld name="Main point 1 1 1 1">
    <p:bg>
      <p:bgPr>
        <a:solidFill>
          <a:srgbClr val="72C0B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green)">
  <p:cSld name="Section header 1 1 2 1 1 1 1 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green)">
  <p:cSld name="Section title and description 1 1 1 1">
    <p:bg>
      <p:bgPr>
        <a:solidFill>
          <a:srgbClr val="72C0B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pink)">
  <p:cSld name="Main point 1">
    <p:bg>
      <p:bgPr>
        <a:solidFill>
          <a:srgbClr val="F6737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">
  <p:cSld name="Section header 1 1 2 1 1 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blue)">
  <p:cSld name="Section title and description 1 1 2_1">
    <p:bg>
      <p:bgPr>
        <a:solidFill>
          <a:srgbClr val="2DC5FA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ic (pink) 1 1">
  <p:cSld name="Section header 1 1 2 1 1 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4137100"/>
            <a:ext cx="9144000" cy="100680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onhack_logonegro.png"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9079" y="4279129"/>
            <a:ext cx="571800" cy="6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30800" y="724200"/>
            <a:ext cx="8345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430800" y="4320900"/>
            <a:ext cx="8282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pink) 1">
  <p:cSld name="Main point 1_1">
    <p:bg>
      <p:bgPr>
        <a:solidFill>
          <a:srgbClr val="FFD26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 1">
  <p:cSld name="Section header 1 1 2 1 1 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FD2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 1">
  <p:cSld name="Section title and description 1 1_1">
    <p:bg>
      <p:bgPr>
        <a:solidFill>
          <a:srgbClr val="FFD26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61" name="Google Shape;16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blue)">
  <p:cSld name="Section header 1 1 2 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ic (blue) 1 1 1">
  <p:cSld name="Section header 1 1 2 1 1 1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137100"/>
            <a:ext cx="9144000" cy="10068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30800" y="4320900"/>
            <a:ext cx="8282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0800" y="724200"/>
            <a:ext cx="8345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ironhack_logonegro.png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9079" y="4279129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gray)">
  <p:cSld name="Section title and description">
    <p:bg>
      <p:bgPr>
        <a:solidFill>
          <a:srgbClr val="6E737C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green) 1">
  <p:cSld name="Section header 1 1 2 1 1 1 1 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">
  <p:cSld name="Section title and description 1 1">
    <p:bg>
      <p:bgPr>
        <a:solidFill>
          <a:srgbClr val="F6737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blue) 1 1 1 1">
  <p:cSld name="Main point 1 1_1_1_1_1_1">
    <p:bg>
      <p:bgPr>
        <a:solidFill>
          <a:srgbClr val="008B9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blue) 1 1 1">
  <p:cSld name="Section header 1 1 2 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None/>
              <a:defRPr b="1" i="0" sz="3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onhack_logonegro.png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0638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Module 1</a:t>
            </a:r>
            <a:endParaRPr/>
          </a:p>
        </p:txBody>
      </p:sp>
      <p:sp>
        <p:nvSpPr>
          <p:cNvPr id="167" name="Google Shape;167;p25"/>
          <p:cNvSpPr txBox="1"/>
          <p:nvPr>
            <p:ph idx="4294967295" type="subTitle"/>
          </p:nvPr>
        </p:nvSpPr>
        <p:spPr>
          <a:xfrm>
            <a:off x="490250" y="2921400"/>
            <a:ext cx="38205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WebDev 101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XP / Clean Code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556450" y="1677600"/>
            <a:ext cx="80310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Pair programming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Coding standards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Single responsibility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Simplicity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DRY + YAGNI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WebDev 101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556500" y="1677600"/>
            <a:ext cx="80310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Structure and content first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Separation of concerns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Responsive design &gt; mobile first + fluid layout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Values &amp; Principles</a:t>
            </a:r>
            <a:endParaRPr/>
          </a:p>
        </p:txBody>
      </p:sp>
      <p:sp>
        <p:nvSpPr>
          <p:cNvPr id="275" name="Google Shape;275;p36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Communication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Rapid feedback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Simplicity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Small increments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Quality work</a:t>
            </a:r>
            <a:endParaRPr/>
          </a:p>
        </p:txBody>
      </p:sp>
      <p:sp>
        <p:nvSpPr>
          <p:cNvPr id="276" name="Google Shape;276;p3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Plan, build, and deploy a static website and a game without backend infrastructure.</a:t>
            </a:r>
            <a:endParaRPr/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Work in a shared codebase and shared knowledge environment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Communicate blockers effectively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Present your own work </a:t>
            </a:r>
            <a:br>
              <a:rPr lang="en"/>
            </a:br>
            <a:r>
              <a:rPr lang="en"/>
              <a:t>to others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Solve problems independently, </a:t>
            </a:r>
            <a:br>
              <a:rPr lang="en"/>
            </a:br>
            <a:r>
              <a:rPr lang="en"/>
              <a:t>asking structured and informed questions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Read and write technical documentation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Visualise, plan, prioritise, and manage the scope and tasks </a:t>
            </a:r>
            <a:br>
              <a:rPr lang="en"/>
            </a:br>
            <a:r>
              <a:rPr lang="en"/>
              <a:t>of a project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Understand and apply correctly the fundamental </a:t>
            </a:r>
            <a:r>
              <a:rPr b="1" lang="en"/>
              <a:t>concepts</a:t>
            </a:r>
            <a:r>
              <a:rPr lang="en"/>
              <a:t> of WebDev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Combine the basic WebDev </a:t>
            </a:r>
            <a:r>
              <a:rPr b="1" lang="en"/>
              <a:t>technologies</a:t>
            </a:r>
            <a:r>
              <a:rPr lang="en"/>
              <a:t> correctly, applying the </a:t>
            </a:r>
            <a:r>
              <a:rPr b="1" lang="en"/>
              <a:t>best practices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Be comfortable with the coding, debugging and support </a:t>
            </a:r>
            <a:r>
              <a:rPr b="1" lang="en"/>
              <a:t>tools</a:t>
            </a:r>
            <a:endParaRPr b="1"/>
          </a:p>
        </p:txBody>
      </p:sp>
      <p:sp>
        <p:nvSpPr>
          <p:cNvPr id="183" name="Google Shape;183;p2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84" name="Google Shape;184;p2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85" name="Google Shape;185;p2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27441" t="0"/>
          <a:stretch/>
        </p:blipFill>
        <p:spPr>
          <a:xfrm>
            <a:off x="538350" y="783775"/>
            <a:ext cx="1072200" cy="766975"/>
          </a:xfrm>
          <a:prstGeom prst="rect">
            <a:avLst/>
          </a:prstGeom>
          <a:noFill/>
          <a:ln cap="flat" cmpd="sng" w="152400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8"/>
          <p:cNvSpPr/>
          <p:nvPr/>
        </p:nvSpPr>
        <p:spPr>
          <a:xfrm>
            <a:off x="729961" y="1532951"/>
            <a:ext cx="712200" cy="668400"/>
          </a:xfrm>
          <a:prstGeom prst="rect">
            <a:avLst/>
          </a:prstGeom>
          <a:solidFill>
            <a:srgbClr val="FFFFFF"/>
          </a:solidFill>
          <a:ln cap="flat" cmpd="sng" w="114300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2446600" y="558725"/>
            <a:ext cx="1252584" cy="933768"/>
          </a:xfrm>
          <a:prstGeom prst="cloud">
            <a:avLst/>
          </a:prstGeom>
          <a:solidFill>
            <a:srgbClr val="679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Internet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15647" l="0" r="0" t="0"/>
          <a:stretch/>
        </p:blipFill>
        <p:spPr>
          <a:xfrm>
            <a:off x="4142050" y="783775"/>
            <a:ext cx="3218146" cy="1693423"/>
          </a:xfrm>
          <a:prstGeom prst="rect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28"/>
          <p:cNvSpPr/>
          <p:nvPr/>
        </p:nvSpPr>
        <p:spPr>
          <a:xfrm>
            <a:off x="7281600" y="1052000"/>
            <a:ext cx="1229100" cy="2711700"/>
          </a:xfrm>
          <a:prstGeom prst="rect">
            <a:avLst/>
          </a:prstGeom>
          <a:solidFill>
            <a:srgbClr val="000000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>
            <p:ph idx="4294967295" type="subTitle"/>
          </p:nvPr>
        </p:nvSpPr>
        <p:spPr>
          <a:xfrm>
            <a:off x="7352575" y="1089000"/>
            <a:ext cx="10722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b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b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</a:pPr>
            <a:b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b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DOM API</a:t>
            </a:r>
            <a:b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Events API</a:t>
            </a:r>
            <a:b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Canvas API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430800" y="4320900"/>
            <a:ext cx="8282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7" name="Google Shape;197;p28"/>
          <p:cNvSpPr txBox="1"/>
          <p:nvPr>
            <p:ph idx="4294967295" type="subTitle"/>
          </p:nvPr>
        </p:nvSpPr>
        <p:spPr>
          <a:xfrm>
            <a:off x="4035193" y="298050"/>
            <a:ext cx="1455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browser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 txBox="1"/>
          <p:nvPr>
            <p:ph idx="4294967295" type="subTitle"/>
          </p:nvPr>
        </p:nvSpPr>
        <p:spPr>
          <a:xfrm>
            <a:off x="5635400" y="2632355"/>
            <a:ext cx="3150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Developer Tools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 txBox="1"/>
          <p:nvPr>
            <p:ph idx="4294967295" type="subTitle"/>
          </p:nvPr>
        </p:nvSpPr>
        <p:spPr>
          <a:xfrm>
            <a:off x="456900" y="298050"/>
            <a:ext cx="3150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Server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8"/>
          <p:cNvCxnSpPr>
            <a:stCxn id="192" idx="2"/>
          </p:cNvCxnSpPr>
          <p:nvPr/>
        </p:nvCxnSpPr>
        <p:spPr>
          <a:xfrm rot="10800000">
            <a:off x="1712485" y="1014209"/>
            <a:ext cx="7380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28"/>
          <p:cNvSpPr txBox="1"/>
          <p:nvPr/>
        </p:nvSpPr>
        <p:spPr>
          <a:xfrm>
            <a:off x="1413622" y="3555613"/>
            <a:ext cx="739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Structure </a:t>
            </a:r>
            <a:b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&amp; Content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792750" y="2813264"/>
            <a:ext cx="917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Behaviour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6429000" y="1752550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7580777" y="1701288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>
            <p:ph idx="4294967295" type="subTitle"/>
          </p:nvPr>
        </p:nvSpPr>
        <p:spPr>
          <a:xfrm>
            <a:off x="4319800" y="1200575"/>
            <a:ext cx="131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Agent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7656977" y="1777488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6505200" y="1828750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>
            <p:ph idx="4294967295" type="subTitle"/>
          </p:nvPr>
        </p:nvSpPr>
        <p:spPr>
          <a:xfrm>
            <a:off x="7364054" y="2518960"/>
            <a:ext cx="1072200" cy="3153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Debugging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3483040" y="1097309"/>
            <a:ext cx="912900" cy="51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28"/>
          <p:cNvSpPr/>
          <p:nvPr/>
        </p:nvSpPr>
        <p:spPr>
          <a:xfrm>
            <a:off x="6589650" y="1914963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5766701" y="1080575"/>
            <a:ext cx="449700" cy="513300"/>
          </a:xfrm>
          <a:prstGeom prst="foldedCorner">
            <a:avLst>
              <a:gd fmla="val 16667" name="adj"/>
            </a:avLst>
          </a:prstGeom>
          <a:solidFill>
            <a:srgbClr val="FFD2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8"/>
          <p:cNvCxnSpPr/>
          <p:nvPr/>
        </p:nvCxnSpPr>
        <p:spPr>
          <a:xfrm flipH="1" rot="10800000">
            <a:off x="3079887" y="2211102"/>
            <a:ext cx="712200" cy="29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787" y="1713300"/>
            <a:ext cx="413700" cy="34167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idx="4294967295" type="subTitle"/>
          </p:nvPr>
        </p:nvSpPr>
        <p:spPr>
          <a:xfrm>
            <a:off x="1511400" y="1841000"/>
            <a:ext cx="1632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Static Website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2158593" y="2637348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2666564" y="2280000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2742764" y="2356200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2818964" y="2432400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2234793" y="2713548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2895164" y="2508600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2319243" y="2799760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1508362" y="3023327"/>
            <a:ext cx="522300" cy="596400"/>
          </a:xfrm>
          <a:prstGeom prst="foldedCorner">
            <a:avLst>
              <a:gd fmla="val 16667" name="adj"/>
            </a:avLst>
          </a:prstGeom>
          <a:solidFill>
            <a:srgbClr val="FFD2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2225893" y="3214948"/>
            <a:ext cx="1000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HTML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CSS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Javascript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Browser APIs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  - DOM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  - Events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  - Canvas API</a:t>
            </a:r>
            <a:endParaRPr/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141700" y="1078750"/>
            <a:ext cx="4392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Technologies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Browser Developer 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Debugger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Linter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Terminal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Git + Github + Github Pages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Static Website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Structure &amp; Content </a:t>
            </a:r>
            <a:br>
              <a:rPr lang="en"/>
            </a:br>
            <a:r>
              <a:rPr lang="en"/>
              <a:t>+ Presentation + Behaviour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Programming + Runtime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Debugging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Events + Asyncronicity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OOP + Inheritance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243" name="Google Shape;243;p3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250" name="Google Shape;250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Agile / 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XP / Clean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Frontend Development</a:t>
            </a:r>
            <a:endParaRPr/>
          </a:p>
        </p:txBody>
      </p:sp>
      <p:sp>
        <p:nvSpPr>
          <p:cNvPr id="251" name="Google Shape;251;p3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Agile / Lean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556450" y="1677600"/>
            <a:ext cx="80310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Small plans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MVP (Minimum Viable Product)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Visualise work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Limit WIP (work in progress)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Deliver early, deliver often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