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Source Code Pro"/>
      <p:regular r:id="rId39"/>
      <p:bold r:id="rId40"/>
      <p:italic r:id="rId41"/>
      <p:boldItalic r:id="rId42"/>
    </p:embeddedFont>
    <p:embeddedFont>
      <p:font typeface="Roboto Condensed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j+aIV7VhSsWDlaq3kqc/RfNN7J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44" Type="http://schemas.openxmlformats.org/officeDocument/2006/relationships/font" Target="fonts/RobotoCondensed-bold.fntdata"/><Relationship Id="rId43" Type="http://schemas.openxmlformats.org/officeDocument/2006/relationships/font" Target="fonts/RobotoCondensed-regular.fntdata"/><Relationship Id="rId46" Type="http://schemas.openxmlformats.org/officeDocument/2006/relationships/font" Target="fonts/RobotoCondensed-boldItalic.fntdata"/><Relationship Id="rId45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-regular.fntdata"/><Relationship Id="rId34" Type="http://schemas.openxmlformats.org/officeDocument/2006/relationships/slide" Target="slides/slide30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SourceCodePro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regular.fntdata"/><Relationship Id="rId50" Type="http://schemas.openxmlformats.org/officeDocument/2006/relationships/font" Target="fonts/RobotoMono-boldItalic.fntdata"/><Relationship Id="rId53" Type="http://customschemas.google.com/relationships/presentationmetadata" Target="metadata"/><Relationship Id="rId52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Copy paste is a thing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blue)">
  <p:cSld name="Main point 1 1_1">
    <p:bg>
      <p:bgPr>
        <a:solidFill>
          <a:srgbClr val="2DC5FA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blue) 1 1 1">
  <p:cSld name="Section header 1 1 2 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008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1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4" name="Google Shape;84;p4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41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41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41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41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41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blue)">
  <p:cSld name="Section title and description 1 1 2_1">
    <p:bg>
      <p:bgPr>
        <a:solidFill>
          <a:srgbClr val="2DC5F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4" name="Google Shape;94;p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4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97" name="Google Shape;9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 1 1">
  <p:cSld name="Section header 1 1 2 1 1 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3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1" name="Google Shape;101;p4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4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4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4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4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43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4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gray)">
  <p:cSld name="Section title and description">
    <p:bg>
      <p:bgPr>
        <a:solidFill>
          <a:srgbClr val="6E737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1" name="Google Shape;111;p4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4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14" name="Google Shape;11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blue) 1 1 1 1">
  <p:cSld name="Main point 1 1_1_1_1_1_1">
    <p:bg>
      <p:bgPr>
        <a:solidFill>
          <a:srgbClr val="008B9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7" name="Google Shape;117;p45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orange)">
  <p:cSld name="Main point 1 1 1_1">
    <p:bg>
      <p:bgPr>
        <a:solidFill>
          <a:srgbClr val="F78F3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i="0" sz="5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0" name="Google Shape;120;p46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gray)">
  <p:cSld name="Main point_1">
    <p:bg>
      <p:bgPr>
        <a:solidFill>
          <a:srgbClr val="6E737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3" name="Google Shape;123;p47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green) 1">
  <p:cSld name="Section header 1 1 2 1 1 1 1 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8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7" name="Google Shape;127;p48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48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48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48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48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48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48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green)">
  <p:cSld name="Main point 1 1 1 1">
    <p:bg>
      <p:bgPr>
        <a:solidFill>
          <a:srgbClr val="72C0B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6" name="Google Shape;136;p49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pink)">
  <p:cSld name="Main point 1">
    <p:bg>
      <p:bgPr>
        <a:solidFill>
          <a:srgbClr val="F6737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9" name="Google Shape;139;p50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blue)">
  <p:cSld name="Section header 1 1 2 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pink) 1">
  <p:cSld name="Main point 1_1">
    <p:bg>
      <p:bgPr>
        <a:solidFill>
          <a:srgbClr val="FFD26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5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 1">
  <p:cSld name="Section header 1 1 2 1 1 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2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FD2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2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" name="Google Shape;146;p5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52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52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52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52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52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52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 1">
  <p:cSld name="Section title and description 1 1_1">
    <p:bg>
      <p:bgPr>
        <a:solidFill>
          <a:srgbClr val="FFD26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3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53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5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59" name="Google Shape;15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 1 1">
  <p:cSld name="Section title and description 1 1_1_1">
    <p:bg>
      <p:bgPr>
        <a:solidFill>
          <a:srgbClr val="674EA7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3" name="Google Shape;163;p5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5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66" name="Google Shape;16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">
  <p:cSld name="Section title and description 1 1">
    <p:bg>
      <p:bgPr>
        <a:solidFill>
          <a:srgbClr val="F67373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29" name="Google Shape;2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">
  <p:cSld name="Section header 1 1 2 1 1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6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5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rator (orange)">
  <p:cSld name="Section title and description 1 1 1">
    <p:bg>
      <p:bgPr>
        <a:solidFill>
          <a:srgbClr val="F78F3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4" name="Google Shape;44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46" name="Google Shape;4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orange)">
  <p:cSld name="Section header 1 1 2 1 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37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37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7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37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green)">
  <p:cSld name="Section title and description 1 1 1 1">
    <p:bg>
      <p:bgPr>
        <a:solidFill>
          <a:srgbClr val="72C0B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0" name="Google Shape;60;p3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38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63" name="Google Shape;6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green)">
  <p:cSld name="Section header 1 1 2 1 1 1 1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9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39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39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39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39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39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blue) 1">
  <p:cSld name="Section title and description 1 1 2_1_1">
    <p:bg>
      <p:bgPr>
        <a:solidFill>
          <a:srgbClr val="008B9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7" name="Google Shape;77;p40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80" name="Google Shape;8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None/>
              <a:defRPr b="1" i="0" sz="3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onhack_logonegro.png" id="9" name="Google Shape;9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60638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presentation/d/1p_t34zwQQ2Z_dm-6Sd5RHGEe7jTX4GPNy-GTgV8G_yg/edit?usp=sharing" TargetMode="External"/><Relationship Id="rId4" Type="http://schemas.openxmlformats.org/officeDocument/2006/relationships/hyperlink" Target="https://docs.google.com/presentation/d/1gRTQr_Pbap2nV2wWvqkyaTjFOt-FcmaULiHLcpX3Ufc/edit?usp=sharing" TargetMode="External"/><Relationship Id="rId9" Type="http://schemas.openxmlformats.org/officeDocument/2006/relationships/hyperlink" Target="https://docs.google.com/presentation/d/1rIonPrLx26i_BnF7fS6p5itrdIQYc72lkxi5Q68VKpA/edit?usp=sharing" TargetMode="External"/><Relationship Id="rId5" Type="http://schemas.openxmlformats.org/officeDocument/2006/relationships/hyperlink" Target="https://docs.google.com/presentation/d/14m-IAsY1OikAJEpXgEPRc8OBmLLVahJd_VPXEUhYaCs/edit?usp=sharing" TargetMode="External"/><Relationship Id="rId6" Type="http://schemas.openxmlformats.org/officeDocument/2006/relationships/hyperlink" Target="https://docs.google.com/presentation/d/182X5jsYlRB5Gz7w8CoLJmq19tcDXLjz2sPg2bgHpo-g/edit?usp=sharing" TargetMode="External"/><Relationship Id="rId7" Type="http://schemas.openxmlformats.org/officeDocument/2006/relationships/hyperlink" Target="http://learn.ironhack.com" TargetMode="External"/><Relationship Id="rId8" Type="http://schemas.openxmlformats.org/officeDocument/2006/relationships/hyperlink" Target="https://github.com/ironhack/bcn-webdev-cheatsheet/" TargetMode="External"/><Relationship Id="rId10" Type="http://schemas.openxmlformats.org/officeDocument/2006/relationships/hyperlink" Target="https://medium.com/@jackwatk/ask-a-ta-the-right-way-854d63dd4c7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172" name="Google Shape;172;p1"/>
          <p:cNvSpPr txBox="1"/>
          <p:nvPr/>
        </p:nvSpPr>
        <p:spPr>
          <a:xfrm>
            <a:off x="490250" y="34563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Stand-up (~15’)</a:t>
            </a:r>
            <a:endParaRPr/>
          </a:p>
        </p:txBody>
      </p:sp>
      <p:sp>
        <p:nvSpPr>
          <p:cNvPr id="274" name="Google Shape;274;p10"/>
          <p:cNvSpPr txBox="1"/>
          <p:nvPr>
            <p:ph idx="1" type="body"/>
          </p:nvPr>
        </p:nvSpPr>
        <p:spPr>
          <a:xfrm>
            <a:off x="556450" y="2391900"/>
            <a:ext cx="38286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9 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Standing up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10 - 15 mins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Practicing and improving everyday</a:t>
            </a:r>
            <a:endParaRPr/>
          </a:p>
        </p:txBody>
      </p:sp>
      <p:sp>
        <p:nvSpPr>
          <p:cNvPr id="275" name="Google Shape;275;p10"/>
          <p:cNvSpPr txBox="1"/>
          <p:nvPr>
            <p:ph idx="3" type="body"/>
          </p:nvPr>
        </p:nvSpPr>
        <p:spPr>
          <a:xfrm>
            <a:off x="4670150" y="2391900"/>
            <a:ext cx="39174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are you feeling?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What did you achieve yesterday?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PR 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What do you expect from today?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Is there something blocking you?</a:t>
            </a:r>
            <a:endParaRPr/>
          </a:p>
        </p:txBody>
      </p:sp>
      <p:sp>
        <p:nvSpPr>
          <p:cNvPr id="276" name="Google Shape;276;p10"/>
          <p:cNvSpPr txBox="1"/>
          <p:nvPr>
            <p:ph idx="4" type="subTitle"/>
          </p:nvPr>
        </p:nvSpPr>
        <p:spPr>
          <a:xfrm>
            <a:off x="560650" y="1677600"/>
            <a:ext cx="3828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Everyday practice</a:t>
            </a:r>
            <a:endParaRPr/>
          </a:p>
        </p:txBody>
      </p:sp>
      <p:sp>
        <p:nvSpPr>
          <p:cNvPr id="277" name="Google Shape;277;p10"/>
          <p:cNvSpPr txBox="1"/>
          <p:nvPr>
            <p:ph idx="6" type="subTitle"/>
          </p:nvPr>
        </p:nvSpPr>
        <p:spPr>
          <a:xfrm>
            <a:off x="4665900" y="1677600"/>
            <a:ext cx="3917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Everyone speaks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Daily Kick-off (~10’)</a:t>
            </a:r>
            <a:endParaRPr/>
          </a:p>
        </p:txBody>
      </p:sp>
      <p:sp>
        <p:nvSpPr>
          <p:cNvPr id="283" name="Google Shape;283;p11"/>
          <p:cNvSpPr txBox="1"/>
          <p:nvPr>
            <p:ph idx="3" type="body"/>
          </p:nvPr>
        </p:nvSpPr>
        <p:spPr>
          <a:xfrm>
            <a:off x="430800" y="1677600"/>
            <a:ext cx="81567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Review agenda/options for the day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exercise reviews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learning objectives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scope of practice sessions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activities with a purpose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		        decide on approach to lessons and practice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Revise the calendar for the day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Agree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Recap &amp; Go</a:t>
            </a:r>
            <a:endParaRPr sz="1600"/>
          </a:p>
        </p:txBody>
      </p:sp>
      <p:sp>
        <p:nvSpPr>
          <p:cNvPr id="284" name="Google Shape;284;p11"/>
          <p:cNvSpPr txBox="1"/>
          <p:nvPr>
            <p:ph type="title"/>
          </p:nvPr>
        </p:nvSpPr>
        <p:spPr>
          <a:xfrm>
            <a:off x="948525" y="3209925"/>
            <a:ext cx="1299300" cy="2001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+ Adaptive</a:t>
            </a:r>
            <a:endParaRPr b="0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Lectures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Activities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Quick Demos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Code Alongs</a:t>
            </a:r>
            <a:endParaRPr/>
          </a:p>
        </p:txBody>
      </p:sp>
      <p:sp>
        <p:nvSpPr>
          <p:cNvPr id="290" name="Google Shape;290;p1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4200"/>
              <a:t>Lessons</a:t>
            </a:r>
            <a:endParaRPr sz="4200"/>
          </a:p>
        </p:txBody>
      </p:sp>
      <p:sp>
        <p:nvSpPr>
          <p:cNvPr id="291" name="Google Shape;291;p1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2"/>
          <p:cNvSpPr txBox="1"/>
          <p:nvPr>
            <p:ph type="title"/>
          </p:nvPr>
        </p:nvSpPr>
        <p:spPr>
          <a:xfrm>
            <a:off x="4939500" y="3515500"/>
            <a:ext cx="2547000" cy="5493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1600"/>
              <a:t>+ Adaptive Lessons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Lectures (1h ~ 2h)</a:t>
            </a:r>
            <a:endParaRPr/>
          </a:p>
        </p:txBody>
      </p:sp>
      <p:sp>
        <p:nvSpPr>
          <p:cNvPr id="298" name="Google Shape;298;p13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Lecturing is hard for everyone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stay focused on topic OR quiet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be on laptops if no laptop needed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questions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questions not answered? take notes for later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to switch to code/browser and fix zoom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for a break if they need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Activities (15’ ~ 30’)</a:t>
            </a:r>
            <a:endParaRPr/>
          </a:p>
        </p:txBody>
      </p:sp>
      <p:sp>
        <p:nvSpPr>
          <p:cNvPr id="304" name="Google Shape;304;p14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Learning is rewarding for everyone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role play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diagramming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mobbing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 open to go out of their comfort zone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Quick Demos (~30’)</a:t>
            </a:r>
            <a:endParaRPr/>
          </a:p>
        </p:txBody>
      </p:sp>
      <p:sp>
        <p:nvSpPr>
          <p:cNvPr id="310" name="Google Shape;310;p15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Teachers code, students watch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Introduction to concepts and technologies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code, just focus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questions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 notes for later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Code Alongs (1h ~ 4h)</a:t>
            </a:r>
            <a:endParaRPr/>
          </a:p>
        </p:txBody>
      </p:sp>
      <p:sp>
        <p:nvSpPr>
          <p:cNvPr id="316" name="Google Shape;316;p16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Teachers code, students follow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Broken into steps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understand the purpose of each step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questions related to the step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 note of other questions for later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once you’re done, help other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Focus and silence, no conversation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Answer clearly to “CAN WE CONTINUE” and “WHO IS BLOCKED”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All class OR smaller groups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redo a concept or topic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Dive deeper into a concept or topic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advanced concepts and topics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for it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decide when/what/who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322" name="Google Shape;322;p1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Adaptive Lessons (~1h)</a:t>
            </a:r>
            <a:endParaRPr/>
          </a:p>
        </p:txBody>
      </p:sp>
      <p:sp>
        <p:nvSpPr>
          <p:cNvPr id="323" name="Google Shape;323;p17"/>
          <p:cNvSpPr txBox="1"/>
          <p:nvPr>
            <p:ph type="title"/>
          </p:nvPr>
        </p:nvSpPr>
        <p:spPr>
          <a:xfrm>
            <a:off x="5892000" y="1677600"/>
            <a:ext cx="1518300" cy="5493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+ Adaptive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Pair Programming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Daily Exercise</a:t>
            </a:r>
            <a:endParaRPr/>
          </a:p>
        </p:txBody>
      </p:sp>
      <p:sp>
        <p:nvSpPr>
          <p:cNvPr id="329" name="Google Shape;329;p1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200"/>
              <a:t>Practice</a:t>
            </a:r>
            <a:endParaRPr sz="4200"/>
          </a:p>
        </p:txBody>
      </p:sp>
      <p:sp>
        <p:nvSpPr>
          <p:cNvPr id="330" name="Google Shape;330;p1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Students working together on same activity, in groups of 2 or 3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1 codes (driver), the other(s) dictates (navigator)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decide role in activity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1 laptop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communicate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switch roles after 30’ or 45’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/>
          </a:p>
        </p:txBody>
      </p:sp>
      <p:sp>
        <p:nvSpPr>
          <p:cNvPr id="336" name="Google Shape;336;p19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Pair Programming </a:t>
            </a:r>
            <a:r>
              <a:rPr lang="en" sz="3000"/>
              <a:t>(1h ~ 3h)</a:t>
            </a:r>
            <a:endParaRPr/>
          </a:p>
        </p:txBody>
      </p:sp>
      <p:sp>
        <p:nvSpPr>
          <p:cNvPr id="337" name="Google Shape;337;p19"/>
          <p:cNvSpPr txBox="1"/>
          <p:nvPr>
            <p:ph idx="3" type="body"/>
          </p:nvPr>
        </p:nvSpPr>
        <p:spPr>
          <a:xfrm>
            <a:off x="3638550" y="2762400"/>
            <a:ext cx="45912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Steps: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fork + clone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commit + push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pull request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FT - BCN - name + name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comments (questions/blockers)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/>
          <p:nvPr/>
        </p:nvSpPr>
        <p:spPr>
          <a:xfrm>
            <a:off x="3307450" y="1941599"/>
            <a:ext cx="4352100" cy="28290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2DC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 rot="10800000">
            <a:off x="637150" y="1858399"/>
            <a:ext cx="4352100" cy="28290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2DC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180" name="Google Shape;180;p2"/>
          <p:cNvSpPr txBox="1"/>
          <p:nvPr>
            <p:ph idx="1" type="body"/>
          </p:nvPr>
        </p:nvSpPr>
        <p:spPr>
          <a:xfrm>
            <a:off x="1025200" y="2058600"/>
            <a:ext cx="35673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890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lang="en" sz="2600"/>
              <a:t>Values &amp; </a:t>
            </a:r>
            <a:r>
              <a:rPr b="0" lang="en" sz="2600"/>
              <a:t>Principles</a:t>
            </a:r>
            <a:endParaRPr b="0" sz="2600"/>
          </a:p>
        </p:txBody>
      </p:sp>
      <p:sp>
        <p:nvSpPr>
          <p:cNvPr id="181" name="Google Shape;181;p2"/>
          <p:cNvSpPr txBox="1"/>
          <p:nvPr>
            <p:ph idx="2" type="body"/>
          </p:nvPr>
        </p:nvSpPr>
        <p:spPr>
          <a:xfrm>
            <a:off x="1507550" y="2744400"/>
            <a:ext cx="2440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890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b="0" lang="en" sz="2200"/>
              <a:t>Concepts</a:t>
            </a:r>
            <a:endParaRPr b="0" sz="2200"/>
          </a:p>
        </p:txBody>
      </p:sp>
      <p:sp>
        <p:nvSpPr>
          <p:cNvPr id="182" name="Google Shape;182;p2"/>
          <p:cNvSpPr txBox="1"/>
          <p:nvPr>
            <p:ph idx="3" type="body"/>
          </p:nvPr>
        </p:nvSpPr>
        <p:spPr>
          <a:xfrm>
            <a:off x="2115550" y="3430200"/>
            <a:ext cx="1234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890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lang="en"/>
              <a:t>Rituals</a:t>
            </a:r>
            <a:endParaRPr b="0"/>
          </a:p>
        </p:txBody>
      </p:sp>
      <p:sp>
        <p:nvSpPr>
          <p:cNvPr id="183" name="Google Shape;183;p2"/>
          <p:cNvSpPr txBox="1"/>
          <p:nvPr>
            <p:ph idx="4" type="subTitle"/>
          </p:nvPr>
        </p:nvSpPr>
        <p:spPr>
          <a:xfrm>
            <a:off x="4404550" y="2765825"/>
            <a:ext cx="2157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600"/>
              <a:t>Best Practices</a:t>
            </a:r>
            <a:endParaRPr b="0" sz="1600"/>
          </a:p>
        </p:txBody>
      </p:sp>
      <p:sp>
        <p:nvSpPr>
          <p:cNvPr id="184" name="Google Shape;184;p2"/>
          <p:cNvSpPr txBox="1"/>
          <p:nvPr>
            <p:ph idx="4" type="subTitle"/>
          </p:nvPr>
        </p:nvSpPr>
        <p:spPr>
          <a:xfrm>
            <a:off x="4404550" y="3216475"/>
            <a:ext cx="2157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600"/>
              <a:t>Technologies</a:t>
            </a:r>
            <a:endParaRPr b="0" sz="1600"/>
          </a:p>
        </p:txBody>
      </p:sp>
      <p:sp>
        <p:nvSpPr>
          <p:cNvPr id="185" name="Google Shape;185;p2"/>
          <p:cNvSpPr txBox="1"/>
          <p:nvPr>
            <p:ph idx="4" type="subTitle"/>
          </p:nvPr>
        </p:nvSpPr>
        <p:spPr>
          <a:xfrm>
            <a:off x="4404550" y="3667125"/>
            <a:ext cx="2157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600"/>
              <a:t>Tools</a:t>
            </a:r>
            <a:endParaRPr b="0" sz="1600"/>
          </a:p>
        </p:txBody>
      </p:sp>
      <p:sp>
        <p:nvSpPr>
          <p:cNvPr id="186" name="Google Shape;186;p2"/>
          <p:cNvSpPr txBox="1"/>
          <p:nvPr>
            <p:ph idx="4" type="subTitle"/>
          </p:nvPr>
        </p:nvSpPr>
        <p:spPr>
          <a:xfrm>
            <a:off x="4404550" y="4117775"/>
            <a:ext cx="2157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600"/>
              <a:t>Resources</a:t>
            </a:r>
            <a:endParaRPr b="0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Helps consolidating knowledge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Go a step further than what we talked in class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finish the exercise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submit before stand-up</a:t>
            </a:r>
            <a:endParaRPr b="1" sz="1600"/>
          </a:p>
        </p:txBody>
      </p:sp>
      <p:sp>
        <p:nvSpPr>
          <p:cNvPr id="343" name="Google Shape;343;p20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Daily Exercise </a:t>
            </a:r>
            <a:r>
              <a:rPr lang="en" sz="3000"/>
              <a:t>(1h ~ 3h)</a:t>
            </a:r>
            <a:endParaRPr/>
          </a:p>
        </p:txBody>
      </p:sp>
      <p:sp>
        <p:nvSpPr>
          <p:cNvPr id="344" name="Google Shape;344;p20"/>
          <p:cNvSpPr txBox="1"/>
          <p:nvPr>
            <p:ph idx="3" type="body"/>
          </p:nvPr>
        </p:nvSpPr>
        <p:spPr>
          <a:xfrm>
            <a:off x="3529325" y="2762400"/>
            <a:ext cx="55128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Steps: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fork + clone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commit + push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pull request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FT BCN - name + name  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e.g. </a:t>
            </a:r>
            <a:r>
              <a:rPr b="1" lang="en" sz="1600"/>
              <a:t>FT - </a:t>
            </a:r>
            <a:r>
              <a:rPr b="1" lang="en" sz="1600"/>
              <a:t>BCN-Anna-Ben</a:t>
            </a:r>
            <a:endParaRPr b="1"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comments (questions/blockers)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(Daily) Exercise Review</a:t>
            </a:r>
            <a:endParaRPr/>
          </a:p>
        </p:txBody>
      </p:sp>
      <p:sp>
        <p:nvSpPr>
          <p:cNvPr id="350" name="Google Shape;350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4200"/>
              <a:t>Review</a:t>
            </a:r>
            <a:endParaRPr sz="4200"/>
          </a:p>
        </p:txBody>
      </p:sp>
      <p:sp>
        <p:nvSpPr>
          <p:cNvPr id="351" name="Google Shape;351;p21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Class decides if/when to do it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Not a review of an entire exercise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No official solution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review and comment one or more PR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student explain their code and are guided to solution by TA or LT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questions (prepare for it)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share their ideas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share their solutions</a:t>
            </a:r>
            <a:endParaRPr sz="1600"/>
          </a:p>
        </p:txBody>
      </p:sp>
      <p:sp>
        <p:nvSpPr>
          <p:cNvPr id="357" name="Google Shape;357;p22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(Daily) Exercise Review (~30’)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Adaptative sessions (~1h)</a:t>
            </a:r>
            <a:endParaRPr/>
          </a:p>
        </p:txBody>
      </p:sp>
      <p:sp>
        <p:nvSpPr>
          <p:cNvPr id="363" name="Google Shape;363;p23"/>
          <p:cNvSpPr txBox="1"/>
          <p:nvPr>
            <p:ph idx="3" type="body"/>
          </p:nvPr>
        </p:nvSpPr>
        <p:spPr>
          <a:xfrm>
            <a:off x="560650" y="1677600"/>
            <a:ext cx="8022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All class OR smaller groups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on-demand Q&amp;A sessions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review PRs of exercise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review concepts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for it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decide when/what/who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prepare for it (scope, questions, blockers)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364" name="Google Shape;364;p23"/>
          <p:cNvSpPr txBox="1"/>
          <p:nvPr>
            <p:ph type="title"/>
          </p:nvPr>
        </p:nvSpPr>
        <p:spPr>
          <a:xfrm>
            <a:off x="5892000" y="1677600"/>
            <a:ext cx="1518300" cy="5493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+ Adaptive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Retrospectives</a:t>
            </a:r>
            <a:endParaRPr/>
          </a:p>
        </p:txBody>
      </p:sp>
      <p:sp>
        <p:nvSpPr>
          <p:cNvPr id="370" name="Google Shape;370;p2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4200">
                <a:solidFill>
                  <a:srgbClr val="FFFFFF"/>
                </a:solidFill>
              </a:rPr>
              <a:t>Projects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71" name="Google Shape;371;p2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Code freeze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Presentations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377" name="Google Shape;377;p25"/>
          <p:cNvSpPr txBox="1"/>
          <p:nvPr>
            <p:ph idx="1" type="body"/>
          </p:nvPr>
        </p:nvSpPr>
        <p:spPr>
          <a:xfrm>
            <a:off x="556450" y="2391900"/>
            <a:ext cx="24999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495057"/>
                </a:solidFill>
              </a:rPr>
              <a:t>Idea &amp; </a:t>
            </a:r>
            <a:r>
              <a:rPr lang="en"/>
              <a:t>Validation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Planning &amp; Sign-off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 txBox="1"/>
          <p:nvPr>
            <p:ph idx="2" type="body"/>
          </p:nvPr>
        </p:nvSpPr>
        <p:spPr>
          <a:xfrm>
            <a:off x="3056350" y="2391900"/>
            <a:ext cx="30354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Stand-up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Kata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Code / Test / Refactor / Deploy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Presentation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Demo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Replan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Kick-off (1d ~ 2d)</a:t>
            </a:r>
            <a:endParaRPr/>
          </a:p>
        </p:txBody>
      </p:sp>
      <p:sp>
        <p:nvSpPr>
          <p:cNvPr id="380" name="Google Shape;380;p25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Execute (4d ~ 5d)</a:t>
            </a:r>
            <a:endParaRPr/>
          </a:p>
        </p:txBody>
      </p:sp>
      <p:sp>
        <p:nvSpPr>
          <p:cNvPr id="381" name="Google Shape;381;p25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Deliver (1d)</a:t>
            </a:r>
            <a:endParaRPr/>
          </a:p>
        </p:txBody>
      </p:sp>
      <p:sp>
        <p:nvSpPr>
          <p:cNvPr id="382" name="Google Shape;382;p25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Projects (6d ~ 8d)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>
            <p:ph idx="1" type="body"/>
          </p:nvPr>
        </p:nvSpPr>
        <p:spPr>
          <a:xfrm>
            <a:off x="5564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Reflect on how the team is working together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What is working well and what to improve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Generate insights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Take actions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Improve your experience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Improve the next module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Improve the bootcamp </a:t>
            </a:r>
            <a:endParaRPr sz="1600"/>
          </a:p>
        </p:txBody>
      </p:sp>
      <p:pic>
        <p:nvPicPr>
          <p:cNvPr id="388" name="Google Shape;388;p26"/>
          <p:cNvPicPr preferRelativeResize="0"/>
          <p:nvPr/>
        </p:nvPicPr>
        <p:blipFill rotWithShape="1">
          <a:blip r:embed="rId3">
            <a:alphaModFix/>
          </a:blip>
          <a:srcRect b="4279" l="24047" r="12565" t="4288"/>
          <a:stretch/>
        </p:blipFill>
        <p:spPr>
          <a:xfrm>
            <a:off x="5067100" y="1779375"/>
            <a:ext cx="2891873" cy="31289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6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Retrospectives (1h)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UX/UI - WebDev feedback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Hackathon</a:t>
            </a:r>
            <a:endParaRPr/>
          </a:p>
        </p:txBody>
      </p:sp>
      <p:sp>
        <p:nvSpPr>
          <p:cNvPr id="395" name="Google Shape;395;p27"/>
          <p:cNvSpPr txBox="1"/>
          <p:nvPr>
            <p:ph type="title"/>
          </p:nvPr>
        </p:nvSpPr>
        <p:spPr>
          <a:xfrm>
            <a:off x="-64500" y="1078750"/>
            <a:ext cx="50040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4200">
                <a:solidFill>
                  <a:srgbClr val="FFFFFF"/>
                </a:solidFill>
              </a:rPr>
              <a:t>Collaborations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96" name="Google Shape;396;p27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UX/UI feedback (</a:t>
            </a:r>
            <a:r>
              <a:rPr lang="en" sz="3000"/>
              <a:t>~</a:t>
            </a:r>
            <a:r>
              <a:rPr lang="en"/>
              <a:t>30’)</a:t>
            </a:r>
            <a:endParaRPr/>
          </a:p>
        </p:txBody>
      </p:sp>
      <p:sp>
        <p:nvSpPr>
          <p:cNvPr id="402" name="Google Shape;402;p28"/>
          <p:cNvSpPr txBox="1"/>
          <p:nvPr>
            <p:ph idx="4" type="subTitle"/>
          </p:nvPr>
        </p:nvSpPr>
        <p:spPr>
          <a:xfrm>
            <a:off x="19434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M3 WebDev projects</a:t>
            </a:r>
            <a:endParaRPr/>
          </a:p>
        </p:txBody>
      </p:sp>
      <p:sp>
        <p:nvSpPr>
          <p:cNvPr id="403" name="Google Shape;403;p28"/>
          <p:cNvSpPr txBox="1"/>
          <p:nvPr>
            <p:ph idx="1" type="body"/>
          </p:nvPr>
        </p:nvSpPr>
        <p:spPr>
          <a:xfrm>
            <a:off x="19392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UX/UI students feedback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Wireframes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UI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 txBox="1"/>
          <p:nvPr>
            <p:ph idx="2" type="body"/>
          </p:nvPr>
        </p:nvSpPr>
        <p:spPr>
          <a:xfrm>
            <a:off x="47048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WebDev feedback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Personal portfolio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HTML, CSS, Javascript</a:t>
            </a:r>
            <a:endParaRPr/>
          </a:p>
        </p:txBody>
      </p:sp>
      <p:sp>
        <p:nvSpPr>
          <p:cNvPr id="405" name="Google Shape;405;p28"/>
          <p:cNvSpPr txBox="1"/>
          <p:nvPr>
            <p:ph idx="5" type="subTitle"/>
          </p:nvPr>
        </p:nvSpPr>
        <p:spPr>
          <a:xfrm>
            <a:off x="47090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UX/UI coding week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Hackathon (1d)</a:t>
            </a:r>
            <a:endParaRPr/>
          </a:p>
        </p:txBody>
      </p:sp>
      <p:sp>
        <p:nvSpPr>
          <p:cNvPr id="411" name="Google Shape;411;p29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One day challenge</a:t>
            </a:r>
            <a:endParaRPr/>
          </a:p>
        </p:txBody>
      </p:sp>
      <p:sp>
        <p:nvSpPr>
          <p:cNvPr id="412" name="Google Shape;412;p29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Project from start to end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Real world experience</a:t>
            </a:r>
            <a:endParaRPr/>
          </a:p>
        </p:txBody>
      </p:sp>
      <p:sp>
        <p:nvSpPr>
          <p:cNvPr id="413" name="Google Shape;413;p29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lang="en"/>
              <a:t>2-3 WebDev students</a:t>
            </a:r>
            <a:endParaRPr/>
          </a:p>
        </p:txBody>
      </p:sp>
      <p:sp>
        <p:nvSpPr>
          <p:cNvPr id="414" name="Google Shape;414;p29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Work under pressure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Collaboration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 Communication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 txBox="1"/>
          <p:nvPr>
            <p:ph idx="5" type="subTitle"/>
          </p:nvPr>
        </p:nvSpPr>
        <p:spPr>
          <a:xfrm>
            <a:off x="3260500" y="1677600"/>
            <a:ext cx="276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WebDev Teams</a:t>
            </a:r>
            <a:endParaRPr/>
          </a:p>
        </p:txBody>
      </p:sp>
      <p:sp>
        <p:nvSpPr>
          <p:cNvPr id="416" name="Google Shape;416;p29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Experience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Curriculum - 3 Modules</a:t>
            </a:r>
            <a:endParaRPr/>
          </a:p>
        </p:txBody>
      </p:sp>
      <p:sp>
        <p:nvSpPr>
          <p:cNvPr id="192" name="Google Shape;192;p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JavaScript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DOM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OOP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Canvas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HTTP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Node.js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Express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94" name="Google Shape;194;p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jsx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React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REST APIs</a:t>
            </a:r>
            <a:endParaRPr/>
          </a:p>
        </p:txBody>
      </p:sp>
      <p:sp>
        <p:nvSpPr>
          <p:cNvPr id="195" name="Google Shape;195;p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M1 - WebDev 101</a:t>
            </a:r>
            <a:endParaRPr/>
          </a:p>
        </p:txBody>
      </p:sp>
      <p:sp>
        <p:nvSpPr>
          <p:cNvPr id="196" name="Google Shape;196;p3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M2 - Backend</a:t>
            </a:r>
            <a:endParaRPr/>
          </a:p>
        </p:txBody>
      </p:sp>
      <p:sp>
        <p:nvSpPr>
          <p:cNvPr id="197" name="Google Shape;197;p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M3 - SPA + REST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200"/>
              <a:t>Resources</a:t>
            </a:r>
            <a:endParaRPr sz="4200"/>
          </a:p>
        </p:txBody>
      </p:sp>
      <p:sp>
        <p:nvSpPr>
          <p:cNvPr id="422" name="Google Shape;422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Class Guidelines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4"/>
              </a:rPr>
              <a:t>Module 1 Guide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5"/>
              </a:rPr>
              <a:t>Module 2 Guide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6"/>
              </a:rPr>
              <a:t>Module 3 Guide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7"/>
              </a:rPr>
              <a:t>Materials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8"/>
              </a:rPr>
              <a:t>Cheat-sheet</a:t>
            </a:r>
            <a:br>
              <a:rPr lang="en"/>
            </a:b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9"/>
              </a:rPr>
              <a:t>Mantras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&gt;</a:t>
            </a:r>
            <a:r>
              <a:rPr lang="en" u="sng">
                <a:solidFill>
                  <a:schemeClr val="hlink"/>
                </a:solidFill>
                <a:hlinkClick r:id="rId10"/>
              </a:rPr>
              <a:t>TA Article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23" name="Google Shape;423;p30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You Learn</a:t>
            </a:r>
            <a:endParaRPr/>
          </a:p>
        </p:txBody>
      </p:sp>
      <p:sp>
        <p:nvSpPr>
          <p:cNvPr id="203" name="Google Shape;203;p4"/>
          <p:cNvSpPr txBox="1"/>
          <p:nvPr>
            <p:ph type="title"/>
          </p:nvPr>
        </p:nvSpPr>
        <p:spPr>
          <a:xfrm>
            <a:off x="265500" y="1872050"/>
            <a:ext cx="2889600" cy="928500"/>
          </a:xfrm>
          <a:prstGeom prst="rect">
            <a:avLst/>
          </a:prstGeom>
          <a:solidFill>
            <a:srgbClr val="F6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Rituals</a:t>
            </a:r>
            <a:endParaRPr sz="3400"/>
          </a:p>
        </p:txBody>
      </p:sp>
      <p:sp>
        <p:nvSpPr>
          <p:cNvPr id="204" name="Google Shape;204;p4"/>
          <p:cNvSpPr txBox="1"/>
          <p:nvPr>
            <p:ph type="title"/>
          </p:nvPr>
        </p:nvSpPr>
        <p:spPr>
          <a:xfrm>
            <a:off x="3328383" y="1872050"/>
            <a:ext cx="2889600" cy="9285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Lessons</a:t>
            </a:r>
            <a:endParaRPr sz="3400"/>
          </a:p>
        </p:txBody>
      </p:sp>
      <p:sp>
        <p:nvSpPr>
          <p:cNvPr id="205" name="Google Shape;205;p4"/>
          <p:cNvSpPr txBox="1"/>
          <p:nvPr>
            <p:ph type="title"/>
          </p:nvPr>
        </p:nvSpPr>
        <p:spPr>
          <a:xfrm>
            <a:off x="265500" y="2907049"/>
            <a:ext cx="2889600" cy="9285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Practice</a:t>
            </a:r>
            <a:endParaRPr sz="3400"/>
          </a:p>
        </p:txBody>
      </p:sp>
      <p:sp>
        <p:nvSpPr>
          <p:cNvPr id="206" name="Google Shape;206;p4"/>
          <p:cNvSpPr txBox="1"/>
          <p:nvPr>
            <p:ph type="title"/>
          </p:nvPr>
        </p:nvSpPr>
        <p:spPr>
          <a:xfrm>
            <a:off x="3328383" y="2907049"/>
            <a:ext cx="2889600" cy="928500"/>
          </a:xfrm>
          <a:prstGeom prst="rect">
            <a:avLst/>
          </a:prstGeom>
          <a:solidFill>
            <a:srgbClr val="008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Review</a:t>
            </a:r>
            <a:endParaRPr sz="3400"/>
          </a:p>
        </p:txBody>
      </p:sp>
      <p:sp>
        <p:nvSpPr>
          <p:cNvPr id="207" name="Google Shape;207;p4"/>
          <p:cNvSpPr txBox="1"/>
          <p:nvPr>
            <p:ph type="title"/>
          </p:nvPr>
        </p:nvSpPr>
        <p:spPr>
          <a:xfrm>
            <a:off x="265500" y="3973850"/>
            <a:ext cx="5952000" cy="9285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Projects</a:t>
            </a:r>
            <a:endParaRPr sz="3400"/>
          </a:p>
        </p:txBody>
      </p:sp>
      <p:sp>
        <p:nvSpPr>
          <p:cNvPr id="208" name="Google Shape;208;p4"/>
          <p:cNvSpPr txBox="1"/>
          <p:nvPr>
            <p:ph type="title"/>
          </p:nvPr>
        </p:nvSpPr>
        <p:spPr>
          <a:xfrm rot="-5400000">
            <a:off x="5339900" y="2923300"/>
            <a:ext cx="3031200" cy="9285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Resources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Module Structure</a:t>
            </a:r>
            <a:endParaRPr/>
          </a:p>
        </p:txBody>
      </p:sp>
      <p:sp>
        <p:nvSpPr>
          <p:cNvPr id="214" name="Google Shape;214;p5"/>
          <p:cNvSpPr txBox="1"/>
          <p:nvPr>
            <p:ph type="title"/>
          </p:nvPr>
        </p:nvSpPr>
        <p:spPr>
          <a:xfrm>
            <a:off x="417900" y="2864450"/>
            <a:ext cx="3003300" cy="8790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Lessons</a:t>
            </a:r>
            <a:endParaRPr sz="1600"/>
          </a:p>
        </p:txBody>
      </p:sp>
      <p:sp>
        <p:nvSpPr>
          <p:cNvPr id="215" name="Google Shape;215;p5"/>
          <p:cNvSpPr txBox="1"/>
          <p:nvPr>
            <p:ph type="title"/>
          </p:nvPr>
        </p:nvSpPr>
        <p:spPr>
          <a:xfrm>
            <a:off x="417900" y="3877383"/>
            <a:ext cx="3003300" cy="4461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Practice</a:t>
            </a:r>
            <a:endParaRPr sz="1600"/>
          </a:p>
        </p:txBody>
      </p:sp>
      <p:sp>
        <p:nvSpPr>
          <p:cNvPr id="216" name="Google Shape;216;p5"/>
          <p:cNvSpPr txBox="1"/>
          <p:nvPr>
            <p:ph type="title"/>
          </p:nvPr>
        </p:nvSpPr>
        <p:spPr>
          <a:xfrm>
            <a:off x="265500" y="1858150"/>
            <a:ext cx="7340400" cy="8538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217" name="Google Shape;217;p5"/>
          <p:cNvSpPr txBox="1"/>
          <p:nvPr>
            <p:ph type="title"/>
          </p:nvPr>
        </p:nvSpPr>
        <p:spPr>
          <a:xfrm>
            <a:off x="417900" y="4475879"/>
            <a:ext cx="3003300" cy="446100"/>
          </a:xfrm>
          <a:prstGeom prst="rect">
            <a:avLst/>
          </a:prstGeom>
          <a:solidFill>
            <a:srgbClr val="008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Review</a:t>
            </a:r>
            <a:endParaRPr sz="1600"/>
          </a:p>
        </p:txBody>
      </p:sp>
      <p:sp>
        <p:nvSpPr>
          <p:cNvPr id="218" name="Google Shape;218;p5"/>
          <p:cNvSpPr txBox="1"/>
          <p:nvPr>
            <p:ph type="title"/>
          </p:nvPr>
        </p:nvSpPr>
        <p:spPr>
          <a:xfrm>
            <a:off x="417900" y="2010550"/>
            <a:ext cx="3003300" cy="5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Foundation</a:t>
            </a:r>
            <a:endParaRPr sz="1600"/>
          </a:p>
        </p:txBody>
      </p:sp>
      <p:sp>
        <p:nvSpPr>
          <p:cNvPr id="219" name="Google Shape;219;p5"/>
          <p:cNvSpPr txBox="1"/>
          <p:nvPr>
            <p:ph type="title"/>
          </p:nvPr>
        </p:nvSpPr>
        <p:spPr>
          <a:xfrm>
            <a:off x="3573600" y="2010550"/>
            <a:ext cx="2389500" cy="5493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Adaptive</a:t>
            </a:r>
            <a:endParaRPr sz="1600"/>
          </a:p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3573588" y="2864638"/>
            <a:ext cx="2389500" cy="4230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Lessons</a:t>
            </a:r>
            <a:endParaRPr sz="1600"/>
          </a:p>
        </p:txBody>
      </p:sp>
      <p:sp>
        <p:nvSpPr>
          <p:cNvPr id="221" name="Google Shape;221;p5"/>
          <p:cNvSpPr txBox="1"/>
          <p:nvPr>
            <p:ph type="title"/>
          </p:nvPr>
        </p:nvSpPr>
        <p:spPr>
          <a:xfrm>
            <a:off x="3573588" y="3440050"/>
            <a:ext cx="2389500" cy="6891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Practice</a:t>
            </a:r>
            <a:endParaRPr sz="1600"/>
          </a:p>
        </p:txBody>
      </p:sp>
      <p:sp>
        <p:nvSpPr>
          <p:cNvPr id="222" name="Google Shape;222;p5"/>
          <p:cNvSpPr txBox="1"/>
          <p:nvPr>
            <p:ph type="title"/>
          </p:nvPr>
        </p:nvSpPr>
        <p:spPr>
          <a:xfrm>
            <a:off x="3573600" y="4281550"/>
            <a:ext cx="2389500" cy="640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Implementation</a:t>
            </a:r>
            <a:endParaRPr sz="1600"/>
          </a:p>
        </p:txBody>
      </p:sp>
      <p:sp>
        <p:nvSpPr>
          <p:cNvPr id="223" name="Google Shape;223;p5"/>
          <p:cNvSpPr/>
          <p:nvPr/>
        </p:nvSpPr>
        <p:spPr>
          <a:xfrm flipH="1" rot="-5400000">
            <a:off x="5900032" y="3094243"/>
            <a:ext cx="2031642" cy="1574856"/>
          </a:xfrm>
          <a:prstGeom prst="flowChartDocumen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6136250" y="2864650"/>
            <a:ext cx="13617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Project</a:t>
            </a:r>
            <a:endParaRPr b="1" i="0" sz="16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idx="1" type="body"/>
          </p:nvPr>
        </p:nvSpPr>
        <p:spPr>
          <a:xfrm>
            <a:off x="6133765" y="2239515"/>
            <a:ext cx="1047000" cy="18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W7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Foundation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0" name="Google Shape;230;p6"/>
          <p:cNvSpPr txBox="1"/>
          <p:nvPr>
            <p:ph idx="1" type="body"/>
          </p:nvPr>
        </p:nvSpPr>
        <p:spPr>
          <a:xfrm>
            <a:off x="3238141" y="2239500"/>
            <a:ext cx="1047000" cy="18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W4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Foundation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4256050" y="2239500"/>
            <a:ext cx="914400" cy="18699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W5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Adaptive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2" name="Google Shape;232;p6"/>
          <p:cNvSpPr txBox="1"/>
          <p:nvPr>
            <p:ph idx="1" type="body"/>
          </p:nvPr>
        </p:nvSpPr>
        <p:spPr>
          <a:xfrm>
            <a:off x="293700" y="2239500"/>
            <a:ext cx="1047000" cy="18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W1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Foundation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1284250" y="2239500"/>
            <a:ext cx="914400" cy="18699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W2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Adaptive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4" name="Google Shape;234;p6"/>
          <p:cNvSpPr txBox="1"/>
          <p:nvPr>
            <p:ph idx="1" type="body"/>
          </p:nvPr>
        </p:nvSpPr>
        <p:spPr>
          <a:xfrm>
            <a:off x="7075502" y="2239500"/>
            <a:ext cx="914400" cy="18699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lang="en" sz="1300">
                <a:solidFill>
                  <a:srgbClr val="FFFFFF"/>
                </a:solidFill>
              </a:rPr>
              <a:t>  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5" name="Google Shape;235;p6"/>
          <p:cNvSpPr txBox="1"/>
          <p:nvPr>
            <p:ph idx="1" type="body"/>
          </p:nvPr>
        </p:nvSpPr>
        <p:spPr>
          <a:xfrm>
            <a:off x="7488230" y="2239500"/>
            <a:ext cx="1416000" cy="18699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   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36" name="Google Shape;236;p6"/>
          <p:cNvSpPr txBox="1"/>
          <p:nvPr>
            <p:ph idx="1" type="body"/>
          </p:nvPr>
        </p:nvSpPr>
        <p:spPr>
          <a:xfrm>
            <a:off x="7151650" y="2239500"/>
            <a:ext cx="9144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W8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Adaptive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6161025" y="2588074"/>
            <a:ext cx="2591232" cy="1521427"/>
          </a:xfrm>
          <a:custGeom>
            <a:rect b="b" l="l" r="r" t="t"/>
            <a:pathLst>
              <a:path extrusionOk="0" h="41518" w="88574">
                <a:moveTo>
                  <a:pt x="0" y="41518"/>
                </a:moveTo>
                <a:cubicBezTo>
                  <a:pt x="4811" y="36246"/>
                  <a:pt x="19903" y="11599"/>
                  <a:pt x="28866" y="9885"/>
                </a:cubicBezTo>
                <a:cubicBezTo>
                  <a:pt x="37829" y="8172"/>
                  <a:pt x="43826" y="32885"/>
                  <a:pt x="53777" y="31237"/>
                </a:cubicBezTo>
                <a:cubicBezTo>
                  <a:pt x="63728" y="29590"/>
                  <a:pt x="82775" y="5206"/>
                  <a:pt x="88574" y="0"/>
                </a:cubicBezTo>
              </a:path>
            </a:pathLst>
          </a:custGeom>
          <a:noFill/>
          <a:ln cap="flat" cmpd="sng" w="28575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 txBox="1"/>
          <p:nvPr>
            <p:ph idx="1" type="body"/>
          </p:nvPr>
        </p:nvSpPr>
        <p:spPr>
          <a:xfrm>
            <a:off x="2122495" y="2239500"/>
            <a:ext cx="914400" cy="18699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W3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Project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39" name="Google Shape;239;p6"/>
          <p:cNvSpPr txBox="1"/>
          <p:nvPr>
            <p:ph idx="1" type="body"/>
          </p:nvPr>
        </p:nvSpPr>
        <p:spPr>
          <a:xfrm>
            <a:off x="5094297" y="2239500"/>
            <a:ext cx="914400" cy="18699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W6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b="1" lang="en" sz="1300">
                <a:solidFill>
                  <a:srgbClr val="FFFFFF"/>
                </a:solidFill>
              </a:rPr>
              <a:t>Project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40" name="Google Shape;240;p6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Flow - Intensity</a:t>
            </a:r>
            <a:endParaRPr/>
          </a:p>
        </p:txBody>
      </p:sp>
      <p:sp>
        <p:nvSpPr>
          <p:cNvPr id="241" name="Google Shape;241;p6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M1 - WebDev 101</a:t>
            </a:r>
            <a:endParaRPr/>
          </a:p>
        </p:txBody>
      </p:sp>
      <p:sp>
        <p:nvSpPr>
          <p:cNvPr id="242" name="Google Shape;242;p6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M2 - Backend</a:t>
            </a:r>
            <a:endParaRPr/>
          </a:p>
        </p:txBody>
      </p:sp>
      <p:sp>
        <p:nvSpPr>
          <p:cNvPr id="243" name="Google Shape;243;p6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M3 - SPA + REST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317500" y="3259325"/>
            <a:ext cx="2591232" cy="850185"/>
          </a:xfrm>
          <a:custGeom>
            <a:rect b="b" l="l" r="r" t="t"/>
            <a:pathLst>
              <a:path extrusionOk="0" h="41518" w="88574">
                <a:moveTo>
                  <a:pt x="0" y="41518"/>
                </a:moveTo>
                <a:cubicBezTo>
                  <a:pt x="4811" y="36246"/>
                  <a:pt x="19903" y="11599"/>
                  <a:pt x="28866" y="9885"/>
                </a:cubicBezTo>
                <a:cubicBezTo>
                  <a:pt x="37829" y="8172"/>
                  <a:pt x="43826" y="32885"/>
                  <a:pt x="53777" y="31237"/>
                </a:cubicBezTo>
                <a:cubicBezTo>
                  <a:pt x="63728" y="29590"/>
                  <a:pt x="82775" y="5206"/>
                  <a:pt x="88574" y="0"/>
                </a:cubicBezTo>
              </a:path>
            </a:pathLst>
          </a:custGeom>
          <a:noFill/>
          <a:ln cap="flat" cmpd="sng" w="28575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3267275" y="2990825"/>
            <a:ext cx="2591232" cy="1118703"/>
          </a:xfrm>
          <a:custGeom>
            <a:rect b="b" l="l" r="r" t="t"/>
            <a:pathLst>
              <a:path extrusionOk="0" h="41518" w="88574">
                <a:moveTo>
                  <a:pt x="0" y="41518"/>
                </a:moveTo>
                <a:cubicBezTo>
                  <a:pt x="4811" y="36246"/>
                  <a:pt x="19903" y="11599"/>
                  <a:pt x="28866" y="9885"/>
                </a:cubicBezTo>
                <a:cubicBezTo>
                  <a:pt x="37829" y="8172"/>
                  <a:pt x="43826" y="32885"/>
                  <a:pt x="53777" y="31237"/>
                </a:cubicBezTo>
                <a:cubicBezTo>
                  <a:pt x="63728" y="29590"/>
                  <a:pt x="82775" y="5206"/>
                  <a:pt x="88574" y="0"/>
                </a:cubicBezTo>
              </a:path>
            </a:pathLst>
          </a:custGeom>
          <a:noFill/>
          <a:ln cap="flat" cmpd="sng" w="28575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 txBox="1"/>
          <p:nvPr>
            <p:ph idx="1" type="body"/>
          </p:nvPr>
        </p:nvSpPr>
        <p:spPr>
          <a:xfrm>
            <a:off x="7989899" y="2239500"/>
            <a:ext cx="9144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W9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b="1" lang="en" sz="1300">
                <a:solidFill>
                  <a:srgbClr val="FFFFFF"/>
                </a:solidFill>
              </a:rPr>
              <a:t>Project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Hackshow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Class Master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Calendar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Stand-up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Daily kick-off</a:t>
            </a:r>
            <a:endParaRPr/>
          </a:p>
        </p:txBody>
      </p:sp>
      <p:sp>
        <p:nvSpPr>
          <p:cNvPr id="252" name="Google Shape;252;p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200"/>
              <a:t>Rituals</a:t>
            </a:r>
            <a:endParaRPr sz="4200"/>
          </a:p>
        </p:txBody>
      </p:sp>
      <p:sp>
        <p:nvSpPr>
          <p:cNvPr id="253" name="Google Shape;253;p7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Class Master</a:t>
            </a:r>
            <a:endParaRPr/>
          </a:p>
        </p:txBody>
      </p:sp>
      <p:sp>
        <p:nvSpPr>
          <p:cNvPr id="259" name="Google Shape;259;p8"/>
          <p:cNvSpPr txBox="1"/>
          <p:nvPr>
            <p:ph idx="1" type="body"/>
          </p:nvPr>
        </p:nvSpPr>
        <p:spPr>
          <a:xfrm>
            <a:off x="556450" y="2391900"/>
            <a:ext cx="38286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Maintain calendar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Run schedule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Reminders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Fix blockers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8"/>
          <p:cNvSpPr txBox="1"/>
          <p:nvPr>
            <p:ph idx="3" type="body"/>
          </p:nvPr>
        </p:nvSpPr>
        <p:spPr>
          <a:xfrm>
            <a:off x="4670150" y="2391900"/>
            <a:ext cx="39174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Producer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Facilitator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Servant leader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“Scrum” Master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8"/>
          <p:cNvSpPr txBox="1"/>
          <p:nvPr>
            <p:ph idx="4" type="subTitle"/>
          </p:nvPr>
        </p:nvSpPr>
        <p:spPr>
          <a:xfrm>
            <a:off x="560650" y="1677600"/>
            <a:ext cx="3828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One TA per week</a:t>
            </a:r>
            <a:endParaRPr/>
          </a:p>
        </p:txBody>
      </p:sp>
      <p:sp>
        <p:nvSpPr>
          <p:cNvPr id="262" name="Google Shape;262;p8"/>
          <p:cNvSpPr txBox="1"/>
          <p:nvPr>
            <p:ph idx="6" type="subTitle"/>
          </p:nvPr>
        </p:nvSpPr>
        <p:spPr>
          <a:xfrm>
            <a:off x="4665900" y="1677600"/>
            <a:ext cx="3917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Calendar</a:t>
            </a:r>
            <a:endParaRPr/>
          </a:p>
        </p:txBody>
      </p:sp>
      <p:pic>
        <p:nvPicPr>
          <p:cNvPr id="268" name="Google Shape;268;p9"/>
          <p:cNvPicPr preferRelativeResize="0"/>
          <p:nvPr/>
        </p:nvPicPr>
        <p:blipFill rotWithShape="1">
          <a:blip r:embed="rId3">
            <a:alphaModFix/>
          </a:blip>
          <a:srcRect b="6498" l="0" r="0" t="6507"/>
          <a:stretch/>
        </p:blipFill>
        <p:spPr>
          <a:xfrm>
            <a:off x="2900200" y="1627775"/>
            <a:ext cx="3343605" cy="334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