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73" d="100"/>
          <a:sy n="73" d="100"/>
        </p:scale>
        <p:origin x="58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inicio">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7418905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278027" y="3215418"/>
            <a:ext cx="11765692" cy="887026"/>
          </a:xfrm>
        </p:spPr>
        <p:txBody>
          <a:bodyPr>
            <a:normAutofit/>
          </a:bodyPr>
          <a:lstStyle>
            <a:lvl1pPr algn="ctr">
              <a:defRPr sz="4000" b="1">
                <a:solidFill>
                  <a:schemeClr val="bg1"/>
                </a:solidFill>
              </a:defRPr>
            </a:lvl1pPr>
          </a:lstStyle>
          <a:p>
            <a:r>
              <a:rPr lang="es-ES" dirty="0" smtClean="0"/>
              <a:t>Haga clic para modificar el estilo de título del patrón</a:t>
            </a:r>
            <a:endParaRPr lang="es-CO" dirty="0"/>
          </a:p>
        </p:txBody>
      </p:sp>
    </p:spTree>
    <p:extLst>
      <p:ext uri="{BB962C8B-B14F-4D97-AF65-F5344CB8AC3E}">
        <p14:creationId xmlns:p14="http://schemas.microsoft.com/office/powerpoint/2010/main" val="243923588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de contenido - 1">
    <p:spTree>
      <p:nvGrpSpPr>
        <p:cNvPr id="1" name=""/>
        <p:cNvGrpSpPr/>
        <p:nvPr/>
      </p:nvGrpSpPr>
      <p:grpSpPr>
        <a:xfrm>
          <a:off x="0" y="0"/>
          <a:ext cx="0" cy="0"/>
          <a:chOff x="0" y="0"/>
          <a:chExt cx="0" cy="0"/>
        </a:xfrm>
      </p:grpSpPr>
      <p:pic>
        <p:nvPicPr>
          <p:cNvPr id="4" name="Imagen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2514600" y="645212"/>
            <a:ext cx="8198141" cy="409231"/>
          </a:xfrm>
        </p:spPr>
        <p:txBody>
          <a:bodyPr>
            <a:noAutofit/>
          </a:bodyPr>
          <a:lstStyle>
            <a:lvl1pPr>
              <a:defRPr sz="2800" b="1">
                <a:solidFill>
                  <a:schemeClr val="bg1"/>
                </a:solidFill>
              </a:defRPr>
            </a:lvl1pPr>
          </a:lstStyle>
          <a:p>
            <a:r>
              <a:rPr lang="es-ES" dirty="0" smtClean="0"/>
              <a:t>Haga clic para modificar el estilo de título del patrón</a:t>
            </a:r>
            <a:endParaRPr lang="es-CO" dirty="0"/>
          </a:p>
        </p:txBody>
      </p:sp>
      <p:sp>
        <p:nvSpPr>
          <p:cNvPr id="3" name="Marcador de contenido 2"/>
          <p:cNvSpPr>
            <a:spLocks noGrp="1"/>
          </p:cNvSpPr>
          <p:nvPr>
            <p:ph idx="1"/>
          </p:nvPr>
        </p:nvSpPr>
        <p:spPr>
          <a:xfrm>
            <a:off x="838200" y="1342768"/>
            <a:ext cx="10515600" cy="4834195"/>
          </a:xfrm>
        </p:spPr>
        <p:txBody>
          <a:bodyPr>
            <a:normAutofit/>
          </a:bodyPr>
          <a:lstStyle>
            <a:lvl1pPr>
              <a:defRPr sz="2400"/>
            </a:lvl1pPr>
            <a:lvl2pPr>
              <a:defRPr sz="2400"/>
            </a:lvl2pPr>
            <a:lvl3pPr>
              <a:defRPr sz="2400"/>
            </a:lvl3pPr>
            <a:lvl4pPr>
              <a:defRPr sz="2400"/>
            </a:lvl4pPr>
            <a:lvl5pPr>
              <a:defRPr sz="2400"/>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O" dirty="0"/>
          </a:p>
        </p:txBody>
      </p:sp>
      <p:sp>
        <p:nvSpPr>
          <p:cNvPr id="10" name="Marcador de texto 9"/>
          <p:cNvSpPr>
            <a:spLocks noGrp="1"/>
          </p:cNvSpPr>
          <p:nvPr>
            <p:ph type="body" sz="quarter" idx="10" hasCustomPrompt="1"/>
          </p:nvPr>
        </p:nvSpPr>
        <p:spPr>
          <a:xfrm>
            <a:off x="1038225" y="436605"/>
            <a:ext cx="741363" cy="503195"/>
          </a:xfrm>
        </p:spPr>
        <p:txBody>
          <a:bodyPr/>
          <a:lstStyle>
            <a:lvl1pPr marL="0" indent="0">
              <a:buNone/>
              <a:defRPr b="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s-CO" dirty="0" smtClean="0"/>
              <a:t>No.</a:t>
            </a:r>
            <a:endParaRPr lang="es-CO" dirty="0"/>
          </a:p>
        </p:txBody>
      </p:sp>
    </p:spTree>
    <p:extLst>
      <p:ext uri="{BB962C8B-B14F-4D97-AF65-F5344CB8AC3E}">
        <p14:creationId xmlns:p14="http://schemas.microsoft.com/office/powerpoint/2010/main" val="18602163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sitiva de contenido - 2">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458097" y="645210"/>
            <a:ext cx="8299055" cy="409231"/>
          </a:xfrm>
        </p:spPr>
        <p:txBody>
          <a:bodyPr>
            <a:noAutofit/>
          </a:bodyPr>
          <a:lstStyle>
            <a:lvl1pPr algn="r">
              <a:defRPr sz="2800" b="1">
                <a:solidFill>
                  <a:schemeClr val="bg1"/>
                </a:solidFill>
              </a:defRPr>
            </a:lvl1pPr>
          </a:lstStyle>
          <a:p>
            <a:r>
              <a:rPr lang="es-ES" dirty="0" smtClean="0"/>
              <a:t>Haga clic para modificar el estilo de título del patrón</a:t>
            </a:r>
            <a:endParaRPr lang="es-CO" dirty="0"/>
          </a:p>
        </p:txBody>
      </p:sp>
      <p:sp>
        <p:nvSpPr>
          <p:cNvPr id="3" name="Marcador de contenido 2"/>
          <p:cNvSpPr>
            <a:spLocks noGrp="1"/>
          </p:cNvSpPr>
          <p:nvPr>
            <p:ph idx="1"/>
          </p:nvPr>
        </p:nvSpPr>
        <p:spPr>
          <a:xfrm>
            <a:off x="848497" y="1556951"/>
            <a:ext cx="10758617" cy="4909752"/>
          </a:xfrm>
        </p:spPr>
        <p:txBody>
          <a:bodyPr>
            <a:normAutofit/>
          </a:bodyPr>
          <a:lstStyle>
            <a:lvl1pPr>
              <a:defRPr sz="2400"/>
            </a:lvl1pPr>
            <a:lvl2pPr>
              <a:defRPr sz="2400"/>
            </a:lvl2pPr>
            <a:lvl3pPr>
              <a:defRPr sz="2400"/>
            </a:lvl3pPr>
            <a:lvl4pPr>
              <a:defRPr sz="2400"/>
            </a:lvl4pPr>
            <a:lvl5pPr>
              <a:defRPr sz="2400"/>
            </a:lvl5p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O" dirty="0"/>
          </a:p>
        </p:txBody>
      </p:sp>
      <p:sp>
        <p:nvSpPr>
          <p:cNvPr id="6" name="Marcador de texto 9"/>
          <p:cNvSpPr>
            <a:spLocks noGrp="1"/>
          </p:cNvSpPr>
          <p:nvPr>
            <p:ph type="body" sz="quarter" idx="10" hasCustomPrompt="1"/>
          </p:nvPr>
        </p:nvSpPr>
        <p:spPr>
          <a:xfrm>
            <a:off x="10536452" y="444498"/>
            <a:ext cx="741363" cy="503195"/>
          </a:xfrm>
        </p:spPr>
        <p:txBody>
          <a:bodyPr/>
          <a:lstStyle>
            <a:lvl1pPr marL="0" indent="0">
              <a:buNone/>
              <a:defRPr b="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s-CO" dirty="0" smtClean="0"/>
              <a:t>No.</a:t>
            </a:r>
            <a:endParaRPr lang="es-CO" dirty="0"/>
          </a:p>
        </p:txBody>
      </p:sp>
    </p:spTree>
    <p:extLst>
      <p:ext uri="{BB962C8B-B14F-4D97-AF65-F5344CB8AC3E}">
        <p14:creationId xmlns:p14="http://schemas.microsoft.com/office/powerpoint/2010/main" val="383176433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sitiva con dos objetos - 1">
    <p:spTree>
      <p:nvGrpSpPr>
        <p:cNvPr id="1" name=""/>
        <p:cNvGrpSpPr/>
        <p:nvPr/>
      </p:nvGrpSpPr>
      <p:grpSpPr>
        <a:xfrm>
          <a:off x="0" y="0"/>
          <a:ext cx="0" cy="0"/>
          <a:chOff x="0" y="0"/>
          <a:chExt cx="0" cy="0"/>
        </a:xfrm>
      </p:grpSpPr>
      <p:pic>
        <p:nvPicPr>
          <p:cNvPr id="8" name="Imagen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2438400" y="659028"/>
            <a:ext cx="8303741" cy="387178"/>
          </a:xfrm>
        </p:spPr>
        <p:txBody>
          <a:bodyPr>
            <a:normAutofit/>
          </a:bodyPr>
          <a:lstStyle>
            <a:lvl1pPr>
              <a:defRPr sz="2800" b="1">
                <a:solidFill>
                  <a:schemeClr val="bg1"/>
                </a:solidFill>
              </a:defRPr>
            </a:lvl1pPr>
          </a:lstStyle>
          <a:p>
            <a:r>
              <a:rPr lang="es-ES" dirty="0" smtClean="0"/>
              <a:t>Haga clic para modificar el estilo de título del patrón</a:t>
            </a:r>
            <a:endParaRPr lang="es-CO" dirty="0"/>
          </a:p>
        </p:txBody>
      </p:sp>
      <p:sp>
        <p:nvSpPr>
          <p:cNvPr id="3" name="Marcador de contenido 2"/>
          <p:cNvSpPr>
            <a:spLocks noGrp="1"/>
          </p:cNvSpPr>
          <p:nvPr>
            <p:ph sz="half" idx="1"/>
          </p:nvPr>
        </p:nvSpPr>
        <p:spPr>
          <a:xfrm>
            <a:off x="838200" y="1375718"/>
            <a:ext cx="5181600" cy="5016843"/>
          </a:xfrm>
        </p:spPr>
        <p:txBody>
          <a:bodyPr/>
          <a:lstStyle/>
          <a:p>
            <a:pPr lvl="0"/>
            <a:r>
              <a:rPr lang="es-ES" dirty="0" smtClean="0"/>
              <a:t>Editar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O" dirty="0"/>
          </a:p>
        </p:txBody>
      </p:sp>
      <p:sp>
        <p:nvSpPr>
          <p:cNvPr id="4" name="Marcador de contenido 3"/>
          <p:cNvSpPr>
            <a:spLocks noGrp="1"/>
          </p:cNvSpPr>
          <p:nvPr>
            <p:ph sz="half" idx="2"/>
          </p:nvPr>
        </p:nvSpPr>
        <p:spPr>
          <a:xfrm>
            <a:off x="6172200" y="1375718"/>
            <a:ext cx="5181600" cy="5016843"/>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9" name="Marcador de texto 9"/>
          <p:cNvSpPr>
            <a:spLocks noGrp="1"/>
          </p:cNvSpPr>
          <p:nvPr>
            <p:ph type="body" sz="quarter" idx="10" hasCustomPrompt="1"/>
          </p:nvPr>
        </p:nvSpPr>
        <p:spPr>
          <a:xfrm>
            <a:off x="1038225" y="436605"/>
            <a:ext cx="741363" cy="503195"/>
          </a:xfrm>
        </p:spPr>
        <p:txBody>
          <a:bodyPr/>
          <a:lstStyle>
            <a:lvl1pPr marL="0" indent="0">
              <a:buNone/>
              <a:defRPr b="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s-CO" dirty="0" smtClean="0"/>
              <a:t>No.</a:t>
            </a:r>
            <a:endParaRPr lang="es-CO" dirty="0"/>
          </a:p>
        </p:txBody>
      </p:sp>
    </p:spTree>
    <p:extLst>
      <p:ext uri="{BB962C8B-B14F-4D97-AF65-F5344CB8AC3E}">
        <p14:creationId xmlns:p14="http://schemas.microsoft.com/office/powerpoint/2010/main" val="144052443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sitiva con dos objetos - 2">
    <p:spTree>
      <p:nvGrpSpPr>
        <p:cNvPr id="1" name=""/>
        <p:cNvGrpSpPr/>
        <p:nvPr/>
      </p:nvGrpSpPr>
      <p:grpSpPr>
        <a:xfrm>
          <a:off x="0" y="0"/>
          <a:ext cx="0" cy="0"/>
          <a:chOff x="0" y="0"/>
          <a:chExt cx="0" cy="0"/>
        </a:xfrm>
      </p:grpSpPr>
      <p:pic>
        <p:nvPicPr>
          <p:cNvPr id="5" name="Imagen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title"/>
          </p:nvPr>
        </p:nvSpPr>
        <p:spPr>
          <a:xfrm>
            <a:off x="1524000" y="642550"/>
            <a:ext cx="8229600" cy="419658"/>
          </a:xfrm>
        </p:spPr>
        <p:txBody>
          <a:bodyPr>
            <a:normAutofit/>
          </a:bodyPr>
          <a:lstStyle>
            <a:lvl1pPr>
              <a:defRPr sz="2800" b="1">
                <a:solidFill>
                  <a:schemeClr val="bg1"/>
                </a:solidFill>
              </a:defRPr>
            </a:lvl1pPr>
          </a:lstStyle>
          <a:p>
            <a:r>
              <a:rPr lang="es-ES" dirty="0" smtClean="0"/>
              <a:t>Haga clic para modificar el estilo de título del patrón</a:t>
            </a:r>
            <a:endParaRPr lang="es-CO" dirty="0"/>
          </a:p>
        </p:txBody>
      </p:sp>
      <p:sp>
        <p:nvSpPr>
          <p:cNvPr id="3" name="Marcador de contenido 2"/>
          <p:cNvSpPr>
            <a:spLocks noGrp="1"/>
          </p:cNvSpPr>
          <p:nvPr>
            <p:ph sz="half" idx="1"/>
          </p:nvPr>
        </p:nvSpPr>
        <p:spPr>
          <a:xfrm>
            <a:off x="838200" y="1441622"/>
            <a:ext cx="5181600" cy="498389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contenido 3"/>
          <p:cNvSpPr>
            <a:spLocks noGrp="1"/>
          </p:cNvSpPr>
          <p:nvPr>
            <p:ph sz="half" idx="2"/>
          </p:nvPr>
        </p:nvSpPr>
        <p:spPr>
          <a:xfrm>
            <a:off x="6172200" y="1441622"/>
            <a:ext cx="5181600" cy="498389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texto 9"/>
          <p:cNvSpPr>
            <a:spLocks noGrp="1"/>
          </p:cNvSpPr>
          <p:nvPr>
            <p:ph type="body" sz="quarter" idx="10" hasCustomPrompt="1"/>
          </p:nvPr>
        </p:nvSpPr>
        <p:spPr>
          <a:xfrm>
            <a:off x="10462311" y="447695"/>
            <a:ext cx="741363" cy="503195"/>
          </a:xfrm>
        </p:spPr>
        <p:txBody>
          <a:bodyPr/>
          <a:lstStyle>
            <a:lvl1pPr marL="0" indent="0">
              <a:buNone/>
              <a:defRPr b="1">
                <a:solidFill>
                  <a:schemeClr val="bg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s-CO" dirty="0" smtClean="0"/>
              <a:t>No.</a:t>
            </a:r>
            <a:endParaRPr lang="es-CO" dirty="0"/>
          </a:p>
        </p:txBody>
      </p:sp>
    </p:spTree>
    <p:extLst>
      <p:ext uri="{BB962C8B-B14F-4D97-AF65-F5344CB8AC3E}">
        <p14:creationId xmlns:p14="http://schemas.microsoft.com/office/powerpoint/2010/main" val="1516934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Diapositiva en bl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39566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Diapositiva de fin">
    <p:spTree>
      <p:nvGrpSpPr>
        <p:cNvPr id="1" name=""/>
        <p:cNvGrpSpPr/>
        <p:nvPr/>
      </p:nvGrpSpPr>
      <p:grpSpPr>
        <a:xfrm>
          <a:off x="0" y="0"/>
          <a:ext cx="0" cy="0"/>
          <a:chOff x="0" y="0"/>
          <a:chExt cx="0" cy="0"/>
        </a:xfrm>
      </p:grpSpPr>
      <p:pic>
        <p:nvPicPr>
          <p:cNvPr id="3" name="Imagen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4756127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CO"/>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F169C4-0672-472A-9DB3-81185E2251DC}" type="datetimeFigureOut">
              <a:rPr lang="es-CO" smtClean="0"/>
              <a:t>8/06/2022</a:t>
            </a:fld>
            <a:endParaRPr lang="es-CO"/>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59C1FD-C4F4-4F0E-9D05-1499F27510D8}" type="slidenum">
              <a:rPr lang="es-CO" smtClean="0"/>
              <a:t>‹Nº›</a:t>
            </a:fld>
            <a:endParaRPr lang="es-CO"/>
          </a:p>
        </p:txBody>
      </p:sp>
    </p:spTree>
    <p:extLst>
      <p:ext uri="{BB962C8B-B14F-4D97-AF65-F5344CB8AC3E}">
        <p14:creationId xmlns:p14="http://schemas.microsoft.com/office/powerpoint/2010/main" val="2208828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2" r:id="rId5"/>
    <p:sldLayoutId id="2147483662" r:id="rId6"/>
    <p:sldLayoutId id="2147483655" r:id="rId7"/>
    <p:sldLayoutId id="2147483663" r:id="rId8"/>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65749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78027" y="2961409"/>
            <a:ext cx="11765692" cy="3564081"/>
          </a:xfrm>
        </p:spPr>
        <p:txBody>
          <a:bodyPr>
            <a:noAutofit/>
          </a:bodyPr>
          <a:lstStyle/>
          <a:p>
            <a:r>
              <a:rPr lang="es-419" sz="2800" dirty="0" smtClean="0"/>
              <a:t>NUMERACION DE PAGINAS – TITULO CORTO, TITULILLO(running head)</a:t>
            </a:r>
            <a:br>
              <a:rPr lang="es-419" sz="2800" dirty="0" smtClean="0"/>
            </a:br>
            <a:r>
              <a:rPr lang="es-419" sz="2800" dirty="0" smtClean="0"/>
              <a:t/>
            </a:r>
            <a:br>
              <a:rPr lang="es-419" sz="2800" dirty="0" smtClean="0"/>
            </a:br>
            <a:r>
              <a:rPr lang="es-419" sz="2400" dirty="0" smtClean="0"/>
              <a:t>DIEGO ANDRES MENESES VERA </a:t>
            </a:r>
            <a:r>
              <a:rPr lang="es-419" sz="2400" dirty="0"/>
              <a:t/>
            </a:r>
            <a:br>
              <a:rPr lang="es-419" sz="2400" dirty="0"/>
            </a:br>
            <a:r>
              <a:rPr lang="es-419" sz="2400" dirty="0" smtClean="0"/>
              <a:t/>
            </a:r>
            <a:br>
              <a:rPr lang="es-419" sz="2400" dirty="0" smtClean="0"/>
            </a:br>
            <a:r>
              <a:rPr lang="es-419" sz="2400" dirty="0"/>
              <a:t/>
            </a:r>
            <a:br>
              <a:rPr lang="es-419" sz="2400" dirty="0"/>
            </a:br>
            <a:r>
              <a:rPr lang="es-419" sz="2400" dirty="0" smtClean="0"/>
              <a:t>UNIVERSIDAD DE LA AMAZONIA</a:t>
            </a:r>
            <a:br>
              <a:rPr lang="es-419" sz="2400" dirty="0" smtClean="0"/>
            </a:br>
            <a:r>
              <a:rPr lang="es-419" sz="2400" dirty="0" smtClean="0"/>
              <a:t>FACULTAD DE INGENIERIA</a:t>
            </a:r>
            <a:br>
              <a:rPr lang="es-419" sz="2400" dirty="0" smtClean="0"/>
            </a:br>
            <a:r>
              <a:rPr lang="es-419" sz="2400" dirty="0" smtClean="0"/>
              <a:t>INGENIERIA DE SISTEMAS </a:t>
            </a:r>
            <a:r>
              <a:rPr lang="es-419" sz="2400" dirty="0"/>
              <a:t/>
            </a:r>
            <a:br>
              <a:rPr lang="es-419" sz="2400" dirty="0"/>
            </a:br>
            <a:r>
              <a:rPr lang="es-419" sz="2400" dirty="0"/>
              <a:t>FLORENCIA – CAQUETÁ</a:t>
            </a:r>
            <a:br>
              <a:rPr lang="es-419" sz="2400" dirty="0"/>
            </a:br>
            <a:r>
              <a:rPr lang="es-419" sz="2400" dirty="0" smtClean="0"/>
              <a:t>2022</a:t>
            </a:r>
            <a:endParaRPr lang="es-CO" sz="2400" dirty="0"/>
          </a:p>
        </p:txBody>
      </p:sp>
    </p:spTree>
    <p:extLst>
      <p:ext uri="{BB962C8B-B14F-4D97-AF65-F5344CB8AC3E}">
        <p14:creationId xmlns:p14="http://schemas.microsoft.com/office/powerpoint/2010/main" val="2409478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pPr algn="ctr"/>
            <a:r>
              <a:rPr lang="es-CO" sz="2400" dirty="0" smtClean="0"/>
              <a:t>NUMERACION DE PAGINAS </a:t>
            </a:r>
            <a:endParaRPr lang="es-CO" sz="2400" dirty="0"/>
          </a:p>
        </p:txBody>
      </p:sp>
      <p:sp>
        <p:nvSpPr>
          <p:cNvPr id="6" name="Marcador de contenido 5"/>
          <p:cNvSpPr>
            <a:spLocks noGrp="1"/>
          </p:cNvSpPr>
          <p:nvPr>
            <p:ph idx="1"/>
          </p:nvPr>
        </p:nvSpPr>
        <p:spPr>
          <a:xfrm>
            <a:off x="848497" y="1334882"/>
            <a:ext cx="10758617" cy="4909752"/>
          </a:xfrm>
        </p:spPr>
        <p:txBody>
          <a:bodyPr/>
          <a:lstStyle/>
          <a:p>
            <a:r>
              <a:rPr lang="es-ES" dirty="0">
                <a:latin typeface="+mj-lt"/>
              </a:rPr>
              <a:t>Debes utilizar la función de numeración de páginas de Word para insertar números de </a:t>
            </a:r>
            <a:r>
              <a:rPr lang="es-ES" dirty="0" smtClean="0">
                <a:latin typeface="+mj-lt"/>
              </a:rPr>
              <a:t>página.</a:t>
            </a:r>
          </a:p>
          <a:p>
            <a:endParaRPr lang="es-CO" dirty="0">
              <a:latin typeface="+mj-lt"/>
            </a:endParaRPr>
          </a:p>
          <a:p>
            <a:pPr marL="0" indent="0">
              <a:buNone/>
            </a:pPr>
            <a:r>
              <a:rPr lang="es-CO" dirty="0" smtClean="0">
                <a:latin typeface="+mj-lt"/>
              </a:rPr>
              <a:t>Pasos: </a:t>
            </a:r>
          </a:p>
          <a:p>
            <a:pPr marL="457200" indent="-457200">
              <a:buAutoNum type="arabicPeriod"/>
            </a:pPr>
            <a:r>
              <a:rPr lang="es-CO" dirty="0" smtClean="0">
                <a:latin typeface="+mj-lt"/>
              </a:rPr>
              <a:t>Ir a la pestaña &lt;Insertar&gt;</a:t>
            </a:r>
          </a:p>
          <a:p>
            <a:pPr marL="457200" indent="-457200">
              <a:buAutoNum type="arabicPeriod"/>
            </a:pPr>
            <a:r>
              <a:rPr lang="es-CO" dirty="0" smtClean="0">
                <a:latin typeface="+mj-lt"/>
              </a:rPr>
              <a:t>Seleccionar la opción &lt;Numero de pagina&gt;</a:t>
            </a:r>
          </a:p>
          <a:p>
            <a:pPr marL="457200" indent="-457200">
              <a:buAutoNum type="arabicPeriod"/>
            </a:pPr>
            <a:endParaRPr lang="es-CO" dirty="0">
              <a:latin typeface="+mj-lt"/>
            </a:endParaRPr>
          </a:p>
          <a:p>
            <a:pPr marL="0" indent="0">
              <a:buNone/>
            </a:pPr>
            <a:r>
              <a:rPr lang="es-CO" dirty="0" smtClean="0">
                <a:latin typeface="+mj-lt"/>
              </a:rPr>
              <a:t>Regla: La numeración debe quedar ubicada en la esquina superior derecha. </a:t>
            </a:r>
          </a:p>
        </p:txBody>
      </p:sp>
      <p:sp>
        <p:nvSpPr>
          <p:cNvPr id="7" name="Marcador de texto 6"/>
          <p:cNvSpPr>
            <a:spLocks noGrp="1"/>
          </p:cNvSpPr>
          <p:nvPr>
            <p:ph type="body" sz="quarter" idx="10"/>
          </p:nvPr>
        </p:nvSpPr>
        <p:spPr/>
        <p:txBody>
          <a:bodyPr/>
          <a:lstStyle/>
          <a:p>
            <a:r>
              <a:rPr lang="es-419" dirty="0"/>
              <a:t>1</a:t>
            </a:r>
            <a:endParaRPr lang="es-CO" dirty="0"/>
          </a:p>
        </p:txBody>
      </p:sp>
      <p:pic>
        <p:nvPicPr>
          <p:cNvPr id="2" name="Imagen 1"/>
          <p:cNvPicPr>
            <a:picLocks noChangeAspect="1"/>
          </p:cNvPicPr>
          <p:nvPr/>
        </p:nvPicPr>
        <p:blipFill>
          <a:blip r:embed="rId2"/>
          <a:stretch>
            <a:fillRect/>
          </a:stretch>
        </p:blipFill>
        <p:spPr>
          <a:xfrm>
            <a:off x="2105694" y="4834737"/>
            <a:ext cx="7954485" cy="1409897"/>
          </a:xfrm>
          <a:prstGeom prst="rect">
            <a:avLst/>
          </a:prstGeom>
        </p:spPr>
      </p:pic>
      <p:pic>
        <p:nvPicPr>
          <p:cNvPr id="3" name="Imagen 2"/>
          <p:cNvPicPr>
            <a:picLocks noChangeAspect="1"/>
          </p:cNvPicPr>
          <p:nvPr/>
        </p:nvPicPr>
        <p:blipFill rotWithShape="1">
          <a:blip r:embed="rId3"/>
          <a:srcRect r="32502" b="13547"/>
          <a:stretch/>
        </p:blipFill>
        <p:spPr>
          <a:xfrm>
            <a:off x="4935169" y="1809120"/>
            <a:ext cx="2585271" cy="1754228"/>
          </a:xfrm>
          <a:prstGeom prst="rect">
            <a:avLst/>
          </a:prstGeom>
        </p:spPr>
      </p:pic>
      <p:sp>
        <p:nvSpPr>
          <p:cNvPr id="8" name="Rectángulo 7"/>
          <p:cNvSpPr/>
          <p:nvPr/>
        </p:nvSpPr>
        <p:spPr>
          <a:xfrm>
            <a:off x="5886993" y="2116183"/>
            <a:ext cx="391886" cy="914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Imagen 9"/>
          <p:cNvPicPr>
            <a:picLocks noChangeAspect="1"/>
          </p:cNvPicPr>
          <p:nvPr/>
        </p:nvPicPr>
        <p:blipFill>
          <a:blip r:embed="rId4"/>
          <a:stretch>
            <a:fillRect/>
          </a:stretch>
        </p:blipFill>
        <p:spPr>
          <a:xfrm>
            <a:off x="8076163" y="1809120"/>
            <a:ext cx="2347997" cy="1934430"/>
          </a:xfrm>
          <a:prstGeom prst="rect">
            <a:avLst/>
          </a:prstGeom>
        </p:spPr>
      </p:pic>
      <p:sp>
        <p:nvSpPr>
          <p:cNvPr id="11" name="Rectángulo 10"/>
          <p:cNvSpPr/>
          <p:nvPr/>
        </p:nvSpPr>
        <p:spPr>
          <a:xfrm>
            <a:off x="8558753" y="2841649"/>
            <a:ext cx="1501426" cy="3326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8927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noAutofit/>
          </a:bodyPr>
          <a:lstStyle/>
          <a:p>
            <a:pPr algn="ctr"/>
            <a:r>
              <a:rPr lang="es-CO" sz="2400" dirty="0" smtClean="0"/>
              <a:t>TITULO CORTO, TITULILLO (running head)</a:t>
            </a:r>
            <a:endParaRPr lang="es-CO" sz="2400" dirty="0"/>
          </a:p>
        </p:txBody>
      </p:sp>
      <p:sp>
        <p:nvSpPr>
          <p:cNvPr id="6" name="Marcador de contenido 5"/>
          <p:cNvSpPr>
            <a:spLocks noGrp="1"/>
          </p:cNvSpPr>
          <p:nvPr>
            <p:ph sz="half" idx="1"/>
          </p:nvPr>
        </p:nvSpPr>
        <p:spPr>
          <a:xfrm>
            <a:off x="838200" y="1375718"/>
            <a:ext cx="10612582" cy="5016843"/>
          </a:xfrm>
        </p:spPr>
        <p:txBody>
          <a:bodyPr/>
          <a:lstStyle/>
          <a:p>
            <a:r>
              <a:rPr lang="es-ES" dirty="0">
                <a:latin typeface="+mj-lt"/>
              </a:rPr>
              <a:t>El título de encabezado, también conocido como titulillo o título abreviado (running head, en inglés) es un título corto de tu investigación que aparece en el encabezado de cada página de un trabajo profesional en formato APA. Es un título breve y sirve para identificar el tema para el lector de una manera </a:t>
            </a:r>
            <a:r>
              <a:rPr lang="es-ES" dirty="0" smtClean="0">
                <a:latin typeface="+mj-lt"/>
              </a:rPr>
              <a:t>rápida.</a:t>
            </a:r>
            <a:endParaRPr lang="es-CO" dirty="0">
              <a:latin typeface="+mj-lt"/>
            </a:endParaRPr>
          </a:p>
        </p:txBody>
      </p:sp>
      <p:sp>
        <p:nvSpPr>
          <p:cNvPr id="8" name="Marcador de texto 7"/>
          <p:cNvSpPr>
            <a:spLocks noGrp="1"/>
          </p:cNvSpPr>
          <p:nvPr>
            <p:ph type="body" sz="quarter" idx="10"/>
          </p:nvPr>
        </p:nvSpPr>
        <p:spPr/>
        <p:txBody>
          <a:bodyPr/>
          <a:lstStyle/>
          <a:p>
            <a:r>
              <a:rPr lang="es-419" dirty="0"/>
              <a:t>2</a:t>
            </a:r>
            <a:endParaRPr lang="es-CO"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95998" y="3561213"/>
            <a:ext cx="4975475" cy="2831348"/>
          </a:xfrm>
          <a:prstGeom prst="rect">
            <a:avLst/>
          </a:prstGeom>
        </p:spPr>
      </p:pic>
    </p:spTree>
    <p:extLst>
      <p:ext uri="{BB962C8B-B14F-4D97-AF65-F5344CB8AC3E}">
        <p14:creationId xmlns:p14="http://schemas.microsoft.com/office/powerpoint/2010/main" val="12105287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noAutofit/>
          </a:bodyPr>
          <a:lstStyle/>
          <a:p>
            <a:pPr algn="ctr"/>
            <a:r>
              <a:rPr lang="es-419" sz="2400" dirty="0" smtClean="0"/>
              <a:t>CARACTERISTICAS (running head)</a:t>
            </a:r>
            <a:endParaRPr lang="es-CO" sz="2400" dirty="0"/>
          </a:p>
        </p:txBody>
      </p:sp>
      <p:sp>
        <p:nvSpPr>
          <p:cNvPr id="7" name="Marcador de contenido 6"/>
          <p:cNvSpPr>
            <a:spLocks noGrp="1"/>
          </p:cNvSpPr>
          <p:nvPr>
            <p:ph sz="half" idx="1"/>
          </p:nvPr>
        </p:nvSpPr>
        <p:spPr>
          <a:xfrm>
            <a:off x="838199" y="1441622"/>
            <a:ext cx="10737273" cy="4983892"/>
          </a:xfrm>
        </p:spPr>
        <p:txBody>
          <a:bodyPr/>
          <a:lstStyle/>
          <a:p>
            <a:pPr marL="0" indent="0">
              <a:buNone/>
            </a:pPr>
            <a:r>
              <a:rPr lang="es-ES" dirty="0"/>
              <a:t>• </a:t>
            </a:r>
            <a:r>
              <a:rPr lang="es-ES" dirty="0" smtClean="0"/>
              <a:t>Longitud </a:t>
            </a:r>
            <a:r>
              <a:rPr lang="es-ES" dirty="0"/>
              <a:t>máxima de 50 </a:t>
            </a:r>
            <a:r>
              <a:rPr lang="es-ES" dirty="0" smtClean="0"/>
              <a:t>caracteres. </a:t>
            </a:r>
          </a:p>
          <a:p>
            <a:pPr marL="0" indent="0">
              <a:buNone/>
            </a:pPr>
            <a:r>
              <a:rPr lang="es-ES" dirty="0" smtClean="0"/>
              <a:t>• El </a:t>
            </a:r>
            <a:r>
              <a:rPr lang="es-ES" dirty="0"/>
              <a:t>título debe estar escrito todo en </a:t>
            </a:r>
            <a:r>
              <a:rPr lang="es-ES" dirty="0" smtClean="0"/>
              <a:t>MAYÚSCULAS. </a:t>
            </a:r>
          </a:p>
          <a:p>
            <a:pPr marL="0" indent="0">
              <a:buNone/>
            </a:pPr>
            <a:r>
              <a:rPr lang="es-ES" dirty="0" smtClean="0"/>
              <a:t>• Ya </a:t>
            </a:r>
            <a:r>
              <a:rPr lang="es-ES" dirty="0"/>
              <a:t>no debes utilizar el término Título corto o Running Head (actualización de la séptima edición de APA</a:t>
            </a:r>
            <a:r>
              <a:rPr lang="es-ES" dirty="0" smtClean="0"/>
              <a:t>).</a:t>
            </a:r>
          </a:p>
          <a:p>
            <a:pPr marL="0" indent="0">
              <a:buNone/>
            </a:pPr>
            <a:r>
              <a:rPr lang="es-ES" dirty="0" smtClean="0"/>
              <a:t>• El </a:t>
            </a:r>
            <a:r>
              <a:rPr lang="es-ES" dirty="0"/>
              <a:t>título corto aparece en el mismo formato en todas las páginas de un trabajo profesional, incluida portada. </a:t>
            </a:r>
            <a:endParaRPr lang="es-ES" dirty="0" smtClean="0"/>
          </a:p>
          <a:p>
            <a:pPr marL="0" indent="0">
              <a:buNone/>
            </a:pPr>
            <a:r>
              <a:rPr lang="es-ES" dirty="0" smtClean="0"/>
              <a:t>• Debe </a:t>
            </a:r>
            <a:r>
              <a:rPr lang="es-ES" dirty="0"/>
              <a:t>ser alineado a la </a:t>
            </a:r>
            <a:r>
              <a:rPr lang="es-ES" dirty="0" smtClean="0"/>
              <a:t>izquierda. </a:t>
            </a:r>
          </a:p>
          <a:p>
            <a:pPr marL="0" indent="0">
              <a:buNone/>
            </a:pPr>
            <a:r>
              <a:rPr lang="es-ES" dirty="0" smtClean="0"/>
              <a:t>• En </a:t>
            </a:r>
            <a:r>
              <a:rPr lang="es-ES" dirty="0"/>
              <a:t>el encabezado también se debe agregar la numeración de página a la </a:t>
            </a:r>
            <a:r>
              <a:rPr lang="es-ES" dirty="0" smtClean="0"/>
              <a:t>derecha. </a:t>
            </a:r>
            <a:endParaRPr lang="es-CO" dirty="0"/>
          </a:p>
        </p:txBody>
      </p:sp>
      <p:sp>
        <p:nvSpPr>
          <p:cNvPr id="9" name="Marcador de texto 8"/>
          <p:cNvSpPr>
            <a:spLocks noGrp="1"/>
          </p:cNvSpPr>
          <p:nvPr>
            <p:ph type="body" sz="quarter" idx="10"/>
          </p:nvPr>
        </p:nvSpPr>
        <p:spPr/>
        <p:txBody>
          <a:bodyPr/>
          <a:lstStyle/>
          <a:p>
            <a:r>
              <a:rPr lang="es-419" dirty="0"/>
              <a:t>3</a:t>
            </a:r>
            <a:endParaRPr lang="es-CO" dirty="0"/>
          </a:p>
        </p:txBody>
      </p:sp>
    </p:spTree>
    <p:extLst>
      <p:ext uri="{BB962C8B-B14F-4D97-AF65-F5344CB8AC3E}">
        <p14:creationId xmlns:p14="http://schemas.microsoft.com/office/powerpoint/2010/main" val="12158179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676635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ersonalizado 1">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TotalTime>
  <Words>218</Words>
  <Application>Microsoft Office PowerPoint</Application>
  <PresentationFormat>Panorámica</PresentationFormat>
  <Paragraphs>21</Paragraphs>
  <Slides>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vt:i4>
      </vt:variant>
    </vt:vector>
  </HeadingPairs>
  <TitlesOfParts>
    <vt:vector size="10" baseType="lpstr">
      <vt:lpstr>Arial</vt:lpstr>
      <vt:lpstr>Calibri</vt:lpstr>
      <vt:lpstr>Calibri Light</vt:lpstr>
      <vt:lpstr>Tema de Office</vt:lpstr>
      <vt:lpstr>Presentación de PowerPoint</vt:lpstr>
      <vt:lpstr>NUMERACION DE PAGINAS – TITULO CORTO, TITULILLO(running head)  DIEGO ANDRES MENESES VERA    UNIVERSIDAD DE LA AMAZONIA FACULTAD DE INGENIERIA INGENIERIA DE SISTEMAS  FLORENCIA – CAQUETÁ 2022</vt:lpstr>
      <vt:lpstr>NUMERACION DE PAGINAS </vt:lpstr>
      <vt:lpstr>TITULO CORTO, TITULILLO (running head)</vt:lpstr>
      <vt:lpstr>CARACTERISTICAS (running head)</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Miguel Leonardo Sánchez Fajardo</dc:creator>
  <cp:lastModifiedBy>Diego Meneses</cp:lastModifiedBy>
  <cp:revision>41</cp:revision>
  <dcterms:created xsi:type="dcterms:W3CDTF">2020-01-11T19:59:50Z</dcterms:created>
  <dcterms:modified xsi:type="dcterms:W3CDTF">2022-06-08T19:43:57Z</dcterms:modified>
  <cp:contentStatus/>
</cp:coreProperties>
</file>