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73" r:id="rId6"/>
    <p:sldId id="274" r:id="rId7"/>
    <p:sldId id="271" r:id="rId8"/>
    <p:sldId id="272" r:id="rId9"/>
    <p:sldId id="275" r:id="rId10"/>
    <p:sldId id="260" r:id="rId11"/>
    <p:sldId id="261" r:id="rId12"/>
    <p:sldId id="276" r:id="rId13"/>
    <p:sldId id="262" r:id="rId14"/>
    <p:sldId id="277" r:id="rId15"/>
    <p:sldId id="278" r:id="rId16"/>
    <p:sldId id="263" r:id="rId17"/>
    <p:sldId id="279" r:id="rId18"/>
    <p:sldId id="280" r:id="rId19"/>
    <p:sldId id="281" r:id="rId20"/>
    <p:sldId id="282" r:id="rId21"/>
    <p:sldId id="283" r:id="rId22"/>
    <p:sldId id="284" r:id="rId23"/>
    <p:sldId id="285" r:id="rId24"/>
    <p:sldId id="286" r:id="rId25"/>
    <p:sldId id="267" r:id="rId26"/>
    <p:sldId id="268" r:id="rId27"/>
    <p:sldId id="269" r:id="rId28"/>
    <p:sldId id="270" r:id="rId2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1" roundtripDataSignature="AMtx7miZQI9nXemSOt9usYAAIwbgOsYZ9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54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7" name="Google Shape;57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372d453eb4_1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7" name="Google Shape;97;g1372d453eb4_1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372d453eb4_1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7" name="Google Shape;107;g1372d453eb4_1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372d453eb4_1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7" name="Google Shape;107;g1372d453eb4_1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3014647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372d453eb4_1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7" name="Google Shape;117;g1372d453eb4_1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372d453eb4_1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7" name="Google Shape;117;g1372d453eb4_1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668914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372d453eb4_1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7" name="Google Shape;117;g1372d453eb4_1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469078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372d453eb4_1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7" name="Google Shape;127;g1372d453eb4_1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372d453eb4_1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7" name="Google Shape;127;g1372d453eb4_1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5140612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372d453eb4_1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7" name="Google Shape;127;g1372d453eb4_1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452394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372d453eb4_1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7" name="Google Shape;127;g1372d453eb4_1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359180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7" name="Google Shape;6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372d453eb4_1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7" name="Google Shape;127;g1372d453eb4_1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075782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372d453eb4_1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7" name="Google Shape;127;g1372d453eb4_1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1886273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7" name="Google Shape;13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9585181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372d453eb4_1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7" name="Google Shape;147;g1372d453eb4_1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2668454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372d453eb4_1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7" name="Google Shape;157;g1372d453eb4_1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4482258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372d453eb4_1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7" name="Google Shape;167;g1372d453eb4_1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372d453eb4_1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6" name="Google Shape;176;g1372d453eb4_1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372d453eb4_1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5" name="Google Shape;185;g1372d453eb4_1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5" name="Google Shape;19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372d453eb4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7" name="Google Shape;77;g1372d453eb4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7" name="Google Shape;8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7" name="Google Shape;8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7262953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7" name="Google Shape;8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019444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7" name="Google Shape;8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203338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7" name="Google Shape;8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625267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7" name="Google Shape;8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61503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" name="Google Shape;13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892155" y="0"/>
            <a:ext cx="529984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6"/>
          <p:cNvSpPr txBox="1">
            <a:spLocks noGrp="1"/>
          </p:cNvSpPr>
          <p:nvPr>
            <p:ph type="ctrTitle"/>
          </p:nvPr>
        </p:nvSpPr>
        <p:spPr>
          <a:xfrm>
            <a:off x="838200" y="2129164"/>
            <a:ext cx="4799798" cy="1909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  <a:defRPr sz="4000">
                <a:solidFill>
                  <a:srgbClr val="00206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6"/>
          <p:cNvSpPr txBox="1">
            <a:spLocks noGrp="1"/>
          </p:cNvSpPr>
          <p:nvPr>
            <p:ph type="subTitle" idx="1"/>
          </p:nvPr>
        </p:nvSpPr>
        <p:spPr>
          <a:xfrm>
            <a:off x="831783" y="4198804"/>
            <a:ext cx="4799798" cy="1499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7"/>
          <p:cNvSpPr txBox="1">
            <a:spLocks noGrp="1"/>
          </p:cNvSpPr>
          <p:nvPr>
            <p:ph type="title"/>
          </p:nvPr>
        </p:nvSpPr>
        <p:spPr>
          <a:xfrm>
            <a:off x="1769445" y="136526"/>
            <a:ext cx="9819372" cy="739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3304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9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6000"/>
              <a:buFont typeface="Calibri"/>
              <a:buNone/>
              <a:defRPr sz="6000">
                <a:solidFill>
                  <a:srgbClr val="00206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9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0"/>
          <p:cNvSpPr txBox="1">
            <a:spLocks noGrp="1"/>
          </p:cNvSpPr>
          <p:nvPr>
            <p:ph type="title"/>
          </p:nvPr>
        </p:nvSpPr>
        <p:spPr>
          <a:xfrm>
            <a:off x="1769445" y="136526"/>
            <a:ext cx="9819372" cy="739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10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11"/>
          <p:cNvSpPr/>
          <p:nvPr/>
        </p:nvSpPr>
        <p:spPr>
          <a:xfrm>
            <a:off x="0" y="0"/>
            <a:ext cx="4308859" cy="6858000"/>
          </a:xfrm>
          <a:prstGeom prst="rect">
            <a:avLst/>
          </a:prstGeom>
          <a:solidFill>
            <a:srgbClr val="192A6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11"/>
          <p:cNvSpPr txBox="1">
            <a:spLocks noGrp="1"/>
          </p:cNvSpPr>
          <p:nvPr>
            <p:ph type="title"/>
          </p:nvPr>
        </p:nvSpPr>
        <p:spPr>
          <a:xfrm>
            <a:off x="664545" y="2438802"/>
            <a:ext cx="3361355" cy="1866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2"/>
          <p:cNvSpPr txBox="1">
            <a:spLocks noGrp="1"/>
          </p:cNvSpPr>
          <p:nvPr>
            <p:ph type="title"/>
          </p:nvPr>
        </p:nvSpPr>
        <p:spPr>
          <a:xfrm>
            <a:off x="1855788" y="85726"/>
            <a:ext cx="9764712" cy="6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2"/>
          <p:cNvSpPr txBox="1">
            <a:spLocks noGrp="1"/>
          </p:cNvSpPr>
          <p:nvPr>
            <p:ph type="body" idx="1"/>
          </p:nvPr>
        </p:nvSpPr>
        <p:spPr>
          <a:xfrm>
            <a:off x="6616700" y="889000"/>
            <a:ext cx="5575300" cy="5968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38" name="Google Shape;38;p12"/>
          <p:cNvSpPr txBox="1">
            <a:spLocks noGrp="1"/>
          </p:cNvSpPr>
          <p:nvPr>
            <p:ph type="body" idx="2"/>
          </p:nvPr>
        </p:nvSpPr>
        <p:spPr>
          <a:xfrm>
            <a:off x="839789" y="5207000"/>
            <a:ext cx="2601912" cy="446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39" name="Google Shape;39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2"/>
          <p:cNvSpPr txBox="1">
            <a:spLocks noGrp="1"/>
          </p:cNvSpPr>
          <p:nvPr>
            <p:ph type="body" idx="3"/>
          </p:nvPr>
        </p:nvSpPr>
        <p:spPr>
          <a:xfrm>
            <a:off x="839789" y="4102100"/>
            <a:ext cx="2601912" cy="446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41" name="Google Shape;41;p12"/>
          <p:cNvSpPr txBox="1">
            <a:spLocks noGrp="1"/>
          </p:cNvSpPr>
          <p:nvPr>
            <p:ph type="body" idx="4"/>
          </p:nvPr>
        </p:nvSpPr>
        <p:spPr>
          <a:xfrm>
            <a:off x="839789" y="3213100"/>
            <a:ext cx="2601912" cy="446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3"/>
          <p:cNvSpPr txBox="1">
            <a:spLocks noGrp="1"/>
          </p:cNvSpPr>
          <p:nvPr>
            <p:ph type="title"/>
          </p:nvPr>
        </p:nvSpPr>
        <p:spPr>
          <a:xfrm>
            <a:off x="1793081" y="136525"/>
            <a:ext cx="9738519" cy="68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3"/>
          <p:cNvSpPr>
            <a:spLocks noGrp="1"/>
          </p:cNvSpPr>
          <p:nvPr>
            <p:ph type="pic" idx="2"/>
          </p:nvPr>
        </p:nvSpPr>
        <p:spPr>
          <a:xfrm>
            <a:off x="5181600" y="1523206"/>
            <a:ext cx="6172200" cy="3803650"/>
          </a:xfrm>
          <a:prstGeom prst="rect">
            <a:avLst/>
          </a:prstGeom>
          <a:noFill/>
          <a:ln>
            <a:noFill/>
          </a:ln>
        </p:spPr>
      </p:sp>
      <p:sp>
        <p:nvSpPr>
          <p:cNvPr id="45" name="Google Shape;45;p13"/>
          <p:cNvSpPr txBox="1">
            <a:spLocks noGrp="1"/>
          </p:cNvSpPr>
          <p:nvPr>
            <p:ph type="body" idx="1"/>
          </p:nvPr>
        </p:nvSpPr>
        <p:spPr>
          <a:xfrm>
            <a:off x="838200" y="1523206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46" name="Google Shape;46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4"/>
          <p:cNvSpPr txBox="1">
            <a:spLocks noGrp="1"/>
          </p:cNvSpPr>
          <p:nvPr>
            <p:ph type="title"/>
          </p:nvPr>
        </p:nvSpPr>
        <p:spPr>
          <a:xfrm>
            <a:off x="1769445" y="136526"/>
            <a:ext cx="9819372" cy="739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4"/>
          <p:cNvSpPr txBox="1">
            <a:spLocks noGrp="1"/>
          </p:cNvSpPr>
          <p:nvPr>
            <p:ph type="body" idx="1"/>
          </p:nvPr>
        </p:nvSpPr>
        <p:spPr>
          <a:xfrm rot="5400000">
            <a:off x="4443680" y="-1779855"/>
            <a:ext cx="3304640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5"/>
          <p:cNvSpPr txBox="1">
            <a:spLocks noGrp="1"/>
          </p:cNvSpPr>
          <p:nvPr>
            <p:ph type="title"/>
          </p:nvPr>
        </p:nvSpPr>
        <p:spPr>
          <a:xfrm>
            <a:off x="1939130" y="85726"/>
            <a:ext cx="9706769" cy="7739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5"/>
          <p:cNvSpPr txBox="1">
            <a:spLocks noGrp="1"/>
          </p:cNvSpPr>
          <p:nvPr>
            <p:ph type="body" idx="1"/>
          </p:nvPr>
        </p:nvSpPr>
        <p:spPr>
          <a:xfrm>
            <a:off x="1968501" y="1562895"/>
            <a:ext cx="8453439" cy="2882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/>
          <p:nvPr/>
        </p:nvSpPr>
        <p:spPr>
          <a:xfrm>
            <a:off x="0" y="0"/>
            <a:ext cx="12192000" cy="875899"/>
          </a:xfrm>
          <a:prstGeom prst="rect">
            <a:avLst/>
          </a:prstGeom>
          <a:solidFill>
            <a:srgbClr val="0D2D6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" name="Google Shape;7;p5"/>
          <p:cNvPicPr preferRelativeResize="0"/>
          <p:nvPr/>
        </p:nvPicPr>
        <p:blipFill rotWithShape="1">
          <a:blip r:embed="rId11">
            <a:alphaModFix/>
          </a:blip>
          <a:srcRect l="1" r="-116" b="83395"/>
          <a:stretch/>
        </p:blipFill>
        <p:spPr>
          <a:xfrm>
            <a:off x="0" y="0"/>
            <a:ext cx="9402572" cy="875899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5"/>
          <p:cNvSpPr txBox="1">
            <a:spLocks noGrp="1"/>
          </p:cNvSpPr>
          <p:nvPr>
            <p:ph type="title"/>
          </p:nvPr>
        </p:nvSpPr>
        <p:spPr>
          <a:xfrm>
            <a:off x="1769445" y="136526"/>
            <a:ext cx="9819372" cy="739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3304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>
            <a:spLocks noGrp="1"/>
          </p:cNvSpPr>
          <p:nvPr>
            <p:ph type="ctrTitle"/>
          </p:nvPr>
        </p:nvSpPr>
        <p:spPr>
          <a:xfrm>
            <a:off x="838200" y="2129175"/>
            <a:ext cx="5692500" cy="190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lang="es-PE" dirty="0" smtClean="0">
                <a:latin typeface="Arial"/>
                <a:ea typeface="Arial"/>
                <a:cs typeface="Arial"/>
                <a:sym typeface="Arial"/>
              </a:rPr>
              <a:t>JavaScript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6"/>
          <p:cNvSpPr txBox="1">
            <a:spLocks noGrp="1"/>
          </p:cNvSpPr>
          <p:nvPr>
            <p:ph type="subTitle" idx="1"/>
          </p:nvPr>
        </p:nvSpPr>
        <p:spPr>
          <a:xfrm>
            <a:off x="831783" y="4198804"/>
            <a:ext cx="4799798" cy="1499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400"/>
              <a:buNone/>
            </a:pPr>
            <a:r>
              <a:rPr lang="es-PE" dirty="0">
                <a:latin typeface="Arial"/>
                <a:ea typeface="Arial"/>
                <a:cs typeface="Arial"/>
                <a:sym typeface="Arial"/>
              </a:rPr>
              <a:t>Sesión 1</a:t>
            </a:r>
            <a:endParaRPr dirty="0">
              <a:highlight>
                <a:srgbClr val="FFFF00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1" name="Google Shape;61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4616" y="541554"/>
            <a:ext cx="3902475" cy="117967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2" name="Google Shape;62;p16"/>
          <p:cNvGrpSpPr/>
          <p:nvPr/>
        </p:nvGrpSpPr>
        <p:grpSpPr>
          <a:xfrm>
            <a:off x="254922" y="6013150"/>
            <a:ext cx="3591527" cy="780025"/>
            <a:chOff x="254922" y="6013150"/>
            <a:chExt cx="3591527" cy="780025"/>
          </a:xfrm>
        </p:grpSpPr>
        <p:pic>
          <p:nvPicPr>
            <p:cNvPr id="63" name="Google Shape;63;p16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54922" y="6266192"/>
              <a:ext cx="1923502" cy="3718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4" name="Google Shape;64;p1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460450" y="6013150"/>
              <a:ext cx="1385999" cy="7800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372d453eb4_1_27"/>
          <p:cNvSpPr txBox="1">
            <a:spLocks noGrp="1"/>
          </p:cNvSpPr>
          <p:nvPr>
            <p:ph type="title"/>
          </p:nvPr>
        </p:nvSpPr>
        <p:spPr>
          <a:xfrm>
            <a:off x="1769445" y="136526"/>
            <a:ext cx="9819300" cy="7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3200"/>
            </a:pPr>
            <a:r>
              <a:rPr lang="es-PE" dirty="0"/>
              <a:t>Tipos de datos y </a:t>
            </a:r>
            <a:r>
              <a:rPr lang="es-PE" dirty="0" smtClean="0"/>
              <a:t>estructuras </a:t>
            </a:r>
            <a:r>
              <a:rPr lang="es-PE" dirty="0"/>
              <a:t>en JavaScript</a:t>
            </a:r>
            <a:endParaRPr dirty="0"/>
          </a:p>
        </p:txBody>
      </p:sp>
      <p:sp>
        <p:nvSpPr>
          <p:cNvPr id="100" name="Google Shape;100;g1372d453eb4_1_2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33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/>
            <a:r>
              <a:rPr lang="es-MX" sz="2600" dirty="0">
                <a:latin typeface="Arial"/>
                <a:ea typeface="Arial"/>
                <a:cs typeface="Arial"/>
                <a:sym typeface="Arial"/>
              </a:rPr>
              <a:t>Todos los lenguajes de programación tienen estructuras de datos integradas, pero estas a menudo difieren de un lenguaje a otro.</a:t>
            </a:r>
            <a:endParaRPr lang="es-MX" sz="2600" dirty="0" smtClean="0">
              <a:latin typeface="Arial"/>
              <a:ea typeface="Arial"/>
              <a:cs typeface="Arial"/>
              <a:sym typeface="Arial"/>
            </a:endParaRPr>
          </a:p>
          <a:p>
            <a:pPr lvl="0"/>
            <a:r>
              <a:rPr lang="es-MX" sz="2600" dirty="0" smtClean="0">
                <a:latin typeface="Arial"/>
                <a:ea typeface="Arial"/>
                <a:cs typeface="Arial"/>
                <a:sym typeface="Arial"/>
              </a:rPr>
              <a:t>Las </a:t>
            </a:r>
            <a:r>
              <a:rPr lang="es-MX" sz="2600" dirty="0">
                <a:latin typeface="Arial"/>
                <a:ea typeface="Arial"/>
                <a:cs typeface="Arial"/>
                <a:sym typeface="Arial"/>
              </a:rPr>
              <a:t>variables en JavaScript no están asociadas directamente con ningún tipo de valor en particular, y a cualquier variable se le puede asignar (y reasignar) valores de todos los tipos:</a:t>
            </a:r>
            <a:endParaRPr sz="2600" dirty="0"/>
          </a:p>
        </p:txBody>
      </p:sp>
      <p:pic>
        <p:nvPicPr>
          <p:cNvPr id="101" name="Google Shape;101;g1372d453eb4_1_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64741" y="5883431"/>
            <a:ext cx="2772337" cy="83804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2" name="Google Shape;102;g1372d453eb4_1_27"/>
          <p:cNvGrpSpPr/>
          <p:nvPr/>
        </p:nvGrpSpPr>
        <p:grpSpPr>
          <a:xfrm>
            <a:off x="254922" y="6013150"/>
            <a:ext cx="3591527" cy="780025"/>
            <a:chOff x="254922" y="6013150"/>
            <a:chExt cx="3591527" cy="780025"/>
          </a:xfrm>
        </p:grpSpPr>
        <p:pic>
          <p:nvPicPr>
            <p:cNvPr id="103" name="Google Shape;103;g1372d453eb4_1_27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54922" y="6266192"/>
              <a:ext cx="1923501" cy="3718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4" name="Google Shape;104;g1372d453eb4_1_2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460450" y="6013150"/>
              <a:ext cx="1385999" cy="78002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" name="Imagen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87999" y="4186568"/>
            <a:ext cx="6816002" cy="138507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372d453eb4_1_35"/>
          <p:cNvSpPr txBox="1">
            <a:spLocks noGrp="1"/>
          </p:cNvSpPr>
          <p:nvPr>
            <p:ph type="title"/>
          </p:nvPr>
        </p:nvSpPr>
        <p:spPr>
          <a:xfrm>
            <a:off x="1769445" y="136526"/>
            <a:ext cx="9819300" cy="7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3200"/>
            </a:pPr>
            <a:r>
              <a:rPr lang="es-PE" dirty="0"/>
              <a:t>Tipos de datos </a:t>
            </a:r>
            <a:r>
              <a:rPr lang="es-PE" dirty="0" smtClean="0"/>
              <a:t>y estructuras en </a:t>
            </a:r>
            <a:r>
              <a:rPr lang="es-PE" dirty="0"/>
              <a:t>JavaScript</a:t>
            </a:r>
            <a:endParaRPr dirty="0"/>
          </a:p>
        </p:txBody>
      </p:sp>
      <p:sp>
        <p:nvSpPr>
          <p:cNvPr id="110" name="Google Shape;110;g1372d453eb4_1_35"/>
          <p:cNvSpPr txBox="1">
            <a:spLocks noGrp="1"/>
          </p:cNvSpPr>
          <p:nvPr>
            <p:ph type="body" idx="1"/>
          </p:nvPr>
        </p:nvSpPr>
        <p:spPr>
          <a:xfrm>
            <a:off x="809171" y="1292767"/>
            <a:ext cx="10515600" cy="4187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just"/>
            <a:r>
              <a:rPr lang="es-MX" sz="2400" dirty="0">
                <a:latin typeface="+mj-lt"/>
              </a:rPr>
              <a:t>El último estándar </a:t>
            </a:r>
            <a:r>
              <a:rPr lang="es-MX" sz="2400" b="1" dirty="0" err="1">
                <a:latin typeface="+mj-lt"/>
              </a:rPr>
              <a:t>ECMAScript</a:t>
            </a:r>
            <a:r>
              <a:rPr lang="es-MX" sz="2400" b="1" dirty="0">
                <a:latin typeface="+mj-lt"/>
              </a:rPr>
              <a:t> </a:t>
            </a:r>
            <a:r>
              <a:rPr lang="es-MX" sz="2400" dirty="0">
                <a:latin typeface="+mj-lt"/>
              </a:rPr>
              <a:t>define nueve </a:t>
            </a:r>
            <a:r>
              <a:rPr lang="es-MX" sz="2400" dirty="0" smtClean="0">
                <a:latin typeface="+mj-lt"/>
              </a:rPr>
              <a:t>tipos</a:t>
            </a:r>
            <a:r>
              <a:rPr lang="es-MX" sz="2400" dirty="0">
                <a:latin typeface="+mj-lt"/>
              </a:rPr>
              <a:t>.</a:t>
            </a:r>
            <a:endParaRPr lang="es-MX" sz="2400" dirty="0" smtClean="0">
              <a:latin typeface="+mj-lt"/>
            </a:endParaRPr>
          </a:p>
          <a:p>
            <a:pPr lvl="0" algn="just"/>
            <a:r>
              <a:rPr lang="es-MX" sz="2400" dirty="0">
                <a:latin typeface="+mj-lt"/>
              </a:rPr>
              <a:t>Seis </a:t>
            </a:r>
            <a:r>
              <a:rPr lang="es-MX" sz="2400" b="1" dirty="0">
                <a:latin typeface="+mj-lt"/>
              </a:rPr>
              <a:t>tipos de datos primitivos, </a:t>
            </a:r>
            <a:r>
              <a:rPr lang="es-MX" sz="2400" dirty="0">
                <a:latin typeface="+mj-lt"/>
              </a:rPr>
              <a:t>controlados por el operador </a:t>
            </a:r>
            <a:r>
              <a:rPr lang="es-MX" sz="2400" b="1" dirty="0" err="1" smtClean="0">
                <a:latin typeface="+mj-lt"/>
              </a:rPr>
              <a:t>typeof</a:t>
            </a:r>
            <a:r>
              <a:rPr lang="es-MX" sz="2400" b="1" dirty="0" smtClean="0">
                <a:latin typeface="+mj-lt"/>
              </a:rPr>
              <a:t>:</a:t>
            </a:r>
          </a:p>
          <a:p>
            <a:pPr lvl="1" algn="just"/>
            <a:r>
              <a:rPr lang="es-PE" sz="2000" b="1" dirty="0" err="1">
                <a:latin typeface="+mj-lt"/>
              </a:rPr>
              <a:t>Undefined</a:t>
            </a:r>
            <a:r>
              <a:rPr lang="es-PE" sz="2000" b="1" dirty="0">
                <a:latin typeface="+mj-lt"/>
              </a:rPr>
              <a:t>: </a:t>
            </a:r>
            <a:r>
              <a:rPr lang="es-PE" sz="2000" b="1" dirty="0" err="1">
                <a:latin typeface="+mj-lt"/>
              </a:rPr>
              <a:t>typeof</a:t>
            </a:r>
            <a:r>
              <a:rPr lang="es-PE" sz="2000" b="1" dirty="0">
                <a:latin typeface="+mj-lt"/>
              </a:rPr>
              <a:t> </a:t>
            </a:r>
            <a:r>
              <a:rPr lang="es-PE" sz="2000" b="1" dirty="0" err="1">
                <a:latin typeface="+mj-lt"/>
              </a:rPr>
              <a:t>instance</a:t>
            </a:r>
            <a:r>
              <a:rPr lang="es-PE" sz="2000" b="1" dirty="0">
                <a:latin typeface="+mj-lt"/>
              </a:rPr>
              <a:t> === "</a:t>
            </a:r>
            <a:r>
              <a:rPr lang="es-PE" sz="2000" b="1" dirty="0" err="1">
                <a:latin typeface="+mj-lt"/>
              </a:rPr>
              <a:t>undefined</a:t>
            </a:r>
            <a:r>
              <a:rPr lang="es-PE" sz="2000" b="1" dirty="0">
                <a:latin typeface="+mj-lt"/>
              </a:rPr>
              <a:t>“. </a:t>
            </a:r>
            <a:r>
              <a:rPr lang="es-MX" sz="2000" dirty="0">
                <a:latin typeface="+mj-lt"/>
              </a:rPr>
              <a:t>Una variable a la que no se le ha asignado un valor tiene el valor </a:t>
            </a:r>
            <a:r>
              <a:rPr lang="es-MX" sz="2000" dirty="0" err="1">
                <a:latin typeface="+mj-lt"/>
              </a:rPr>
              <a:t>undefined</a:t>
            </a:r>
            <a:r>
              <a:rPr lang="es-MX" sz="2000" dirty="0">
                <a:latin typeface="+mj-lt"/>
              </a:rPr>
              <a:t>.</a:t>
            </a:r>
            <a:endParaRPr lang="es-PE" sz="2000" dirty="0">
              <a:latin typeface="+mj-lt"/>
            </a:endParaRPr>
          </a:p>
          <a:p>
            <a:pPr lvl="1" algn="just"/>
            <a:r>
              <a:rPr lang="es-PE" sz="2000" b="1" dirty="0" err="1">
                <a:latin typeface="+mj-lt"/>
              </a:rPr>
              <a:t>Boolean</a:t>
            </a:r>
            <a:r>
              <a:rPr lang="es-PE" sz="2000" b="1" dirty="0">
                <a:latin typeface="+mj-lt"/>
              </a:rPr>
              <a:t>: </a:t>
            </a:r>
            <a:r>
              <a:rPr lang="es-PE" sz="2000" b="1" dirty="0" err="1">
                <a:latin typeface="+mj-lt"/>
              </a:rPr>
              <a:t>typeof</a:t>
            </a:r>
            <a:r>
              <a:rPr lang="es-PE" sz="2000" b="1" dirty="0">
                <a:latin typeface="+mj-lt"/>
              </a:rPr>
              <a:t> </a:t>
            </a:r>
            <a:r>
              <a:rPr lang="es-PE" sz="2000" b="1" dirty="0" err="1">
                <a:latin typeface="+mj-lt"/>
              </a:rPr>
              <a:t>instance</a:t>
            </a:r>
            <a:r>
              <a:rPr lang="es-PE" sz="2000" b="1" dirty="0">
                <a:latin typeface="+mj-lt"/>
              </a:rPr>
              <a:t> === "</a:t>
            </a:r>
            <a:r>
              <a:rPr lang="es-PE" sz="2000" b="1" dirty="0" err="1">
                <a:latin typeface="+mj-lt"/>
              </a:rPr>
              <a:t>boolean</a:t>
            </a:r>
            <a:r>
              <a:rPr lang="es-PE" sz="2000" b="1" dirty="0">
                <a:latin typeface="+mj-lt"/>
              </a:rPr>
              <a:t>“. </a:t>
            </a:r>
            <a:r>
              <a:rPr lang="es-PE" sz="2000" dirty="0">
                <a:latin typeface="+mj-lt"/>
              </a:rPr>
              <a:t>R</a:t>
            </a:r>
            <a:r>
              <a:rPr lang="es-MX" sz="2000" dirty="0">
                <a:latin typeface="+mj-lt"/>
              </a:rPr>
              <a:t>epresenta una entidad lógica y puede tener dos valores: true y false.</a:t>
            </a:r>
            <a:endParaRPr lang="es-PE" sz="2000" dirty="0">
              <a:latin typeface="+mj-lt"/>
            </a:endParaRPr>
          </a:p>
          <a:p>
            <a:pPr lvl="1" algn="just"/>
            <a:r>
              <a:rPr lang="es-PE" sz="2000" b="1" dirty="0" err="1">
                <a:latin typeface="+mj-lt"/>
              </a:rPr>
              <a:t>Number</a:t>
            </a:r>
            <a:r>
              <a:rPr lang="es-PE" sz="2000" b="1" dirty="0">
                <a:latin typeface="+mj-lt"/>
              </a:rPr>
              <a:t>: </a:t>
            </a:r>
            <a:r>
              <a:rPr lang="es-PE" sz="2000" b="1" dirty="0" err="1">
                <a:latin typeface="+mj-lt"/>
              </a:rPr>
              <a:t>typeof</a:t>
            </a:r>
            <a:r>
              <a:rPr lang="es-PE" sz="2000" b="1" dirty="0">
                <a:latin typeface="+mj-lt"/>
              </a:rPr>
              <a:t> </a:t>
            </a:r>
            <a:r>
              <a:rPr lang="es-PE" sz="2000" b="1" dirty="0" err="1">
                <a:latin typeface="+mj-lt"/>
              </a:rPr>
              <a:t>instance</a:t>
            </a:r>
            <a:r>
              <a:rPr lang="es-PE" sz="2000" b="1" dirty="0">
                <a:latin typeface="+mj-lt"/>
              </a:rPr>
              <a:t> === "</a:t>
            </a:r>
            <a:r>
              <a:rPr lang="es-PE" sz="2000" b="1" dirty="0" err="1">
                <a:latin typeface="+mj-lt"/>
              </a:rPr>
              <a:t>number</a:t>
            </a:r>
            <a:r>
              <a:rPr lang="es-PE" sz="2000" b="1" dirty="0">
                <a:latin typeface="+mj-lt"/>
              </a:rPr>
              <a:t>“. </a:t>
            </a:r>
            <a:r>
              <a:rPr lang="es-MX" sz="2000" dirty="0">
                <a:latin typeface="+mj-lt"/>
              </a:rPr>
              <a:t>Es un valor en formato binario de 64 bits de doble precisión IEEE 754.</a:t>
            </a:r>
            <a:endParaRPr lang="es-PE" sz="2000" dirty="0">
              <a:latin typeface="+mj-lt"/>
            </a:endParaRPr>
          </a:p>
          <a:p>
            <a:pPr lvl="1" algn="just"/>
            <a:r>
              <a:rPr lang="es-PE" sz="2000" b="1" dirty="0" err="1">
                <a:latin typeface="+mj-lt"/>
              </a:rPr>
              <a:t>String</a:t>
            </a:r>
            <a:r>
              <a:rPr lang="es-PE" sz="2000" b="1" dirty="0">
                <a:latin typeface="+mj-lt"/>
              </a:rPr>
              <a:t>: </a:t>
            </a:r>
            <a:r>
              <a:rPr lang="es-PE" sz="2000" b="1" dirty="0" err="1">
                <a:latin typeface="+mj-lt"/>
              </a:rPr>
              <a:t>typeof</a:t>
            </a:r>
            <a:r>
              <a:rPr lang="es-PE" sz="2000" b="1" dirty="0">
                <a:latin typeface="+mj-lt"/>
              </a:rPr>
              <a:t> </a:t>
            </a:r>
            <a:r>
              <a:rPr lang="es-PE" sz="2000" b="1" dirty="0" err="1">
                <a:latin typeface="+mj-lt"/>
              </a:rPr>
              <a:t>instance</a:t>
            </a:r>
            <a:r>
              <a:rPr lang="es-PE" sz="2000" b="1" dirty="0">
                <a:latin typeface="+mj-lt"/>
              </a:rPr>
              <a:t> === "</a:t>
            </a:r>
            <a:r>
              <a:rPr lang="es-PE" sz="2000" b="1" dirty="0" err="1">
                <a:latin typeface="+mj-lt"/>
              </a:rPr>
              <a:t>string</a:t>
            </a:r>
            <a:r>
              <a:rPr lang="es-PE" sz="2000" b="1" dirty="0">
                <a:latin typeface="+mj-lt"/>
              </a:rPr>
              <a:t>“. </a:t>
            </a:r>
            <a:r>
              <a:rPr lang="es-MX" sz="2000" dirty="0">
                <a:latin typeface="+mj-lt"/>
              </a:rPr>
              <a:t>Se utiliza para representar datos textuales. Es un conjunto de "elementos" de valores enteros sin signo de 16 bits.</a:t>
            </a:r>
            <a:endParaRPr lang="es-PE" sz="2000" dirty="0">
              <a:latin typeface="+mj-lt"/>
            </a:endParaRPr>
          </a:p>
          <a:p>
            <a:pPr lvl="1" algn="just"/>
            <a:r>
              <a:rPr lang="es-PE" sz="2000" b="1" dirty="0" err="1">
                <a:latin typeface="+mj-lt"/>
              </a:rPr>
              <a:t>BigInt</a:t>
            </a:r>
            <a:r>
              <a:rPr lang="es-PE" sz="2000" b="1" dirty="0">
                <a:latin typeface="+mj-lt"/>
              </a:rPr>
              <a:t>: </a:t>
            </a:r>
            <a:r>
              <a:rPr lang="es-PE" sz="2000" b="1" dirty="0" err="1">
                <a:latin typeface="+mj-lt"/>
              </a:rPr>
              <a:t>typeof</a:t>
            </a:r>
            <a:r>
              <a:rPr lang="es-PE" sz="2000" b="1" dirty="0">
                <a:latin typeface="+mj-lt"/>
              </a:rPr>
              <a:t> </a:t>
            </a:r>
            <a:r>
              <a:rPr lang="es-PE" sz="2000" b="1" dirty="0" err="1">
                <a:latin typeface="+mj-lt"/>
              </a:rPr>
              <a:t>instance</a:t>
            </a:r>
            <a:r>
              <a:rPr lang="es-PE" sz="2000" b="1" dirty="0">
                <a:latin typeface="+mj-lt"/>
              </a:rPr>
              <a:t> === "</a:t>
            </a:r>
            <a:r>
              <a:rPr lang="es-PE" sz="2000" b="1" dirty="0" err="1">
                <a:latin typeface="+mj-lt"/>
              </a:rPr>
              <a:t>bigint</a:t>
            </a:r>
            <a:r>
              <a:rPr lang="es-PE" sz="2000" b="1" dirty="0">
                <a:latin typeface="+mj-lt"/>
              </a:rPr>
              <a:t>“. </a:t>
            </a:r>
            <a:r>
              <a:rPr lang="es-MX" sz="2000" dirty="0">
                <a:latin typeface="+mj-lt"/>
              </a:rPr>
              <a:t>Almacena y opera de forma segura números enteros grandes incluso más allá del límite seguro de enteros para </a:t>
            </a:r>
            <a:r>
              <a:rPr lang="es-MX" sz="2000" dirty="0" err="1">
                <a:latin typeface="+mj-lt"/>
              </a:rPr>
              <a:t>Numbers</a:t>
            </a:r>
            <a:r>
              <a:rPr lang="es-MX" sz="2000" dirty="0">
                <a:latin typeface="+mj-lt"/>
              </a:rPr>
              <a:t>.</a:t>
            </a:r>
            <a:endParaRPr lang="es-PE" sz="2000" dirty="0">
              <a:latin typeface="+mj-lt"/>
            </a:endParaRPr>
          </a:p>
          <a:p>
            <a:pPr lvl="1" algn="just"/>
            <a:r>
              <a:rPr lang="es-PE" sz="2000" b="1" dirty="0">
                <a:latin typeface="+mj-lt"/>
              </a:rPr>
              <a:t>Symbol: </a:t>
            </a:r>
            <a:r>
              <a:rPr lang="es-PE" sz="2000" b="1" dirty="0" err="1">
                <a:latin typeface="+mj-lt"/>
              </a:rPr>
              <a:t>typeof</a:t>
            </a:r>
            <a:r>
              <a:rPr lang="es-PE" sz="2000" b="1" dirty="0">
                <a:latin typeface="+mj-lt"/>
              </a:rPr>
              <a:t> </a:t>
            </a:r>
            <a:r>
              <a:rPr lang="es-PE" sz="2000" b="1" dirty="0" err="1">
                <a:latin typeface="+mj-lt"/>
              </a:rPr>
              <a:t>instance</a:t>
            </a:r>
            <a:r>
              <a:rPr lang="es-PE" sz="2000" b="1" dirty="0">
                <a:latin typeface="+mj-lt"/>
              </a:rPr>
              <a:t> === "symbol“. </a:t>
            </a:r>
            <a:r>
              <a:rPr lang="es-MX" sz="2000" dirty="0">
                <a:latin typeface="+mj-lt"/>
              </a:rPr>
              <a:t>Un símbolo es un valor primitivo único e inmutable y se puede utilizar como clave de una propiedad de objeto.</a:t>
            </a:r>
            <a:endParaRPr lang="es-PE" sz="2000" dirty="0">
              <a:latin typeface="+mj-lt"/>
            </a:endParaRPr>
          </a:p>
          <a:p>
            <a:pPr lvl="0" algn="just"/>
            <a:endParaRPr lang="es-MX" sz="2400" b="1" dirty="0" smtClean="0">
              <a:latin typeface="+mj-lt"/>
            </a:endParaRPr>
          </a:p>
        </p:txBody>
      </p:sp>
      <p:pic>
        <p:nvPicPr>
          <p:cNvPr id="111" name="Google Shape;111;g1372d453eb4_1_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64741" y="5883431"/>
            <a:ext cx="2772337" cy="83804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2" name="Google Shape;112;g1372d453eb4_1_35"/>
          <p:cNvGrpSpPr/>
          <p:nvPr/>
        </p:nvGrpSpPr>
        <p:grpSpPr>
          <a:xfrm>
            <a:off x="254922" y="6013150"/>
            <a:ext cx="3591527" cy="780025"/>
            <a:chOff x="254922" y="6013150"/>
            <a:chExt cx="3591527" cy="780025"/>
          </a:xfrm>
        </p:grpSpPr>
        <p:pic>
          <p:nvPicPr>
            <p:cNvPr id="113" name="Google Shape;113;g1372d453eb4_1_35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54922" y="6266192"/>
              <a:ext cx="1923501" cy="3718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4" name="Google Shape;114;g1372d453eb4_1_3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460450" y="6013150"/>
              <a:ext cx="1385999" cy="7800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372d453eb4_1_35"/>
          <p:cNvSpPr txBox="1">
            <a:spLocks noGrp="1"/>
          </p:cNvSpPr>
          <p:nvPr>
            <p:ph type="title"/>
          </p:nvPr>
        </p:nvSpPr>
        <p:spPr>
          <a:xfrm>
            <a:off x="1769445" y="136526"/>
            <a:ext cx="9819300" cy="7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3200"/>
            </a:pPr>
            <a:r>
              <a:rPr lang="es-PE" dirty="0"/>
              <a:t>Tipos de datos </a:t>
            </a:r>
            <a:r>
              <a:rPr lang="es-PE" dirty="0" smtClean="0"/>
              <a:t>y estructuras en </a:t>
            </a:r>
            <a:r>
              <a:rPr lang="es-PE" dirty="0"/>
              <a:t>JavaScript</a:t>
            </a:r>
            <a:endParaRPr dirty="0"/>
          </a:p>
        </p:txBody>
      </p:sp>
      <p:sp>
        <p:nvSpPr>
          <p:cNvPr id="110" name="Google Shape;110;g1372d453eb4_1_3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33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 algn="just"/>
            <a:r>
              <a:rPr lang="es-MX" sz="2000" b="1" dirty="0" err="1">
                <a:latin typeface="+mj-lt"/>
              </a:rPr>
              <a:t>Null</a:t>
            </a:r>
            <a:r>
              <a:rPr lang="es-MX" sz="2000" b="1" dirty="0">
                <a:latin typeface="+mj-lt"/>
              </a:rPr>
              <a:t>: </a:t>
            </a:r>
            <a:r>
              <a:rPr lang="es-MX" sz="2000" b="1" dirty="0" err="1">
                <a:latin typeface="+mj-lt"/>
              </a:rPr>
              <a:t>typeof</a:t>
            </a:r>
            <a:r>
              <a:rPr lang="es-MX" sz="2000" b="1" dirty="0">
                <a:latin typeface="+mj-lt"/>
              </a:rPr>
              <a:t> </a:t>
            </a:r>
            <a:r>
              <a:rPr lang="es-MX" sz="2000" b="1" dirty="0" err="1">
                <a:latin typeface="+mj-lt"/>
              </a:rPr>
              <a:t>instance</a:t>
            </a:r>
            <a:r>
              <a:rPr lang="es-MX" sz="2000" b="1" dirty="0">
                <a:latin typeface="+mj-lt"/>
              </a:rPr>
              <a:t> === "</a:t>
            </a:r>
            <a:r>
              <a:rPr lang="es-MX" sz="2000" b="1" dirty="0" err="1">
                <a:latin typeface="+mj-lt"/>
              </a:rPr>
              <a:t>object</a:t>
            </a:r>
            <a:r>
              <a:rPr lang="es-MX" sz="2000" b="1" dirty="0">
                <a:latin typeface="+mj-lt"/>
              </a:rPr>
              <a:t>". </a:t>
            </a:r>
            <a:r>
              <a:rPr lang="es-MX" sz="2000" dirty="0">
                <a:latin typeface="+mj-lt"/>
              </a:rPr>
              <a:t>Tipo primitivo </a:t>
            </a:r>
            <a:r>
              <a:rPr lang="es-MX" sz="2000" b="1" dirty="0">
                <a:latin typeface="+mj-lt"/>
              </a:rPr>
              <a:t>especial</a:t>
            </a:r>
            <a:r>
              <a:rPr lang="es-MX" sz="2000" dirty="0">
                <a:latin typeface="+mj-lt"/>
              </a:rPr>
              <a:t> que tiene un uso adicional para su valor: si el objeto no se hereda, se muestra </a:t>
            </a:r>
            <a:r>
              <a:rPr lang="es-MX" sz="2000" dirty="0" err="1">
                <a:latin typeface="+mj-lt"/>
              </a:rPr>
              <a:t>null</a:t>
            </a:r>
            <a:r>
              <a:rPr lang="es-MX" sz="2000" dirty="0">
                <a:latin typeface="+mj-lt"/>
              </a:rPr>
              <a:t>;</a:t>
            </a:r>
          </a:p>
          <a:p>
            <a:pPr lvl="0" algn="just"/>
            <a:r>
              <a:rPr lang="es-MX" sz="2000" b="1" dirty="0" err="1">
                <a:latin typeface="+mj-lt"/>
              </a:rPr>
              <a:t>Object</a:t>
            </a:r>
            <a:r>
              <a:rPr lang="es-MX" sz="2000" b="1" dirty="0">
                <a:latin typeface="+mj-lt"/>
              </a:rPr>
              <a:t>: </a:t>
            </a:r>
            <a:r>
              <a:rPr lang="es-MX" sz="2000" b="1" dirty="0" err="1">
                <a:latin typeface="+mj-lt"/>
              </a:rPr>
              <a:t>typeof</a:t>
            </a:r>
            <a:r>
              <a:rPr lang="es-MX" sz="2000" b="1" dirty="0">
                <a:latin typeface="+mj-lt"/>
              </a:rPr>
              <a:t> </a:t>
            </a:r>
            <a:r>
              <a:rPr lang="es-MX" sz="2000" b="1" dirty="0" err="1">
                <a:latin typeface="+mj-lt"/>
              </a:rPr>
              <a:t>instance</a:t>
            </a:r>
            <a:r>
              <a:rPr lang="es-MX" sz="2000" b="1" dirty="0">
                <a:latin typeface="+mj-lt"/>
              </a:rPr>
              <a:t> === "</a:t>
            </a:r>
            <a:r>
              <a:rPr lang="es-MX" sz="2000" b="1" dirty="0" err="1">
                <a:latin typeface="+mj-lt"/>
              </a:rPr>
              <a:t>object</a:t>
            </a:r>
            <a:r>
              <a:rPr lang="es-MX" sz="2000" b="1" dirty="0">
                <a:latin typeface="+mj-lt"/>
              </a:rPr>
              <a:t>". </a:t>
            </a:r>
            <a:r>
              <a:rPr lang="es-MX" sz="2000" dirty="0">
                <a:latin typeface="+mj-lt"/>
              </a:rPr>
              <a:t>Tipo </a:t>
            </a:r>
            <a:r>
              <a:rPr lang="es-MX" sz="2000" b="1" dirty="0">
                <a:latin typeface="+mj-lt"/>
              </a:rPr>
              <a:t>estructural</a:t>
            </a:r>
            <a:r>
              <a:rPr lang="es-MX" sz="2000" dirty="0">
                <a:latin typeface="+mj-lt"/>
              </a:rPr>
              <a:t> especial que no es de datos pero para cualquier instancia de objeto construido que también se utiliza como estructuras de datos: new </a:t>
            </a:r>
            <a:r>
              <a:rPr lang="es-MX" sz="2000" dirty="0" err="1">
                <a:latin typeface="+mj-lt"/>
              </a:rPr>
              <a:t>Object</a:t>
            </a:r>
            <a:r>
              <a:rPr lang="es-MX" sz="2000" dirty="0">
                <a:latin typeface="+mj-lt"/>
              </a:rPr>
              <a:t>, new </a:t>
            </a:r>
            <a:r>
              <a:rPr lang="es-MX" sz="2000" dirty="0" err="1">
                <a:latin typeface="+mj-lt"/>
              </a:rPr>
              <a:t>Array</a:t>
            </a:r>
            <a:r>
              <a:rPr lang="es-MX" sz="2000" dirty="0">
                <a:latin typeface="+mj-lt"/>
              </a:rPr>
              <a:t>, new </a:t>
            </a:r>
            <a:r>
              <a:rPr lang="es-MX" sz="2000" dirty="0" err="1">
                <a:latin typeface="+mj-lt"/>
              </a:rPr>
              <a:t>Map</a:t>
            </a:r>
            <a:r>
              <a:rPr lang="es-MX" sz="2000" dirty="0">
                <a:latin typeface="+mj-lt"/>
              </a:rPr>
              <a:t>, new Set, new </a:t>
            </a:r>
            <a:r>
              <a:rPr lang="es-MX" sz="2000" dirty="0" err="1">
                <a:latin typeface="+mj-lt"/>
              </a:rPr>
              <a:t>WeakMap</a:t>
            </a:r>
            <a:r>
              <a:rPr lang="es-MX" sz="2000" dirty="0">
                <a:latin typeface="+mj-lt"/>
              </a:rPr>
              <a:t>, new </a:t>
            </a:r>
            <a:r>
              <a:rPr lang="es-MX" sz="2000" dirty="0" err="1">
                <a:latin typeface="+mj-lt"/>
              </a:rPr>
              <a:t>WeakSet</a:t>
            </a:r>
            <a:r>
              <a:rPr lang="es-MX" sz="2000" dirty="0">
                <a:latin typeface="+mj-lt"/>
              </a:rPr>
              <a:t>, new Date y casi todo lo hecho con la palabra clave </a:t>
            </a:r>
            <a:r>
              <a:rPr lang="es-MX" sz="2000" dirty="0" smtClean="0">
                <a:latin typeface="+mj-lt"/>
              </a:rPr>
              <a:t>new.</a:t>
            </a:r>
            <a:endParaRPr lang="es-MX" sz="2000" dirty="0">
              <a:latin typeface="+mj-lt"/>
            </a:endParaRPr>
          </a:p>
          <a:p>
            <a:pPr lvl="0" algn="just"/>
            <a:r>
              <a:rPr lang="es-MX" sz="2000" b="1" dirty="0" err="1" smtClean="0">
                <a:latin typeface="+mj-lt"/>
              </a:rPr>
              <a:t>Function</a:t>
            </a:r>
            <a:r>
              <a:rPr lang="es-MX" sz="2000" b="1" dirty="0" smtClean="0">
                <a:latin typeface="+mj-lt"/>
              </a:rPr>
              <a:t>: </a:t>
            </a:r>
            <a:r>
              <a:rPr lang="es-MX" sz="2000" b="1" dirty="0" err="1" smtClean="0">
                <a:latin typeface="+mj-lt"/>
              </a:rPr>
              <a:t>typeof</a:t>
            </a:r>
            <a:r>
              <a:rPr lang="es-MX" sz="2000" b="1" dirty="0" smtClean="0">
                <a:latin typeface="+mj-lt"/>
              </a:rPr>
              <a:t> </a:t>
            </a:r>
            <a:r>
              <a:rPr lang="es-MX" sz="2000" b="1" dirty="0" err="1">
                <a:latin typeface="+mj-lt"/>
              </a:rPr>
              <a:t>instance</a:t>
            </a:r>
            <a:r>
              <a:rPr lang="es-MX" sz="2000" b="1" dirty="0">
                <a:latin typeface="+mj-lt"/>
              </a:rPr>
              <a:t> === "</a:t>
            </a:r>
            <a:r>
              <a:rPr lang="es-MX" sz="2000" b="1" dirty="0" err="1">
                <a:latin typeface="+mj-lt"/>
              </a:rPr>
              <a:t>function</a:t>
            </a:r>
            <a:r>
              <a:rPr lang="es-MX" sz="2000" b="1" dirty="0" smtClean="0">
                <a:latin typeface="+mj-lt"/>
              </a:rPr>
              <a:t>". </a:t>
            </a:r>
            <a:r>
              <a:rPr lang="es-MX" sz="2000" dirty="0" smtClean="0">
                <a:latin typeface="+mj-lt"/>
              </a:rPr>
              <a:t>Una </a:t>
            </a:r>
            <a:r>
              <a:rPr lang="es-MX" sz="2000" b="1" dirty="0">
                <a:latin typeface="+mj-lt"/>
              </a:rPr>
              <a:t>estructura</a:t>
            </a:r>
            <a:r>
              <a:rPr lang="es-MX" sz="2000" dirty="0">
                <a:latin typeface="+mj-lt"/>
              </a:rPr>
              <a:t> sin datos, aunque también responde al operador </a:t>
            </a:r>
            <a:r>
              <a:rPr lang="es-MX" sz="2000" dirty="0" err="1" smtClean="0">
                <a:latin typeface="+mj-lt"/>
              </a:rPr>
              <a:t>typeof</a:t>
            </a:r>
            <a:r>
              <a:rPr lang="es-MX" sz="2000" dirty="0">
                <a:latin typeface="+mj-lt"/>
              </a:rPr>
              <a:t>.</a:t>
            </a:r>
            <a:r>
              <a:rPr lang="es-MX" sz="2000" dirty="0" smtClean="0">
                <a:latin typeface="+mj-lt"/>
              </a:rPr>
              <a:t> Esta </a:t>
            </a:r>
            <a:r>
              <a:rPr lang="es-MX" sz="2000" dirty="0">
                <a:latin typeface="+mj-lt"/>
              </a:rPr>
              <a:t>simplemente es una forma abreviada para funciones, aunque cada constructor de funciones se deriva del constructor </a:t>
            </a:r>
            <a:r>
              <a:rPr lang="es-MX" sz="2000" dirty="0" err="1">
                <a:latin typeface="+mj-lt"/>
              </a:rPr>
              <a:t>Object</a:t>
            </a:r>
            <a:r>
              <a:rPr lang="es-MX" sz="2000" dirty="0">
                <a:latin typeface="+mj-lt"/>
              </a:rPr>
              <a:t>.</a:t>
            </a:r>
            <a:endParaRPr lang="es-PE" sz="2000" dirty="0" smtClean="0">
              <a:latin typeface="+mj-lt"/>
            </a:endParaRPr>
          </a:p>
        </p:txBody>
      </p:sp>
      <p:pic>
        <p:nvPicPr>
          <p:cNvPr id="111" name="Google Shape;111;g1372d453eb4_1_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64741" y="5883431"/>
            <a:ext cx="2772337" cy="83804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2" name="Google Shape;112;g1372d453eb4_1_35"/>
          <p:cNvGrpSpPr/>
          <p:nvPr/>
        </p:nvGrpSpPr>
        <p:grpSpPr>
          <a:xfrm>
            <a:off x="254922" y="6013150"/>
            <a:ext cx="3591527" cy="780025"/>
            <a:chOff x="254922" y="6013150"/>
            <a:chExt cx="3591527" cy="780025"/>
          </a:xfrm>
        </p:grpSpPr>
        <p:pic>
          <p:nvPicPr>
            <p:cNvPr id="113" name="Google Shape;113;g1372d453eb4_1_35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54922" y="6266192"/>
              <a:ext cx="1923501" cy="3718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4" name="Google Shape;114;g1372d453eb4_1_3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460450" y="6013150"/>
              <a:ext cx="1385999" cy="78002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" name="Imagen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05412" y="4834660"/>
            <a:ext cx="1781175" cy="1617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067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372d453eb4_1_43"/>
          <p:cNvSpPr txBox="1">
            <a:spLocks noGrp="1"/>
          </p:cNvSpPr>
          <p:nvPr>
            <p:ph type="title"/>
          </p:nvPr>
        </p:nvSpPr>
        <p:spPr>
          <a:xfrm>
            <a:off x="1769445" y="136526"/>
            <a:ext cx="9819300" cy="7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es-PE" dirty="0" smtClean="0"/>
              <a:t>Declaración de variables en JavaScript</a:t>
            </a:r>
            <a:endParaRPr dirty="0"/>
          </a:p>
        </p:txBody>
      </p:sp>
      <p:sp>
        <p:nvSpPr>
          <p:cNvPr id="120" name="Google Shape;120;g1372d453eb4_1_4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33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 algn="just"/>
            <a:r>
              <a:rPr lang="es-MX" sz="2600" dirty="0">
                <a:latin typeface="+mj-lt"/>
              </a:rPr>
              <a:t>JavaScript tiene </a:t>
            </a:r>
            <a:r>
              <a:rPr lang="es-MX" sz="2600" b="1" dirty="0">
                <a:latin typeface="+mj-lt"/>
              </a:rPr>
              <a:t>tres tipos </a:t>
            </a:r>
            <a:r>
              <a:rPr lang="es-MX" sz="2600" dirty="0">
                <a:latin typeface="+mj-lt"/>
              </a:rPr>
              <a:t>de declaraciones de variables.</a:t>
            </a:r>
          </a:p>
          <a:p>
            <a:pPr lvl="1" algn="just"/>
            <a:r>
              <a:rPr lang="es-MX" b="1" dirty="0" err="1">
                <a:latin typeface="+mj-lt"/>
              </a:rPr>
              <a:t>v</a:t>
            </a:r>
            <a:r>
              <a:rPr lang="es-MX" b="1" dirty="0" err="1" smtClean="0">
                <a:latin typeface="+mj-lt"/>
              </a:rPr>
              <a:t>ar</a:t>
            </a:r>
            <a:r>
              <a:rPr lang="es-MX" b="1" dirty="0" smtClean="0">
                <a:latin typeface="+mj-lt"/>
              </a:rPr>
              <a:t>: </a:t>
            </a:r>
            <a:r>
              <a:rPr lang="es-MX" dirty="0" smtClean="0">
                <a:latin typeface="+mj-lt"/>
              </a:rPr>
              <a:t>Declara </a:t>
            </a:r>
            <a:r>
              <a:rPr lang="es-MX" dirty="0">
                <a:latin typeface="+mj-lt"/>
              </a:rPr>
              <a:t>una variable, opcionalmente la inicia a un valor.</a:t>
            </a:r>
          </a:p>
          <a:p>
            <a:pPr lvl="1" algn="just"/>
            <a:r>
              <a:rPr lang="es-MX" b="1" dirty="0" err="1" smtClean="0">
                <a:latin typeface="+mj-lt"/>
              </a:rPr>
              <a:t>let</a:t>
            </a:r>
            <a:r>
              <a:rPr lang="es-MX" b="1" dirty="0" smtClean="0">
                <a:latin typeface="+mj-lt"/>
              </a:rPr>
              <a:t>: </a:t>
            </a:r>
            <a:r>
              <a:rPr lang="es-MX" dirty="0" smtClean="0">
                <a:latin typeface="+mj-lt"/>
              </a:rPr>
              <a:t>Declara </a:t>
            </a:r>
            <a:r>
              <a:rPr lang="es-MX" dirty="0">
                <a:latin typeface="+mj-lt"/>
              </a:rPr>
              <a:t>una variable local con ámbito de </a:t>
            </a:r>
            <a:r>
              <a:rPr lang="es-MX" dirty="0" smtClean="0">
                <a:latin typeface="+mj-lt"/>
              </a:rPr>
              <a:t>bloque, opcionalmente </a:t>
            </a:r>
            <a:r>
              <a:rPr lang="es-MX" dirty="0">
                <a:latin typeface="+mj-lt"/>
              </a:rPr>
              <a:t>la inicia a un valor.</a:t>
            </a:r>
          </a:p>
          <a:p>
            <a:pPr lvl="1" algn="just"/>
            <a:r>
              <a:rPr lang="es-MX" b="1" dirty="0" err="1">
                <a:latin typeface="+mj-lt"/>
              </a:rPr>
              <a:t>c</a:t>
            </a:r>
            <a:r>
              <a:rPr lang="es-MX" b="1" dirty="0" err="1" smtClean="0">
                <a:latin typeface="+mj-lt"/>
              </a:rPr>
              <a:t>onst</a:t>
            </a:r>
            <a:r>
              <a:rPr lang="es-MX" b="1" dirty="0" smtClean="0">
                <a:latin typeface="+mj-lt"/>
              </a:rPr>
              <a:t>: </a:t>
            </a:r>
            <a:r>
              <a:rPr lang="es-MX" dirty="0" smtClean="0">
                <a:latin typeface="+mj-lt"/>
              </a:rPr>
              <a:t>Declara </a:t>
            </a:r>
            <a:r>
              <a:rPr lang="es-MX" dirty="0">
                <a:latin typeface="+mj-lt"/>
              </a:rPr>
              <a:t>un nombre de constante de solo lectura y ámbito de bloque.</a:t>
            </a:r>
            <a:endParaRPr dirty="0">
              <a:latin typeface="+mj-lt"/>
            </a:endParaRPr>
          </a:p>
        </p:txBody>
      </p:sp>
      <p:pic>
        <p:nvPicPr>
          <p:cNvPr id="121" name="Google Shape;121;g1372d453eb4_1_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64741" y="5883431"/>
            <a:ext cx="2772337" cy="83804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2" name="Google Shape;122;g1372d453eb4_1_43"/>
          <p:cNvGrpSpPr/>
          <p:nvPr/>
        </p:nvGrpSpPr>
        <p:grpSpPr>
          <a:xfrm>
            <a:off x="254922" y="6013150"/>
            <a:ext cx="3591527" cy="780025"/>
            <a:chOff x="254922" y="6013150"/>
            <a:chExt cx="3591527" cy="780025"/>
          </a:xfrm>
        </p:grpSpPr>
        <p:pic>
          <p:nvPicPr>
            <p:cNvPr id="123" name="Google Shape;123;g1372d453eb4_1_4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54922" y="6266192"/>
              <a:ext cx="1923501" cy="3718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4" name="Google Shape;124;g1372d453eb4_1_4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460450" y="6013150"/>
              <a:ext cx="1385999" cy="78002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9" name="Imagen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05412" y="4462289"/>
            <a:ext cx="1781175" cy="16174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372d453eb4_1_43"/>
          <p:cNvSpPr txBox="1">
            <a:spLocks noGrp="1"/>
          </p:cNvSpPr>
          <p:nvPr>
            <p:ph type="title"/>
          </p:nvPr>
        </p:nvSpPr>
        <p:spPr>
          <a:xfrm>
            <a:off x="1769445" y="136526"/>
            <a:ext cx="9819300" cy="7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es-PE" dirty="0" smtClean="0"/>
              <a:t>Declaración de variables en JavaScript</a:t>
            </a:r>
            <a:endParaRPr dirty="0"/>
          </a:p>
        </p:txBody>
      </p:sp>
      <p:sp>
        <p:nvSpPr>
          <p:cNvPr id="120" name="Google Shape;120;g1372d453eb4_1_4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33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just"/>
            <a:r>
              <a:rPr lang="es-MX" sz="2600" dirty="0" smtClean="0">
                <a:latin typeface="+mj-lt"/>
              </a:rPr>
              <a:t>Utiliza </a:t>
            </a:r>
            <a:r>
              <a:rPr lang="es-MX" sz="2600" b="1" dirty="0">
                <a:latin typeface="+mj-lt"/>
              </a:rPr>
              <a:t>variables </a:t>
            </a:r>
            <a:r>
              <a:rPr lang="es-MX" sz="2600" dirty="0">
                <a:latin typeface="+mj-lt"/>
              </a:rPr>
              <a:t>como nombres simbólicos para valores en tu aplicación. Los nombres de las variables, llamados</a:t>
            </a:r>
            <a:r>
              <a:rPr lang="es-MX" sz="2600" b="1" dirty="0">
                <a:latin typeface="+mj-lt"/>
              </a:rPr>
              <a:t> identificadores</a:t>
            </a:r>
            <a:r>
              <a:rPr lang="es-MX" sz="2600" dirty="0">
                <a:latin typeface="+mj-lt"/>
              </a:rPr>
              <a:t>, se ajustan a ciertas reglas</a:t>
            </a:r>
            <a:r>
              <a:rPr lang="es-MX" sz="2600" dirty="0" smtClean="0">
                <a:latin typeface="+mj-lt"/>
              </a:rPr>
              <a:t>.</a:t>
            </a:r>
          </a:p>
          <a:p>
            <a:pPr lvl="0" algn="just"/>
            <a:r>
              <a:rPr lang="es-MX" sz="2600" dirty="0">
                <a:latin typeface="+mj-lt"/>
              </a:rPr>
              <a:t>Un </a:t>
            </a:r>
            <a:r>
              <a:rPr lang="es-MX" sz="2600" b="1" dirty="0">
                <a:latin typeface="+mj-lt"/>
              </a:rPr>
              <a:t>identificador</a:t>
            </a:r>
            <a:r>
              <a:rPr lang="es-MX" sz="2600" dirty="0">
                <a:latin typeface="+mj-lt"/>
              </a:rPr>
              <a:t> de JavaScript debe comenzar con una letra, un guión bajo (_) o un signo de dólar ($). Los siguientes caracteres también pueden ser dígitos (0-9</a:t>
            </a:r>
            <a:r>
              <a:rPr lang="es-MX" sz="2600" dirty="0" smtClean="0">
                <a:latin typeface="+mj-lt"/>
              </a:rPr>
              <a:t>).</a:t>
            </a:r>
          </a:p>
          <a:p>
            <a:pPr lvl="0" algn="just"/>
            <a:r>
              <a:rPr lang="es-MX" sz="2600" dirty="0">
                <a:latin typeface="+mj-lt"/>
              </a:rPr>
              <a:t>Dado que JavaScript distingue entre </a:t>
            </a:r>
            <a:r>
              <a:rPr lang="es-MX" sz="2600" b="1" dirty="0">
                <a:latin typeface="+mj-lt"/>
              </a:rPr>
              <a:t>mayúsculas y minúsculas</a:t>
            </a:r>
            <a:r>
              <a:rPr lang="es-MX" sz="2600" dirty="0">
                <a:latin typeface="+mj-lt"/>
              </a:rPr>
              <a:t>, las letras incluyen los caracteres "A" a "Z" (mayúsculas), así como "a" a "z" (minúsculas).</a:t>
            </a:r>
            <a:endParaRPr sz="2600" dirty="0">
              <a:latin typeface="+mj-lt"/>
            </a:endParaRPr>
          </a:p>
        </p:txBody>
      </p:sp>
      <p:pic>
        <p:nvPicPr>
          <p:cNvPr id="121" name="Google Shape;121;g1372d453eb4_1_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64741" y="5883431"/>
            <a:ext cx="2772337" cy="83804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2" name="Google Shape;122;g1372d453eb4_1_43"/>
          <p:cNvGrpSpPr/>
          <p:nvPr/>
        </p:nvGrpSpPr>
        <p:grpSpPr>
          <a:xfrm>
            <a:off x="254922" y="6013150"/>
            <a:ext cx="3591527" cy="780025"/>
            <a:chOff x="254922" y="6013150"/>
            <a:chExt cx="3591527" cy="780025"/>
          </a:xfrm>
        </p:grpSpPr>
        <p:pic>
          <p:nvPicPr>
            <p:cNvPr id="123" name="Google Shape;123;g1372d453eb4_1_4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54922" y="6266192"/>
              <a:ext cx="1923501" cy="3718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4" name="Google Shape;124;g1372d453eb4_1_4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460450" y="6013150"/>
              <a:ext cx="1385999" cy="78002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9" name="Imagen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89600" y="5274338"/>
            <a:ext cx="1296987" cy="1177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361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372d453eb4_1_43"/>
          <p:cNvSpPr txBox="1">
            <a:spLocks noGrp="1"/>
          </p:cNvSpPr>
          <p:nvPr>
            <p:ph type="title"/>
          </p:nvPr>
        </p:nvSpPr>
        <p:spPr>
          <a:xfrm>
            <a:off x="1769445" y="136526"/>
            <a:ext cx="9819300" cy="7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es-PE" dirty="0" smtClean="0"/>
              <a:t>Declaración de variables en JavaScript</a:t>
            </a:r>
            <a:endParaRPr dirty="0"/>
          </a:p>
        </p:txBody>
      </p:sp>
      <p:sp>
        <p:nvSpPr>
          <p:cNvPr id="120" name="Google Shape;120;g1372d453eb4_1_4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33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just"/>
            <a:r>
              <a:rPr lang="es-MX" sz="2600" dirty="0">
                <a:latin typeface="+mj-lt"/>
              </a:rPr>
              <a:t>Puedes declarar una variable de </a:t>
            </a:r>
            <a:r>
              <a:rPr lang="es-MX" sz="2600" b="1" dirty="0">
                <a:latin typeface="+mj-lt"/>
              </a:rPr>
              <a:t>dos formas:</a:t>
            </a:r>
          </a:p>
          <a:p>
            <a:pPr lvl="0" algn="just"/>
            <a:r>
              <a:rPr lang="es-MX" sz="2600" dirty="0" smtClean="0">
                <a:latin typeface="+mj-lt"/>
              </a:rPr>
              <a:t>Con </a:t>
            </a:r>
            <a:r>
              <a:rPr lang="es-MX" sz="2600" dirty="0">
                <a:latin typeface="+mj-lt"/>
              </a:rPr>
              <a:t>la </a:t>
            </a:r>
            <a:r>
              <a:rPr lang="es-MX" sz="2600" b="1" dirty="0">
                <a:latin typeface="+mj-lt"/>
              </a:rPr>
              <a:t>palabra clave </a:t>
            </a:r>
            <a:r>
              <a:rPr lang="es-MX" sz="2600" b="1" i="1" dirty="0" err="1">
                <a:latin typeface="+mj-lt"/>
              </a:rPr>
              <a:t>var</a:t>
            </a:r>
            <a:r>
              <a:rPr lang="es-MX" sz="2600" b="1" i="1" dirty="0">
                <a:latin typeface="+mj-lt"/>
              </a:rPr>
              <a:t>. </a:t>
            </a:r>
            <a:r>
              <a:rPr lang="es-MX" sz="2600" dirty="0">
                <a:latin typeface="+mj-lt"/>
              </a:rPr>
              <a:t>Por ejemplo, </a:t>
            </a:r>
            <a:r>
              <a:rPr lang="es-MX" sz="2600" b="1" dirty="0" err="1">
                <a:latin typeface="+mj-lt"/>
              </a:rPr>
              <a:t>var</a:t>
            </a:r>
            <a:r>
              <a:rPr lang="es-MX" sz="2600" b="1" dirty="0">
                <a:latin typeface="+mj-lt"/>
              </a:rPr>
              <a:t> x = 42. </a:t>
            </a:r>
            <a:r>
              <a:rPr lang="es-MX" sz="2600" dirty="0">
                <a:latin typeface="+mj-lt"/>
              </a:rPr>
              <a:t>Esta sintaxis se puede utilizar para declarar variables </a:t>
            </a:r>
            <a:r>
              <a:rPr lang="es-MX" sz="2600" b="1" dirty="0">
                <a:latin typeface="+mj-lt"/>
              </a:rPr>
              <a:t>locales y globales, </a:t>
            </a:r>
            <a:r>
              <a:rPr lang="es-MX" sz="2600" dirty="0">
                <a:latin typeface="+mj-lt"/>
              </a:rPr>
              <a:t>dependiendo del contexto de ejecución.</a:t>
            </a:r>
          </a:p>
          <a:p>
            <a:pPr lvl="0" algn="just"/>
            <a:r>
              <a:rPr lang="es-MX" sz="2600" dirty="0">
                <a:latin typeface="+mj-lt"/>
              </a:rPr>
              <a:t>Con la </a:t>
            </a:r>
            <a:r>
              <a:rPr lang="es-MX" sz="2600" b="1" dirty="0">
                <a:latin typeface="+mj-lt"/>
              </a:rPr>
              <a:t>palabra clave </a:t>
            </a:r>
            <a:r>
              <a:rPr lang="es-MX" sz="2600" b="1" i="1" dirty="0" err="1">
                <a:latin typeface="+mj-lt"/>
              </a:rPr>
              <a:t>const</a:t>
            </a:r>
            <a:r>
              <a:rPr lang="es-MX" sz="2600" b="1" i="1" dirty="0">
                <a:latin typeface="+mj-lt"/>
              </a:rPr>
              <a:t> o </a:t>
            </a:r>
            <a:r>
              <a:rPr lang="es-MX" sz="2600" b="1" i="1" dirty="0" err="1">
                <a:latin typeface="+mj-lt"/>
              </a:rPr>
              <a:t>let</a:t>
            </a:r>
            <a:r>
              <a:rPr lang="es-MX" sz="2600" b="1" i="1" dirty="0">
                <a:latin typeface="+mj-lt"/>
              </a:rPr>
              <a:t>. </a:t>
            </a:r>
            <a:r>
              <a:rPr lang="es-MX" sz="2600" dirty="0">
                <a:latin typeface="+mj-lt"/>
              </a:rPr>
              <a:t>Por ejemplo, </a:t>
            </a:r>
            <a:r>
              <a:rPr lang="es-MX" sz="2600" b="1" dirty="0" err="1">
                <a:latin typeface="+mj-lt"/>
              </a:rPr>
              <a:t>let</a:t>
            </a:r>
            <a:r>
              <a:rPr lang="es-MX" sz="2600" b="1" dirty="0">
                <a:latin typeface="+mj-lt"/>
              </a:rPr>
              <a:t> y = 13. </a:t>
            </a:r>
            <a:r>
              <a:rPr lang="es-MX" sz="2600" dirty="0">
                <a:latin typeface="+mj-lt"/>
              </a:rPr>
              <a:t>Esta sintaxis se puede utilizar para declarar una </a:t>
            </a:r>
            <a:r>
              <a:rPr lang="es-MX" sz="2600" b="1" dirty="0">
                <a:latin typeface="+mj-lt"/>
              </a:rPr>
              <a:t>variable local </a:t>
            </a:r>
            <a:r>
              <a:rPr lang="es-MX" sz="2600" dirty="0">
                <a:latin typeface="+mj-lt"/>
              </a:rPr>
              <a:t>con ámbito de bloque.</a:t>
            </a:r>
            <a:endParaRPr sz="2600" dirty="0">
              <a:latin typeface="+mj-lt"/>
            </a:endParaRPr>
          </a:p>
        </p:txBody>
      </p:sp>
      <p:pic>
        <p:nvPicPr>
          <p:cNvPr id="121" name="Google Shape;121;g1372d453eb4_1_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64741" y="5883431"/>
            <a:ext cx="2772337" cy="83804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2" name="Google Shape;122;g1372d453eb4_1_43"/>
          <p:cNvGrpSpPr/>
          <p:nvPr/>
        </p:nvGrpSpPr>
        <p:grpSpPr>
          <a:xfrm>
            <a:off x="254922" y="6013150"/>
            <a:ext cx="3591527" cy="780025"/>
            <a:chOff x="254922" y="6013150"/>
            <a:chExt cx="3591527" cy="780025"/>
          </a:xfrm>
        </p:grpSpPr>
        <p:pic>
          <p:nvPicPr>
            <p:cNvPr id="123" name="Google Shape;123;g1372d453eb4_1_4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54922" y="6266192"/>
              <a:ext cx="1923501" cy="3718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4" name="Google Shape;124;g1372d453eb4_1_4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460450" y="6013150"/>
              <a:ext cx="1385999" cy="78002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9" name="Imagen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89600" y="5274338"/>
            <a:ext cx="1296987" cy="1177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537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372d453eb4_1_51"/>
          <p:cNvSpPr txBox="1">
            <a:spLocks noGrp="1"/>
          </p:cNvSpPr>
          <p:nvPr>
            <p:ph type="title"/>
          </p:nvPr>
        </p:nvSpPr>
        <p:spPr>
          <a:xfrm>
            <a:off x="1769445" y="136526"/>
            <a:ext cx="9819300" cy="7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es-PE" dirty="0" smtClean="0"/>
              <a:t>Operadores en JavaScript</a:t>
            </a:r>
            <a:endParaRPr dirty="0"/>
          </a:p>
        </p:txBody>
      </p:sp>
      <p:sp>
        <p:nvSpPr>
          <p:cNvPr id="130" name="Google Shape;130;g1372d453eb4_1_5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33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just"/>
            <a:r>
              <a:rPr lang="es-MX" sz="2600" dirty="0">
                <a:latin typeface="Arial"/>
                <a:ea typeface="Arial"/>
                <a:cs typeface="Arial"/>
                <a:sym typeface="Arial"/>
              </a:rPr>
              <a:t>JavaScript tiene los siguientes tipos de operadores. Esta sección describe los operadores y contiene información sobre la precedencia de los mismos</a:t>
            </a:r>
            <a:r>
              <a:rPr lang="es-MX" sz="2600" dirty="0" smtClean="0"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algn="just"/>
            <a:r>
              <a:rPr lang="es-PE" sz="2600" b="1" dirty="0"/>
              <a:t>Aritméticos</a:t>
            </a:r>
          </a:p>
          <a:p>
            <a:pPr algn="just"/>
            <a:r>
              <a:rPr lang="es-PE" sz="2600" b="1" dirty="0"/>
              <a:t>Lógicos</a:t>
            </a:r>
          </a:p>
          <a:p>
            <a:pPr algn="just"/>
            <a:r>
              <a:rPr lang="es-PE" sz="2600" b="1" dirty="0" smtClean="0"/>
              <a:t>Asignación</a:t>
            </a:r>
            <a:endParaRPr lang="es-PE" sz="2600" b="1" dirty="0"/>
          </a:p>
          <a:p>
            <a:pPr algn="just"/>
            <a:r>
              <a:rPr lang="es-PE" sz="2600" b="1" dirty="0" smtClean="0"/>
              <a:t>Comparación</a:t>
            </a:r>
          </a:p>
        </p:txBody>
      </p:sp>
      <p:pic>
        <p:nvPicPr>
          <p:cNvPr id="131" name="Google Shape;131;g1372d453eb4_1_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64741" y="5883431"/>
            <a:ext cx="2772337" cy="83804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2" name="Google Shape;132;g1372d453eb4_1_51"/>
          <p:cNvGrpSpPr/>
          <p:nvPr/>
        </p:nvGrpSpPr>
        <p:grpSpPr>
          <a:xfrm>
            <a:off x="254922" y="6013150"/>
            <a:ext cx="3591527" cy="780025"/>
            <a:chOff x="254922" y="6013150"/>
            <a:chExt cx="3591527" cy="780025"/>
          </a:xfrm>
        </p:grpSpPr>
        <p:pic>
          <p:nvPicPr>
            <p:cNvPr id="133" name="Google Shape;133;g1372d453eb4_1_51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54922" y="6266192"/>
              <a:ext cx="1923501" cy="3718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4" name="Google Shape;134;g1372d453eb4_1_5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460450" y="6013150"/>
              <a:ext cx="1385999" cy="78002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" name="Imagen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34316" y="3127342"/>
            <a:ext cx="2095500" cy="21907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372d453eb4_1_51"/>
          <p:cNvSpPr txBox="1">
            <a:spLocks noGrp="1"/>
          </p:cNvSpPr>
          <p:nvPr>
            <p:ph type="title"/>
          </p:nvPr>
        </p:nvSpPr>
        <p:spPr>
          <a:xfrm>
            <a:off x="1769445" y="136526"/>
            <a:ext cx="9819300" cy="7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es-PE" dirty="0" smtClean="0"/>
              <a:t>Operadores en JavaScript</a:t>
            </a:r>
            <a:endParaRPr dirty="0"/>
          </a:p>
        </p:txBody>
      </p:sp>
      <p:sp>
        <p:nvSpPr>
          <p:cNvPr id="130" name="Google Shape;130;g1372d453eb4_1_51"/>
          <p:cNvSpPr txBox="1">
            <a:spLocks noGrp="1"/>
          </p:cNvSpPr>
          <p:nvPr>
            <p:ph type="body" idx="1"/>
          </p:nvPr>
        </p:nvSpPr>
        <p:spPr>
          <a:xfrm>
            <a:off x="533400" y="995307"/>
            <a:ext cx="10515600" cy="33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just"/>
            <a:r>
              <a:rPr lang="es-MX" sz="2600" dirty="0" smtClean="0">
                <a:latin typeface="Arial"/>
                <a:ea typeface="Arial"/>
                <a:cs typeface="Arial"/>
                <a:sym typeface="Arial"/>
              </a:rPr>
              <a:t>Operadores Aritméticos</a:t>
            </a:r>
          </a:p>
        </p:txBody>
      </p:sp>
      <p:pic>
        <p:nvPicPr>
          <p:cNvPr id="131" name="Google Shape;131;g1372d453eb4_1_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64741" y="5883431"/>
            <a:ext cx="2772337" cy="83804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2" name="Google Shape;132;g1372d453eb4_1_51"/>
          <p:cNvGrpSpPr/>
          <p:nvPr/>
        </p:nvGrpSpPr>
        <p:grpSpPr>
          <a:xfrm>
            <a:off x="254922" y="6013150"/>
            <a:ext cx="3591527" cy="780025"/>
            <a:chOff x="254922" y="6013150"/>
            <a:chExt cx="3591527" cy="780025"/>
          </a:xfrm>
        </p:grpSpPr>
        <p:pic>
          <p:nvPicPr>
            <p:cNvPr id="133" name="Google Shape;133;g1372d453eb4_1_51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54922" y="6266192"/>
              <a:ext cx="1923501" cy="3718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4" name="Google Shape;134;g1372d453eb4_1_5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460450" y="6013150"/>
              <a:ext cx="1385999" cy="78002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2" name="Imagen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27657" y="876026"/>
            <a:ext cx="1364342" cy="1417231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7"/>
          <a:srcRect t="3400"/>
          <a:stretch/>
        </p:blipFill>
        <p:spPr>
          <a:xfrm>
            <a:off x="1122201" y="1566389"/>
            <a:ext cx="9705456" cy="444676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36437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372d453eb4_1_51"/>
          <p:cNvSpPr txBox="1">
            <a:spLocks noGrp="1"/>
          </p:cNvSpPr>
          <p:nvPr>
            <p:ph type="title"/>
          </p:nvPr>
        </p:nvSpPr>
        <p:spPr>
          <a:xfrm>
            <a:off x="1769445" y="136526"/>
            <a:ext cx="9819300" cy="7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es-PE" dirty="0" smtClean="0"/>
              <a:t>Operadores en JavaScript</a:t>
            </a:r>
            <a:endParaRPr dirty="0"/>
          </a:p>
        </p:txBody>
      </p:sp>
      <p:sp>
        <p:nvSpPr>
          <p:cNvPr id="130" name="Google Shape;130;g1372d453eb4_1_51"/>
          <p:cNvSpPr txBox="1">
            <a:spLocks noGrp="1"/>
          </p:cNvSpPr>
          <p:nvPr>
            <p:ph type="body" idx="1"/>
          </p:nvPr>
        </p:nvSpPr>
        <p:spPr>
          <a:xfrm>
            <a:off x="533400" y="995307"/>
            <a:ext cx="10515600" cy="33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just"/>
            <a:r>
              <a:rPr lang="es-MX" sz="2600" dirty="0" smtClean="0">
                <a:latin typeface="Arial"/>
                <a:ea typeface="Arial"/>
                <a:cs typeface="Arial"/>
                <a:sym typeface="Arial"/>
              </a:rPr>
              <a:t>Operadores Lógicos</a:t>
            </a:r>
          </a:p>
        </p:txBody>
      </p:sp>
      <p:pic>
        <p:nvPicPr>
          <p:cNvPr id="131" name="Google Shape;131;g1372d453eb4_1_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64741" y="5883431"/>
            <a:ext cx="2772337" cy="83804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2" name="Google Shape;132;g1372d453eb4_1_51"/>
          <p:cNvGrpSpPr/>
          <p:nvPr/>
        </p:nvGrpSpPr>
        <p:grpSpPr>
          <a:xfrm>
            <a:off x="254922" y="6013150"/>
            <a:ext cx="3591527" cy="780025"/>
            <a:chOff x="254922" y="6013150"/>
            <a:chExt cx="3591527" cy="780025"/>
          </a:xfrm>
        </p:grpSpPr>
        <p:pic>
          <p:nvPicPr>
            <p:cNvPr id="133" name="Google Shape;133;g1372d453eb4_1_51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54922" y="6266192"/>
              <a:ext cx="1923501" cy="3718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4" name="Google Shape;134;g1372d453eb4_1_5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460450" y="6013150"/>
              <a:ext cx="1385999" cy="78002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6"/>
          <a:srcRect t="5810"/>
          <a:stretch/>
        </p:blipFill>
        <p:spPr>
          <a:xfrm>
            <a:off x="1407886" y="1638074"/>
            <a:ext cx="9264423" cy="4245357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827657" y="876026"/>
            <a:ext cx="1364342" cy="1417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543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372d453eb4_1_51"/>
          <p:cNvSpPr txBox="1">
            <a:spLocks noGrp="1"/>
          </p:cNvSpPr>
          <p:nvPr>
            <p:ph type="title"/>
          </p:nvPr>
        </p:nvSpPr>
        <p:spPr>
          <a:xfrm>
            <a:off x="1769445" y="136526"/>
            <a:ext cx="9819300" cy="7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es-PE" dirty="0" smtClean="0"/>
              <a:t>Operadores en JavaScript</a:t>
            </a:r>
            <a:endParaRPr dirty="0"/>
          </a:p>
        </p:txBody>
      </p:sp>
      <p:sp>
        <p:nvSpPr>
          <p:cNvPr id="130" name="Google Shape;130;g1372d453eb4_1_51"/>
          <p:cNvSpPr txBox="1">
            <a:spLocks noGrp="1"/>
          </p:cNvSpPr>
          <p:nvPr>
            <p:ph type="body" idx="1"/>
          </p:nvPr>
        </p:nvSpPr>
        <p:spPr>
          <a:xfrm>
            <a:off x="533400" y="995307"/>
            <a:ext cx="10515600" cy="33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just"/>
            <a:r>
              <a:rPr lang="es-MX" sz="2600" dirty="0" smtClean="0">
                <a:latin typeface="Arial"/>
                <a:ea typeface="Arial"/>
                <a:cs typeface="Arial"/>
                <a:sym typeface="Arial"/>
              </a:rPr>
              <a:t>Operadores Asignación</a:t>
            </a:r>
          </a:p>
        </p:txBody>
      </p:sp>
      <p:pic>
        <p:nvPicPr>
          <p:cNvPr id="131" name="Google Shape;131;g1372d453eb4_1_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64741" y="5883431"/>
            <a:ext cx="2772337" cy="83804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2" name="Google Shape;132;g1372d453eb4_1_51"/>
          <p:cNvGrpSpPr/>
          <p:nvPr/>
        </p:nvGrpSpPr>
        <p:grpSpPr>
          <a:xfrm>
            <a:off x="254922" y="6013150"/>
            <a:ext cx="3591527" cy="780025"/>
            <a:chOff x="254922" y="6013150"/>
            <a:chExt cx="3591527" cy="780025"/>
          </a:xfrm>
        </p:grpSpPr>
        <p:pic>
          <p:nvPicPr>
            <p:cNvPr id="133" name="Google Shape;133;g1372d453eb4_1_51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54922" y="6266192"/>
              <a:ext cx="1923501" cy="3718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4" name="Google Shape;134;g1372d453eb4_1_5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460450" y="6013150"/>
              <a:ext cx="1385999" cy="78002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6"/>
          <a:srcRect t="8532"/>
          <a:stretch/>
        </p:blipFill>
        <p:spPr>
          <a:xfrm>
            <a:off x="1613014" y="1825402"/>
            <a:ext cx="8663102" cy="345759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827657" y="876026"/>
            <a:ext cx="1364342" cy="1417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402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"/>
          <p:cNvSpPr txBox="1">
            <a:spLocks noGrp="1"/>
          </p:cNvSpPr>
          <p:nvPr>
            <p:ph type="title"/>
          </p:nvPr>
        </p:nvSpPr>
        <p:spPr>
          <a:xfrm>
            <a:off x="1769445" y="136526"/>
            <a:ext cx="9819372" cy="739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es-PE"/>
              <a:t>Resultado de aprendizaje</a:t>
            </a:r>
            <a:endParaRPr/>
          </a:p>
        </p:txBody>
      </p:sp>
      <p:sp>
        <p:nvSpPr>
          <p:cNvPr id="70" name="Google Shape;70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3304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</a:pPr>
            <a:r>
              <a:rPr lang="es-PE" dirty="0" smtClean="0"/>
              <a:t>Al finalizar la sesión, el estudiante elabora aplicaciones web con JavaScript reconociendo los tipos de datos primitivos, variables y el uso de operadores.</a:t>
            </a:r>
            <a:endParaRPr dirty="0"/>
          </a:p>
        </p:txBody>
      </p:sp>
      <p:pic>
        <p:nvPicPr>
          <p:cNvPr id="71" name="Google Shape;71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64741" y="5883431"/>
            <a:ext cx="2772337" cy="83804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2" name="Google Shape;72;p2"/>
          <p:cNvGrpSpPr/>
          <p:nvPr/>
        </p:nvGrpSpPr>
        <p:grpSpPr>
          <a:xfrm>
            <a:off x="254922" y="6013150"/>
            <a:ext cx="3591527" cy="780025"/>
            <a:chOff x="254922" y="6013150"/>
            <a:chExt cx="3591527" cy="780025"/>
          </a:xfrm>
        </p:grpSpPr>
        <p:pic>
          <p:nvPicPr>
            <p:cNvPr id="73" name="Google Shape;73;p2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54922" y="6266192"/>
              <a:ext cx="1923501" cy="3718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4" name="Google Shape;74;p2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460450" y="6013150"/>
              <a:ext cx="1385999" cy="7800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372d453eb4_1_51"/>
          <p:cNvSpPr txBox="1">
            <a:spLocks noGrp="1"/>
          </p:cNvSpPr>
          <p:nvPr>
            <p:ph type="title"/>
          </p:nvPr>
        </p:nvSpPr>
        <p:spPr>
          <a:xfrm>
            <a:off x="1769445" y="136526"/>
            <a:ext cx="9819300" cy="7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es-PE" dirty="0" smtClean="0"/>
              <a:t>Operadores en JavaScript</a:t>
            </a:r>
            <a:endParaRPr dirty="0"/>
          </a:p>
        </p:txBody>
      </p:sp>
      <p:sp>
        <p:nvSpPr>
          <p:cNvPr id="130" name="Google Shape;130;g1372d453eb4_1_51"/>
          <p:cNvSpPr txBox="1">
            <a:spLocks noGrp="1"/>
          </p:cNvSpPr>
          <p:nvPr>
            <p:ph type="body" idx="1"/>
          </p:nvPr>
        </p:nvSpPr>
        <p:spPr>
          <a:xfrm>
            <a:off x="533400" y="995307"/>
            <a:ext cx="10515600" cy="33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just"/>
            <a:r>
              <a:rPr lang="es-MX" sz="2600" dirty="0" smtClean="0">
                <a:latin typeface="Arial"/>
                <a:ea typeface="Arial"/>
                <a:cs typeface="Arial"/>
                <a:sym typeface="Arial"/>
              </a:rPr>
              <a:t>Operadores de Comparación</a:t>
            </a:r>
          </a:p>
        </p:txBody>
      </p:sp>
      <p:pic>
        <p:nvPicPr>
          <p:cNvPr id="131" name="Google Shape;131;g1372d453eb4_1_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64741" y="5883431"/>
            <a:ext cx="2772337" cy="83804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2" name="Google Shape;132;g1372d453eb4_1_51"/>
          <p:cNvGrpSpPr/>
          <p:nvPr/>
        </p:nvGrpSpPr>
        <p:grpSpPr>
          <a:xfrm>
            <a:off x="254922" y="6013150"/>
            <a:ext cx="3591527" cy="780025"/>
            <a:chOff x="254922" y="6013150"/>
            <a:chExt cx="3591527" cy="780025"/>
          </a:xfrm>
        </p:grpSpPr>
        <p:pic>
          <p:nvPicPr>
            <p:cNvPr id="133" name="Google Shape;133;g1372d453eb4_1_51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54922" y="6266192"/>
              <a:ext cx="1923501" cy="3718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4" name="Google Shape;134;g1372d453eb4_1_5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460450" y="6013150"/>
              <a:ext cx="1385999" cy="78002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5122" name="Picture 2" descr="comparacion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71"/>
          <a:stretch/>
        </p:blipFill>
        <p:spPr bwMode="auto">
          <a:xfrm>
            <a:off x="1530679" y="1611085"/>
            <a:ext cx="9122807" cy="428686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827657" y="876026"/>
            <a:ext cx="1364342" cy="1417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174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372d453eb4_1_51"/>
          <p:cNvSpPr txBox="1">
            <a:spLocks noGrp="1"/>
          </p:cNvSpPr>
          <p:nvPr>
            <p:ph type="title"/>
          </p:nvPr>
        </p:nvSpPr>
        <p:spPr>
          <a:xfrm>
            <a:off x="1769445" y="136526"/>
            <a:ext cx="9819300" cy="7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es-PE" dirty="0" smtClean="0"/>
              <a:t>Funciones predefinidas en JavaScript</a:t>
            </a:r>
            <a:endParaRPr dirty="0"/>
          </a:p>
        </p:txBody>
      </p:sp>
      <p:sp>
        <p:nvSpPr>
          <p:cNvPr id="130" name="Google Shape;130;g1372d453eb4_1_51"/>
          <p:cNvSpPr txBox="1">
            <a:spLocks noGrp="1"/>
          </p:cNvSpPr>
          <p:nvPr>
            <p:ph type="body" idx="1"/>
          </p:nvPr>
        </p:nvSpPr>
        <p:spPr>
          <a:xfrm>
            <a:off x="794657" y="1287629"/>
            <a:ext cx="10794087" cy="43139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just"/>
            <a:r>
              <a:rPr lang="es-PE" sz="2500" b="1" dirty="0" err="1" smtClean="0">
                <a:latin typeface="+mj-lt"/>
              </a:rPr>
              <a:t>eval</a:t>
            </a:r>
            <a:r>
              <a:rPr lang="es-PE" sz="2500" b="1" dirty="0" smtClean="0">
                <a:latin typeface="+mj-lt"/>
              </a:rPr>
              <a:t>(</a:t>
            </a:r>
            <a:r>
              <a:rPr lang="es-PE" sz="2500" b="1" dirty="0" err="1" smtClean="0">
                <a:latin typeface="+mj-lt"/>
              </a:rPr>
              <a:t>string</a:t>
            </a:r>
            <a:r>
              <a:rPr lang="es-PE" sz="2500" b="1" dirty="0" smtClean="0">
                <a:latin typeface="+mj-lt"/>
              </a:rPr>
              <a:t>): </a:t>
            </a:r>
            <a:r>
              <a:rPr lang="es-MX" sz="2500" dirty="0">
                <a:latin typeface="+mj-lt"/>
              </a:rPr>
              <a:t>Esta función recibe una cadena de caracteres y la ejecuta como si fuera una sentencia de </a:t>
            </a:r>
            <a:r>
              <a:rPr lang="es-MX" sz="2500" dirty="0" err="1">
                <a:latin typeface="+mj-lt"/>
              </a:rPr>
              <a:t>Javascript</a:t>
            </a:r>
            <a:r>
              <a:rPr lang="es-MX" sz="2500" dirty="0">
                <a:latin typeface="+mj-lt"/>
              </a:rPr>
              <a:t>.</a:t>
            </a:r>
            <a:endParaRPr lang="es-PE" sz="2500" dirty="0" smtClean="0">
              <a:latin typeface="+mj-lt"/>
            </a:endParaRPr>
          </a:p>
          <a:p>
            <a:pPr algn="just"/>
            <a:r>
              <a:rPr lang="es-PE" sz="2500" b="1" dirty="0" err="1" smtClean="0">
                <a:latin typeface="+mj-lt"/>
              </a:rPr>
              <a:t>parseInt</a:t>
            </a:r>
            <a:r>
              <a:rPr lang="es-PE" sz="2500" b="1" dirty="0" smtClean="0">
                <a:latin typeface="+mj-lt"/>
              </a:rPr>
              <a:t>(cadena, base): </a:t>
            </a:r>
            <a:r>
              <a:rPr lang="es-MX" sz="2500" dirty="0">
                <a:latin typeface="+mj-lt"/>
              </a:rPr>
              <a:t>Recibe una cadena y una base. Devuelve un valor numérico resultante de convertir la cadena en un número en la base indicada</a:t>
            </a:r>
            <a:r>
              <a:rPr lang="es-MX" sz="2500" dirty="0" smtClean="0">
                <a:latin typeface="+mj-lt"/>
              </a:rPr>
              <a:t>.</a:t>
            </a:r>
          </a:p>
          <a:p>
            <a:pPr algn="just"/>
            <a:r>
              <a:rPr lang="es-MX" sz="2500" b="1" dirty="0" err="1" smtClean="0">
                <a:latin typeface="+mj-lt"/>
              </a:rPr>
              <a:t>parseFloat</a:t>
            </a:r>
            <a:r>
              <a:rPr lang="es-MX" sz="2500" b="1" dirty="0" smtClean="0">
                <a:latin typeface="+mj-lt"/>
              </a:rPr>
              <a:t>(cadena): </a:t>
            </a:r>
            <a:r>
              <a:rPr lang="es-MX" sz="2500" dirty="0" smtClean="0">
                <a:latin typeface="+mj-lt"/>
              </a:rPr>
              <a:t>Convierte </a:t>
            </a:r>
            <a:r>
              <a:rPr lang="es-MX" sz="2500" dirty="0">
                <a:latin typeface="+mj-lt"/>
              </a:rPr>
              <a:t>la cadena en un número y </a:t>
            </a:r>
            <a:r>
              <a:rPr lang="es-MX" sz="2500" dirty="0" smtClean="0">
                <a:latin typeface="+mj-lt"/>
              </a:rPr>
              <a:t>lo devuelve.</a:t>
            </a:r>
            <a:endParaRPr lang="es-PE" sz="2500" dirty="0">
              <a:latin typeface="+mj-lt"/>
            </a:endParaRPr>
          </a:p>
          <a:p>
            <a:pPr algn="just"/>
            <a:r>
              <a:rPr lang="es-PE" sz="2500" b="1" dirty="0" err="1" smtClean="0">
                <a:latin typeface="+mj-lt"/>
              </a:rPr>
              <a:t>isNaN</a:t>
            </a:r>
            <a:r>
              <a:rPr lang="es-PE" sz="2500" b="1" dirty="0" smtClean="0">
                <a:latin typeface="+mj-lt"/>
              </a:rPr>
              <a:t> </a:t>
            </a:r>
            <a:r>
              <a:rPr lang="es-PE" sz="2500" b="1" dirty="0">
                <a:latin typeface="+mj-lt"/>
              </a:rPr>
              <a:t>(número</a:t>
            </a:r>
            <a:r>
              <a:rPr lang="es-PE" sz="2500" b="1" dirty="0" smtClean="0">
                <a:latin typeface="+mj-lt"/>
              </a:rPr>
              <a:t>): </a:t>
            </a:r>
            <a:r>
              <a:rPr lang="es-MX" sz="2500" dirty="0">
                <a:latin typeface="+mj-lt"/>
              </a:rPr>
              <a:t>Devuelve un </a:t>
            </a:r>
            <a:r>
              <a:rPr lang="es-MX" sz="2500" dirty="0" err="1">
                <a:latin typeface="+mj-lt"/>
              </a:rPr>
              <a:t>boleano</a:t>
            </a:r>
            <a:r>
              <a:rPr lang="es-MX" sz="2500" dirty="0">
                <a:latin typeface="+mj-lt"/>
              </a:rPr>
              <a:t> dependiendo de lo que recibe por parámetro. Si no es un número devuelve un true, si es un </a:t>
            </a:r>
            <a:r>
              <a:rPr lang="es-MX" sz="2500" dirty="0" smtClean="0">
                <a:latin typeface="+mj-lt"/>
              </a:rPr>
              <a:t>número </a:t>
            </a:r>
            <a:r>
              <a:rPr lang="es-MX" sz="2500" dirty="0">
                <a:latin typeface="+mj-lt"/>
              </a:rPr>
              <a:t>devuelve false</a:t>
            </a:r>
            <a:r>
              <a:rPr lang="es-MX" sz="2500" dirty="0" smtClean="0">
                <a:latin typeface="+mj-lt"/>
              </a:rPr>
              <a:t>.</a:t>
            </a:r>
          </a:p>
          <a:p>
            <a:pPr algn="just"/>
            <a:r>
              <a:rPr lang="es-PE" sz="2500" b="1" dirty="0" smtClean="0">
                <a:latin typeface="+mj-lt"/>
              </a:rPr>
              <a:t>escape(</a:t>
            </a:r>
            <a:r>
              <a:rPr lang="es-PE" sz="2500" b="1" dirty="0" err="1" smtClean="0">
                <a:latin typeface="+mj-lt"/>
              </a:rPr>
              <a:t>string</a:t>
            </a:r>
            <a:r>
              <a:rPr lang="es-PE" sz="2500" b="1" dirty="0" smtClean="0">
                <a:latin typeface="+mj-lt"/>
              </a:rPr>
              <a:t>): </a:t>
            </a:r>
            <a:r>
              <a:rPr lang="es-MX" sz="2500" dirty="0" smtClean="0">
                <a:latin typeface="+mj-lt"/>
              </a:rPr>
              <a:t>Crea </a:t>
            </a:r>
            <a:r>
              <a:rPr lang="es-MX" sz="2500" dirty="0">
                <a:latin typeface="+mj-lt"/>
              </a:rPr>
              <a:t>una nueva cadena de caracteres en los que ciertos caracteres han sido sustituidos por una secuencia hexadecimal de escape.</a:t>
            </a:r>
            <a:endParaRPr lang="es-PE" sz="2500" dirty="0">
              <a:latin typeface="+mj-lt"/>
            </a:endParaRPr>
          </a:p>
        </p:txBody>
      </p:sp>
      <p:pic>
        <p:nvPicPr>
          <p:cNvPr id="131" name="Google Shape;131;g1372d453eb4_1_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64741" y="5883431"/>
            <a:ext cx="2772337" cy="83804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2" name="Google Shape;132;g1372d453eb4_1_51"/>
          <p:cNvGrpSpPr/>
          <p:nvPr/>
        </p:nvGrpSpPr>
        <p:grpSpPr>
          <a:xfrm>
            <a:off x="254922" y="6013150"/>
            <a:ext cx="3591527" cy="780025"/>
            <a:chOff x="254922" y="6013150"/>
            <a:chExt cx="3591527" cy="780025"/>
          </a:xfrm>
        </p:grpSpPr>
        <p:pic>
          <p:nvPicPr>
            <p:cNvPr id="133" name="Google Shape;133;g1372d453eb4_1_51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54922" y="6266192"/>
              <a:ext cx="1923501" cy="3718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4" name="Google Shape;134;g1372d453eb4_1_5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460450" y="6013150"/>
              <a:ext cx="1385999" cy="780025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581595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"/>
          <p:cNvSpPr txBox="1">
            <a:spLocks noGrp="1"/>
          </p:cNvSpPr>
          <p:nvPr>
            <p:ph type="title"/>
          </p:nvPr>
        </p:nvSpPr>
        <p:spPr>
          <a:xfrm>
            <a:off x="549500" y="2385725"/>
            <a:ext cx="3565200" cy="18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lang="es-PE" sz="4000">
                <a:latin typeface="Arial"/>
                <a:ea typeface="Arial"/>
                <a:cs typeface="Arial"/>
                <a:sym typeface="Arial"/>
              </a:rPr>
              <a:t>Caso o reto a resolver</a:t>
            </a:r>
            <a:endParaRPr sz="40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0" name="Google Shape;140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" y="-1"/>
            <a:ext cx="4449551" cy="134505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"/>
          <p:cNvSpPr txBox="1">
            <a:spLocks noGrp="1"/>
          </p:cNvSpPr>
          <p:nvPr>
            <p:ph type="title"/>
          </p:nvPr>
        </p:nvSpPr>
        <p:spPr>
          <a:xfrm>
            <a:off x="4737050" y="1679775"/>
            <a:ext cx="6873000" cy="26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 algn="ctr">
              <a:buClr>
                <a:srgbClr val="002060"/>
              </a:buClr>
              <a:buSzPts val="4000"/>
            </a:pPr>
            <a:r>
              <a:rPr lang="es-PE" sz="4400" dirty="0" smtClean="0">
                <a:solidFill>
                  <a:srgbClr val="0D2D6B"/>
                </a:solidFill>
                <a:latin typeface="Arial"/>
                <a:ea typeface="Arial"/>
                <a:cs typeface="Arial"/>
                <a:sym typeface="Arial"/>
              </a:rPr>
              <a:t>Resolver ejercicios de Laboratorio con tipos de datos primitivos, variables </a:t>
            </a:r>
            <a:r>
              <a:rPr lang="es-PE" sz="4400" dirty="0">
                <a:solidFill>
                  <a:srgbClr val="0D2D6B"/>
                </a:solidFill>
                <a:latin typeface="Arial"/>
                <a:ea typeface="Arial"/>
                <a:cs typeface="Arial"/>
                <a:sym typeface="Arial"/>
              </a:rPr>
              <a:t>y operadores de </a:t>
            </a:r>
            <a:r>
              <a:rPr lang="es-PE" sz="4400" dirty="0" smtClean="0">
                <a:solidFill>
                  <a:srgbClr val="0D2D6B"/>
                </a:solidFill>
                <a:latin typeface="Arial"/>
                <a:ea typeface="Arial"/>
                <a:cs typeface="Arial"/>
                <a:sym typeface="Arial"/>
              </a:rPr>
              <a:t>JavaScript</a:t>
            </a:r>
            <a:endParaRPr sz="4400" dirty="0">
              <a:solidFill>
                <a:srgbClr val="0D2D6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2" name="Google Shape;142;p1"/>
          <p:cNvGrpSpPr/>
          <p:nvPr/>
        </p:nvGrpSpPr>
        <p:grpSpPr>
          <a:xfrm>
            <a:off x="254922" y="6013150"/>
            <a:ext cx="3591527" cy="780025"/>
            <a:chOff x="254922" y="6013150"/>
            <a:chExt cx="3591527" cy="780025"/>
          </a:xfrm>
        </p:grpSpPr>
        <p:pic>
          <p:nvPicPr>
            <p:cNvPr id="143" name="Google Shape;143;p1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54922" y="6266192"/>
              <a:ext cx="1923501" cy="3718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4" name="Google Shape;144;p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460450" y="6013150"/>
              <a:ext cx="1385999" cy="780025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3022225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372d453eb4_1_59"/>
          <p:cNvSpPr txBox="1">
            <a:spLocks noGrp="1"/>
          </p:cNvSpPr>
          <p:nvPr>
            <p:ph type="title"/>
          </p:nvPr>
        </p:nvSpPr>
        <p:spPr>
          <a:xfrm>
            <a:off x="1855788" y="85726"/>
            <a:ext cx="9764700" cy="6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lang="es-PE" sz="4000">
                <a:latin typeface="Arial"/>
                <a:ea typeface="Arial"/>
                <a:cs typeface="Arial"/>
                <a:sym typeface="Arial"/>
              </a:rPr>
              <a:t>Recurso del caso</a:t>
            </a:r>
            <a:endParaRPr sz="4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g1372d453eb4_1_59"/>
          <p:cNvSpPr/>
          <p:nvPr/>
        </p:nvSpPr>
        <p:spPr>
          <a:xfrm>
            <a:off x="1513175" y="1106125"/>
            <a:ext cx="9150000" cy="4449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s-PE" sz="1600" dirty="0" smtClean="0"/>
              <a:t>Resolver el caso propuesto usando el </a:t>
            </a:r>
            <a:r>
              <a:rPr lang="es-PE" sz="1600" b="1" dirty="0" smtClean="0"/>
              <a:t>Visual Studio Code </a:t>
            </a:r>
            <a:r>
              <a:rPr lang="es-PE" sz="1600" dirty="0" smtClean="0"/>
              <a:t>y </a:t>
            </a:r>
            <a:r>
              <a:rPr lang="es-PE" sz="1600" b="1" dirty="0" smtClean="0"/>
              <a:t>tipos de datos primitivos, variables y operadores </a:t>
            </a:r>
            <a:r>
              <a:rPr lang="es-PE" sz="1600" dirty="0" smtClean="0"/>
              <a:t>de JavaScript, dicho </a:t>
            </a:r>
            <a:r>
              <a:rPr lang="es-PE" sz="1600" b="1" dirty="0" smtClean="0"/>
              <a:t>material digital </a:t>
            </a:r>
            <a:r>
              <a:rPr lang="es-PE" sz="1600" dirty="0"/>
              <a:t>de laboratorio </a:t>
            </a:r>
            <a:r>
              <a:rPr lang="es-PE" sz="1600" dirty="0" smtClean="0"/>
              <a:t>será proporcionado </a:t>
            </a:r>
            <a:r>
              <a:rPr lang="es-PE" sz="1600" dirty="0"/>
              <a:t>por el </a:t>
            </a:r>
            <a:r>
              <a:rPr lang="es-PE" sz="1600" dirty="0" smtClean="0"/>
              <a:t>docente y también se podrá ubicar dentro del aula virtual del curso.</a:t>
            </a:r>
          </a:p>
          <a:p>
            <a:pPr lvl="0" algn="just"/>
            <a:endParaRPr sz="1600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470" y="3672632"/>
            <a:ext cx="2651409" cy="1686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86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372d453eb4_1_80"/>
          <p:cNvSpPr txBox="1">
            <a:spLocks noGrp="1"/>
          </p:cNvSpPr>
          <p:nvPr>
            <p:ph type="title"/>
          </p:nvPr>
        </p:nvSpPr>
        <p:spPr>
          <a:xfrm>
            <a:off x="1769445" y="136526"/>
            <a:ext cx="9819300" cy="7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es-PE"/>
              <a:t>Indicaciones para realizar la actividad</a:t>
            </a:r>
            <a:endParaRPr/>
          </a:p>
        </p:txBody>
      </p:sp>
      <p:sp>
        <p:nvSpPr>
          <p:cNvPr id="160" name="Google Shape;160;g1372d453eb4_1_8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33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</a:pPr>
            <a:r>
              <a:rPr lang="es-PE" sz="2600" dirty="0" smtClean="0">
                <a:latin typeface="+mj-lt"/>
                <a:ea typeface="Arial"/>
                <a:cs typeface="Arial"/>
                <a:sym typeface="Arial"/>
              </a:rPr>
              <a:t>Use el IDE Visual Studio Code.</a:t>
            </a:r>
            <a:endParaRPr sz="2600" dirty="0">
              <a:latin typeface="+mj-lt"/>
              <a:ea typeface="Arial"/>
              <a:cs typeface="Arial"/>
              <a:sym typeface="Arial"/>
            </a:endParaRPr>
          </a:p>
          <a:p>
            <a:pPr lvl="0" algn="just"/>
            <a:r>
              <a:rPr lang="es-PE" sz="2600" dirty="0" smtClean="0">
                <a:latin typeface="+mj-lt"/>
                <a:ea typeface="Arial"/>
                <a:cs typeface="Arial"/>
                <a:sym typeface="Arial"/>
              </a:rPr>
              <a:t>Desarrolle los casos propuestos usando </a:t>
            </a:r>
            <a:r>
              <a:rPr lang="es-PE" sz="2600" dirty="0" smtClean="0">
                <a:latin typeface="+mj-lt"/>
              </a:rPr>
              <a:t>tipos </a:t>
            </a:r>
            <a:r>
              <a:rPr lang="es-PE" sz="2600" dirty="0">
                <a:latin typeface="+mj-lt"/>
              </a:rPr>
              <a:t>de datos primitivos, variables y </a:t>
            </a:r>
            <a:r>
              <a:rPr lang="es-PE" sz="2600" dirty="0" smtClean="0">
                <a:latin typeface="+mj-lt"/>
              </a:rPr>
              <a:t>operadores de JavaScript.</a:t>
            </a:r>
            <a:endParaRPr sz="2600" dirty="0">
              <a:latin typeface="+mj-lt"/>
              <a:ea typeface="Arial"/>
              <a:cs typeface="Arial"/>
              <a:sym typeface="Arial"/>
            </a:endParaRPr>
          </a:p>
          <a:p>
            <a:pPr marL="4572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s-PE" sz="2600" dirty="0" smtClean="0">
                <a:latin typeface="+mj-lt"/>
                <a:ea typeface="Arial"/>
                <a:cs typeface="Arial"/>
                <a:sym typeface="Arial"/>
              </a:rPr>
              <a:t>Sea ordenado y respete los fundamentos programación y algoritmos.</a:t>
            </a:r>
            <a:endParaRPr sz="2600" dirty="0">
              <a:latin typeface="+mj-lt"/>
              <a:ea typeface="Arial"/>
              <a:cs typeface="Arial"/>
              <a:sym typeface="Arial"/>
            </a:endParaRPr>
          </a:p>
          <a:p>
            <a:pPr marL="45720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600" dirty="0">
              <a:latin typeface="+mj-lt"/>
              <a:ea typeface="Arial"/>
              <a:cs typeface="Arial"/>
              <a:sym typeface="Arial"/>
            </a:endParaRPr>
          </a:p>
          <a:p>
            <a:pPr marL="4572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s-PE" sz="2600" b="1" dirty="0">
                <a:latin typeface="+mj-lt"/>
                <a:ea typeface="Arial"/>
                <a:cs typeface="Arial"/>
                <a:sym typeface="Arial"/>
              </a:rPr>
              <a:t>Publicar</a:t>
            </a:r>
            <a:r>
              <a:rPr lang="es-PE" sz="2600" dirty="0">
                <a:latin typeface="+mj-lt"/>
                <a:ea typeface="Arial"/>
                <a:cs typeface="Arial"/>
                <a:sym typeface="Arial"/>
              </a:rPr>
              <a:t> el resultado en</a:t>
            </a:r>
            <a:r>
              <a:rPr lang="es-PE" sz="2600" dirty="0" smtClean="0">
                <a:latin typeface="+mj-lt"/>
                <a:ea typeface="Arial"/>
                <a:cs typeface="Arial"/>
                <a:sym typeface="Arial"/>
              </a:rPr>
              <a:t>: Repositorio del Curso</a:t>
            </a:r>
            <a:endParaRPr sz="2600" dirty="0">
              <a:latin typeface="+mj-lt"/>
              <a:ea typeface="Arial"/>
              <a:cs typeface="Arial"/>
              <a:sym typeface="Arial"/>
            </a:endParaRPr>
          </a:p>
        </p:txBody>
      </p:sp>
      <p:pic>
        <p:nvPicPr>
          <p:cNvPr id="161" name="Google Shape;161;g1372d453eb4_1_8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64741" y="5883431"/>
            <a:ext cx="2772337" cy="83804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2" name="Google Shape;162;g1372d453eb4_1_80"/>
          <p:cNvGrpSpPr/>
          <p:nvPr/>
        </p:nvGrpSpPr>
        <p:grpSpPr>
          <a:xfrm>
            <a:off x="254922" y="6013150"/>
            <a:ext cx="3591527" cy="780025"/>
            <a:chOff x="254922" y="6013150"/>
            <a:chExt cx="3591527" cy="780025"/>
          </a:xfrm>
        </p:grpSpPr>
        <p:pic>
          <p:nvPicPr>
            <p:cNvPr id="163" name="Google Shape;163;g1372d453eb4_1_80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54922" y="6266192"/>
              <a:ext cx="1923501" cy="3718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4" name="Google Shape;164;g1372d453eb4_1_80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460450" y="6013150"/>
              <a:ext cx="1385999" cy="780025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079256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g1372d453eb4_1_8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" y="-1"/>
            <a:ext cx="4449551" cy="134505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g1372d453eb4_1_88"/>
          <p:cNvSpPr txBox="1">
            <a:spLocks noGrp="1"/>
          </p:cNvSpPr>
          <p:nvPr>
            <p:ph type="title"/>
          </p:nvPr>
        </p:nvSpPr>
        <p:spPr>
          <a:xfrm>
            <a:off x="4737050" y="1679775"/>
            <a:ext cx="6873000" cy="26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lang="es-PE" sz="4400">
                <a:solidFill>
                  <a:srgbClr val="0D2D6B"/>
                </a:solidFill>
                <a:latin typeface="Arial"/>
                <a:ea typeface="Arial"/>
                <a:cs typeface="Arial"/>
                <a:sym typeface="Arial"/>
              </a:rPr>
              <a:t>Presentación y sustentación de equipos</a:t>
            </a:r>
            <a:endParaRPr sz="4400">
              <a:solidFill>
                <a:srgbClr val="0D2D6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1" name="Google Shape;171;g1372d453eb4_1_88"/>
          <p:cNvGrpSpPr/>
          <p:nvPr/>
        </p:nvGrpSpPr>
        <p:grpSpPr>
          <a:xfrm>
            <a:off x="254922" y="6013150"/>
            <a:ext cx="3591527" cy="780025"/>
            <a:chOff x="254922" y="6013150"/>
            <a:chExt cx="3591527" cy="780025"/>
          </a:xfrm>
        </p:grpSpPr>
        <p:pic>
          <p:nvPicPr>
            <p:cNvPr id="172" name="Google Shape;172;g1372d453eb4_1_88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54922" y="6266192"/>
              <a:ext cx="1923501" cy="3718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3" name="Google Shape;173;g1372d453eb4_1_8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460450" y="6013150"/>
              <a:ext cx="1385999" cy="7800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3"/>
          <a:srcRect l="26428" t="3598" r="27024" b="3492"/>
          <a:stretch/>
        </p:blipFill>
        <p:spPr>
          <a:xfrm>
            <a:off x="5747657" y="5254171"/>
            <a:ext cx="1538514" cy="1383827"/>
          </a:xfrm>
          <a:prstGeom prst="rect">
            <a:avLst/>
          </a:prstGeom>
        </p:spPr>
      </p:pic>
      <p:sp>
        <p:nvSpPr>
          <p:cNvPr id="178" name="Google Shape;178;g1372d453eb4_1_96"/>
          <p:cNvSpPr txBox="1">
            <a:spLocks noGrp="1"/>
          </p:cNvSpPr>
          <p:nvPr>
            <p:ph type="body" idx="1"/>
          </p:nvPr>
        </p:nvSpPr>
        <p:spPr>
          <a:xfrm>
            <a:off x="780143" y="1339461"/>
            <a:ext cx="10515600" cy="4463296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just">
              <a:buFont typeface="Arial"/>
              <a:buAutoNum type="arabicPeriod"/>
            </a:pPr>
            <a:r>
              <a:rPr lang="es-MX" sz="2400" dirty="0">
                <a:latin typeface="+mj-lt"/>
              </a:rPr>
              <a:t>JavaScript es un lenguaje de programación orientado a objetos, basado en prototipos, imperativo, débilmente tipado y dinámico.</a:t>
            </a:r>
          </a:p>
          <a:p>
            <a:pPr algn="just">
              <a:buFont typeface="Arial"/>
              <a:buAutoNum type="arabicPeriod"/>
            </a:pPr>
            <a:r>
              <a:rPr lang="es-MX" sz="2400" dirty="0" smtClean="0">
                <a:latin typeface="+mj-lt"/>
              </a:rPr>
              <a:t>JavaScript </a:t>
            </a:r>
            <a:r>
              <a:rPr lang="es-MX" sz="2400" dirty="0">
                <a:latin typeface="+mj-lt"/>
              </a:rPr>
              <a:t>es una marca registrada de Oracle </a:t>
            </a:r>
            <a:r>
              <a:rPr lang="es-MX" sz="2400" dirty="0" err="1" smtClean="0">
                <a:latin typeface="+mj-lt"/>
              </a:rPr>
              <a:t>Corporation</a:t>
            </a:r>
            <a:r>
              <a:rPr lang="es-MX" sz="2400" dirty="0" smtClean="0">
                <a:latin typeface="+mj-lt"/>
              </a:rPr>
              <a:t>. Es </a:t>
            </a:r>
            <a:r>
              <a:rPr lang="es-MX" sz="2400" dirty="0">
                <a:latin typeface="+mj-lt"/>
              </a:rPr>
              <a:t>usada con licencia por los productos creados por Netscape Communications y entidades actuales como la Fundación Mozilla.</a:t>
            </a:r>
          </a:p>
          <a:p>
            <a:pPr algn="just">
              <a:buFont typeface="Arial"/>
              <a:buAutoNum type="arabicPeriod"/>
            </a:pPr>
            <a:r>
              <a:rPr lang="es-MX" sz="2400" dirty="0">
                <a:latin typeface="+mj-lt"/>
              </a:rPr>
              <a:t>Las variables en JavaScript pueden ser declaradas de tres tipos: </a:t>
            </a:r>
            <a:r>
              <a:rPr lang="es-MX" sz="2400" dirty="0" err="1">
                <a:latin typeface="+mj-lt"/>
              </a:rPr>
              <a:t>var</a:t>
            </a:r>
            <a:r>
              <a:rPr lang="es-MX" sz="2400" dirty="0">
                <a:latin typeface="+mj-lt"/>
              </a:rPr>
              <a:t>, </a:t>
            </a:r>
            <a:r>
              <a:rPr lang="es-MX" sz="2400" dirty="0" err="1">
                <a:latin typeface="+mj-lt"/>
              </a:rPr>
              <a:t>let</a:t>
            </a:r>
            <a:r>
              <a:rPr lang="es-MX" sz="2400" dirty="0">
                <a:latin typeface="+mj-lt"/>
              </a:rPr>
              <a:t> y </a:t>
            </a:r>
            <a:r>
              <a:rPr lang="es-MX" sz="2400" dirty="0" err="1">
                <a:latin typeface="+mj-lt"/>
              </a:rPr>
              <a:t>const</a:t>
            </a:r>
            <a:r>
              <a:rPr lang="es-MX" sz="2400" dirty="0" err="1" smtClean="0">
                <a:latin typeface="+mj-lt"/>
              </a:rPr>
              <a:t>.</a:t>
            </a:r>
            <a:endParaRPr lang="es-MX" sz="2400" dirty="0" smtClean="0">
              <a:latin typeface="+mj-lt"/>
            </a:endParaRPr>
          </a:p>
          <a:p>
            <a:pPr algn="just">
              <a:buFont typeface="Arial"/>
              <a:buAutoNum type="arabicPeriod"/>
            </a:pPr>
            <a:r>
              <a:rPr lang="es-MX" sz="2400" dirty="0">
                <a:latin typeface="+mj-lt"/>
                <a:ea typeface="Arial"/>
                <a:cs typeface="Arial"/>
                <a:sym typeface="Arial"/>
              </a:rPr>
              <a:t>Las variables en JavaScript no están asociadas directamente con ningún tipo de valor en </a:t>
            </a:r>
            <a:r>
              <a:rPr lang="es-MX" sz="2400" dirty="0" smtClean="0">
                <a:latin typeface="+mj-lt"/>
                <a:ea typeface="Arial"/>
                <a:cs typeface="Arial"/>
                <a:sym typeface="Arial"/>
              </a:rPr>
              <a:t>particular.</a:t>
            </a:r>
            <a:endParaRPr lang="es-MX" sz="2400" dirty="0">
              <a:latin typeface="+mj-lt"/>
            </a:endParaRPr>
          </a:p>
          <a:p>
            <a:pPr algn="just">
              <a:buFont typeface="Arial"/>
              <a:buAutoNum type="arabicPeriod"/>
            </a:pPr>
            <a:r>
              <a:rPr lang="es-MX" sz="2400" dirty="0">
                <a:latin typeface="+mj-lt"/>
              </a:rPr>
              <a:t>Los operadores de JavaScript son aritméticos, lógicos, asignación y comparación. </a:t>
            </a:r>
          </a:p>
          <a:p>
            <a:pPr algn="just">
              <a:buFont typeface="Arial"/>
              <a:buAutoNum type="arabicPeriod"/>
            </a:pPr>
            <a:endParaRPr sz="2400" dirty="0">
              <a:latin typeface="+mj-lt"/>
            </a:endParaRPr>
          </a:p>
        </p:txBody>
      </p:sp>
      <p:sp>
        <p:nvSpPr>
          <p:cNvPr id="179" name="Google Shape;179;g1372d453eb4_1_96"/>
          <p:cNvSpPr txBox="1">
            <a:spLocks noGrp="1"/>
          </p:cNvSpPr>
          <p:nvPr>
            <p:ph type="title"/>
          </p:nvPr>
        </p:nvSpPr>
        <p:spPr>
          <a:xfrm>
            <a:off x="1769445" y="136526"/>
            <a:ext cx="9819300" cy="739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/>
              <a:t>Ideas clave</a:t>
            </a:r>
            <a:endParaRPr/>
          </a:p>
        </p:txBody>
      </p:sp>
      <p:grpSp>
        <p:nvGrpSpPr>
          <p:cNvPr id="180" name="Google Shape;180;g1372d453eb4_1_96"/>
          <p:cNvGrpSpPr/>
          <p:nvPr/>
        </p:nvGrpSpPr>
        <p:grpSpPr>
          <a:xfrm>
            <a:off x="254922" y="6013150"/>
            <a:ext cx="3591527" cy="780025"/>
            <a:chOff x="254922" y="6013150"/>
            <a:chExt cx="3591527" cy="780025"/>
          </a:xfrm>
        </p:grpSpPr>
        <p:pic>
          <p:nvPicPr>
            <p:cNvPr id="181" name="Google Shape;181;g1372d453eb4_1_96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54922" y="6266192"/>
              <a:ext cx="1923501" cy="3718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2" name="Google Shape;182;g1372d453eb4_1_9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460450" y="6013150"/>
              <a:ext cx="1385999" cy="7800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372d453eb4_1_105"/>
          <p:cNvSpPr/>
          <p:nvPr/>
        </p:nvSpPr>
        <p:spPr>
          <a:xfrm>
            <a:off x="-21000" y="902700"/>
            <a:ext cx="12192000" cy="5955300"/>
          </a:xfrm>
          <a:prstGeom prst="rect">
            <a:avLst/>
          </a:prstGeom>
          <a:solidFill>
            <a:srgbClr val="0D2D6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g1372d453eb4_1_105"/>
          <p:cNvSpPr txBox="1">
            <a:spLocks noGrp="1"/>
          </p:cNvSpPr>
          <p:nvPr>
            <p:ph type="body" idx="1"/>
          </p:nvPr>
        </p:nvSpPr>
        <p:spPr>
          <a:xfrm>
            <a:off x="2291900" y="1825625"/>
            <a:ext cx="8318100" cy="2360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s-PE" sz="3600" dirty="0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“Si tú no trabajas por tus sueños, alguien te encontrará para que trabajes por los suyos” </a:t>
            </a:r>
            <a:endParaRPr sz="4400" dirty="0"/>
          </a:p>
        </p:txBody>
      </p:sp>
      <p:grpSp>
        <p:nvGrpSpPr>
          <p:cNvPr id="190" name="Google Shape;190;g1372d453eb4_1_105"/>
          <p:cNvGrpSpPr/>
          <p:nvPr/>
        </p:nvGrpSpPr>
        <p:grpSpPr>
          <a:xfrm>
            <a:off x="254922" y="6013150"/>
            <a:ext cx="3591527" cy="780025"/>
            <a:chOff x="254922" y="6013150"/>
            <a:chExt cx="3591527" cy="780025"/>
          </a:xfrm>
        </p:grpSpPr>
        <p:pic>
          <p:nvPicPr>
            <p:cNvPr id="191" name="Google Shape;191;g1372d453eb4_1_10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54922" y="6266192"/>
              <a:ext cx="1923501" cy="3718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2" name="Google Shape;192;g1372d453eb4_1_10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460450" y="6013150"/>
              <a:ext cx="1385999" cy="7800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" name="Google Shape;188;g1372d453eb4_1_105"/>
          <p:cNvSpPr txBox="1">
            <a:spLocks/>
          </p:cNvSpPr>
          <p:nvPr/>
        </p:nvSpPr>
        <p:spPr>
          <a:xfrm>
            <a:off x="7974300" y="3880350"/>
            <a:ext cx="2635700" cy="421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s-MX" sz="2400" b="1" dirty="0" smtClean="0">
                <a:solidFill>
                  <a:schemeClr val="bg1"/>
                </a:solidFill>
                <a:latin typeface="+mj-lt"/>
              </a:rPr>
              <a:t>Steve Jobs</a:t>
            </a:r>
            <a:endParaRPr lang="es-MX" sz="2400" b="1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8" name="Google Shape;198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38500" y="1662112"/>
            <a:ext cx="5715000" cy="3533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54922" y="6266192"/>
            <a:ext cx="1923501" cy="37180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537650" y="6013150"/>
            <a:ext cx="1385999" cy="78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372d453eb4_1_1"/>
          <p:cNvSpPr txBox="1">
            <a:spLocks noGrp="1"/>
          </p:cNvSpPr>
          <p:nvPr>
            <p:ph type="title"/>
          </p:nvPr>
        </p:nvSpPr>
        <p:spPr>
          <a:xfrm>
            <a:off x="1769445" y="136526"/>
            <a:ext cx="9819300" cy="7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es-PE"/>
              <a:t>Contenidos o temas</a:t>
            </a:r>
            <a:endParaRPr/>
          </a:p>
        </p:txBody>
      </p:sp>
      <p:sp>
        <p:nvSpPr>
          <p:cNvPr id="80" name="Google Shape;80;g1372d453eb4_1_1"/>
          <p:cNvSpPr txBox="1">
            <a:spLocks noGrp="1"/>
          </p:cNvSpPr>
          <p:nvPr>
            <p:ph type="body" idx="1"/>
          </p:nvPr>
        </p:nvSpPr>
        <p:spPr>
          <a:xfrm>
            <a:off x="690225" y="1348850"/>
            <a:ext cx="10592400" cy="419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s-PE" dirty="0" smtClean="0">
                <a:latin typeface="Arial"/>
                <a:ea typeface="Arial"/>
                <a:cs typeface="Arial"/>
                <a:sym typeface="Arial"/>
              </a:rPr>
              <a:t>Introducción a JavaScript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s-PE" dirty="0" smtClean="0">
                <a:latin typeface="Arial"/>
                <a:ea typeface="Arial"/>
                <a:cs typeface="Arial"/>
                <a:sym typeface="Arial"/>
              </a:rPr>
              <a:t>Tipos de datos y estructuras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s-PE" dirty="0" smtClean="0">
                <a:latin typeface="Arial"/>
                <a:ea typeface="Arial"/>
                <a:cs typeface="Arial"/>
                <a:sym typeface="Arial"/>
              </a:rPr>
              <a:t>Declaración de variables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s-PE" dirty="0" smtClean="0">
                <a:latin typeface="Arial"/>
                <a:ea typeface="Arial"/>
                <a:cs typeface="Arial"/>
                <a:sym typeface="Arial"/>
              </a:rPr>
              <a:t>Operadores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s-PE" dirty="0" smtClean="0">
                <a:latin typeface="Arial"/>
                <a:ea typeface="Arial"/>
                <a:cs typeface="Arial"/>
                <a:sym typeface="Arial"/>
              </a:rPr>
              <a:t>Funciones predefinidas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1" name="Google Shape;81;g1372d453eb4_1_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64741" y="5883431"/>
            <a:ext cx="2772337" cy="83804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2" name="Google Shape;82;g1372d453eb4_1_1"/>
          <p:cNvGrpSpPr/>
          <p:nvPr/>
        </p:nvGrpSpPr>
        <p:grpSpPr>
          <a:xfrm>
            <a:off x="254922" y="6013150"/>
            <a:ext cx="3591527" cy="780025"/>
            <a:chOff x="254922" y="6013150"/>
            <a:chExt cx="3591527" cy="780025"/>
          </a:xfrm>
        </p:grpSpPr>
        <p:pic>
          <p:nvPicPr>
            <p:cNvPr id="83" name="Google Shape;83;g1372d453eb4_1_1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54922" y="6266192"/>
              <a:ext cx="1923501" cy="3718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4" name="Google Shape;84;g1372d453eb4_1_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460450" y="6013150"/>
              <a:ext cx="1385999" cy="7800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"/>
          <p:cNvSpPr txBox="1">
            <a:spLocks noGrp="1"/>
          </p:cNvSpPr>
          <p:nvPr>
            <p:ph type="title"/>
          </p:nvPr>
        </p:nvSpPr>
        <p:spPr>
          <a:xfrm>
            <a:off x="1769445" y="136526"/>
            <a:ext cx="9819372" cy="739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es-PE" dirty="0" smtClean="0"/>
              <a:t>Introducción a JavaScript</a:t>
            </a:r>
            <a:endParaRPr dirty="0"/>
          </a:p>
        </p:txBody>
      </p:sp>
      <p:sp>
        <p:nvSpPr>
          <p:cNvPr id="90" name="Google Shape;90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3304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 algn="just"/>
            <a:r>
              <a:rPr lang="es-MX" sz="2600" dirty="0" smtClean="0">
                <a:latin typeface="+mj-lt"/>
              </a:rPr>
              <a:t>JavaScript </a:t>
            </a:r>
            <a:r>
              <a:rPr lang="es-MX" sz="2600" dirty="0">
                <a:latin typeface="+mj-lt"/>
              </a:rPr>
              <a:t>(abreviado comúnmente </a:t>
            </a:r>
            <a:r>
              <a:rPr lang="es-MX" sz="2600" b="1" dirty="0">
                <a:latin typeface="+mj-lt"/>
              </a:rPr>
              <a:t>JS</a:t>
            </a:r>
            <a:r>
              <a:rPr lang="es-MX" sz="2600" dirty="0">
                <a:latin typeface="+mj-lt"/>
              </a:rPr>
              <a:t>) es un lenguaje de programación interpretado, dialecto del estándar </a:t>
            </a:r>
            <a:r>
              <a:rPr lang="es-MX" sz="2600" b="1" dirty="0" err="1">
                <a:latin typeface="+mj-lt"/>
              </a:rPr>
              <a:t>ECMAScript</a:t>
            </a:r>
            <a:r>
              <a:rPr lang="es-MX" sz="2600" b="1" dirty="0">
                <a:latin typeface="+mj-lt"/>
              </a:rPr>
              <a:t>. </a:t>
            </a:r>
            <a:r>
              <a:rPr lang="es-MX" sz="2600" dirty="0">
                <a:latin typeface="+mj-lt"/>
              </a:rPr>
              <a:t>Se define como orientado a </a:t>
            </a:r>
            <a:r>
              <a:rPr lang="es-MX" sz="2600" dirty="0" smtClean="0">
                <a:latin typeface="+mj-lt"/>
              </a:rPr>
              <a:t>objetos, </a:t>
            </a:r>
            <a:r>
              <a:rPr lang="es-MX" sz="2600" dirty="0">
                <a:latin typeface="+mj-lt"/>
              </a:rPr>
              <a:t>basado en prototipos, imperativo, débilmente tipado y dinámico</a:t>
            </a:r>
            <a:r>
              <a:rPr lang="es-MX" sz="2600" dirty="0" smtClean="0">
                <a:latin typeface="+mj-lt"/>
              </a:rPr>
              <a:t>.</a:t>
            </a:r>
          </a:p>
          <a:p>
            <a:pPr lvl="0" algn="just"/>
            <a:r>
              <a:rPr lang="es-MX" sz="2600" dirty="0">
                <a:latin typeface="+mj-lt"/>
              </a:rPr>
              <a:t>Se utiliza principalmente del </a:t>
            </a:r>
            <a:r>
              <a:rPr lang="es-MX" sz="2600" b="1" dirty="0">
                <a:latin typeface="+mj-lt"/>
              </a:rPr>
              <a:t>lado del cliente</a:t>
            </a:r>
            <a:r>
              <a:rPr lang="es-MX" sz="2600" dirty="0">
                <a:latin typeface="+mj-lt"/>
              </a:rPr>
              <a:t>, implementado como parte de un navegador web permitiendo mejoras en la interfaz de usuario y páginas web </a:t>
            </a:r>
            <a:r>
              <a:rPr lang="es-MX" sz="2600" dirty="0" smtClean="0">
                <a:latin typeface="+mj-lt"/>
              </a:rPr>
              <a:t>dinámicas </a:t>
            </a:r>
            <a:r>
              <a:rPr lang="es-MX" sz="2600" dirty="0">
                <a:latin typeface="+mj-lt"/>
              </a:rPr>
              <a:t>y JavaScript del </a:t>
            </a:r>
            <a:r>
              <a:rPr lang="es-MX" sz="2600" b="1" dirty="0">
                <a:latin typeface="+mj-lt"/>
              </a:rPr>
              <a:t>lado del servidor </a:t>
            </a:r>
            <a:r>
              <a:rPr lang="es-MX" sz="2600" dirty="0">
                <a:latin typeface="+mj-lt"/>
              </a:rPr>
              <a:t>(Server-</a:t>
            </a:r>
            <a:r>
              <a:rPr lang="es-MX" sz="2600" dirty="0" err="1">
                <a:latin typeface="+mj-lt"/>
              </a:rPr>
              <a:t>side</a:t>
            </a:r>
            <a:r>
              <a:rPr lang="es-MX" sz="2600" dirty="0">
                <a:latin typeface="+mj-lt"/>
              </a:rPr>
              <a:t> JavaScript o SSJS).</a:t>
            </a:r>
            <a:endParaRPr sz="2600" dirty="0">
              <a:latin typeface="+mj-lt"/>
            </a:endParaRPr>
          </a:p>
        </p:txBody>
      </p:sp>
      <p:pic>
        <p:nvPicPr>
          <p:cNvPr id="91" name="Google Shape;91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64741" y="5883431"/>
            <a:ext cx="2772337" cy="83804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2" name="Google Shape;92;p3"/>
          <p:cNvGrpSpPr/>
          <p:nvPr/>
        </p:nvGrpSpPr>
        <p:grpSpPr>
          <a:xfrm>
            <a:off x="254922" y="6013150"/>
            <a:ext cx="3591527" cy="780025"/>
            <a:chOff x="254922" y="6013150"/>
            <a:chExt cx="3591527" cy="780025"/>
          </a:xfrm>
        </p:grpSpPr>
        <p:pic>
          <p:nvPicPr>
            <p:cNvPr id="93" name="Google Shape;93;p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54922" y="6266192"/>
              <a:ext cx="1923501" cy="3718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4" name="Google Shape;94;p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460450" y="6013150"/>
              <a:ext cx="1385999" cy="78002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" name="Imagen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72653" y="5136232"/>
            <a:ext cx="1846694" cy="13158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"/>
          <p:cNvSpPr txBox="1">
            <a:spLocks noGrp="1"/>
          </p:cNvSpPr>
          <p:nvPr>
            <p:ph type="title"/>
          </p:nvPr>
        </p:nvSpPr>
        <p:spPr>
          <a:xfrm>
            <a:off x="1769445" y="136526"/>
            <a:ext cx="9819372" cy="739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es-PE" dirty="0" smtClean="0"/>
              <a:t>Introducción a JavaScript</a:t>
            </a:r>
            <a:endParaRPr dirty="0"/>
          </a:p>
        </p:txBody>
      </p:sp>
      <p:sp>
        <p:nvSpPr>
          <p:cNvPr id="90" name="Google Shape;90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0578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just"/>
            <a:r>
              <a:rPr lang="es-MX" sz="2600" dirty="0">
                <a:latin typeface="+mj-lt"/>
              </a:rPr>
              <a:t>JavaScript se diseñó con una sintaxis similar a </a:t>
            </a:r>
            <a:r>
              <a:rPr lang="es-MX" sz="2600" b="1" dirty="0">
                <a:latin typeface="+mj-lt"/>
              </a:rPr>
              <a:t>C++ y </a:t>
            </a:r>
            <a:r>
              <a:rPr lang="es-MX" sz="2600" b="1" dirty="0" smtClean="0">
                <a:latin typeface="+mj-lt"/>
              </a:rPr>
              <a:t>Java</a:t>
            </a:r>
            <a:r>
              <a:rPr lang="es-MX" sz="2600" dirty="0" smtClean="0">
                <a:latin typeface="+mj-lt"/>
              </a:rPr>
              <a:t>,​ </a:t>
            </a:r>
            <a:r>
              <a:rPr lang="es-MX" sz="2600" dirty="0">
                <a:latin typeface="+mj-lt"/>
              </a:rPr>
              <a:t>aunque adopta nombres y convenciones del lenguaje de programación Java. Sin embargo, Java y JavaScript tienen semánticas y propósitos diferentes</a:t>
            </a:r>
            <a:r>
              <a:rPr lang="es-MX" sz="2600" dirty="0" smtClean="0">
                <a:latin typeface="+mj-lt"/>
              </a:rPr>
              <a:t>.</a:t>
            </a:r>
          </a:p>
          <a:p>
            <a:pPr lvl="0" algn="just"/>
            <a:r>
              <a:rPr lang="es-MX" sz="2600" dirty="0">
                <a:latin typeface="+mj-lt"/>
              </a:rPr>
              <a:t>Todos los </a:t>
            </a:r>
            <a:r>
              <a:rPr lang="es-MX" sz="2600" b="1" dirty="0">
                <a:latin typeface="+mj-lt"/>
              </a:rPr>
              <a:t>navegadores modernos </a:t>
            </a:r>
            <a:r>
              <a:rPr lang="es-MX" sz="2600" dirty="0">
                <a:latin typeface="+mj-lt"/>
              </a:rPr>
              <a:t>interpretan el código JavaScript integrado en las páginas web</a:t>
            </a:r>
            <a:r>
              <a:rPr lang="es-MX" sz="2600" dirty="0" smtClean="0">
                <a:latin typeface="+mj-lt"/>
              </a:rPr>
              <a:t>.</a:t>
            </a:r>
          </a:p>
          <a:p>
            <a:pPr lvl="0" algn="just"/>
            <a:r>
              <a:rPr lang="es-MX" sz="2600" b="1" dirty="0">
                <a:latin typeface="+mj-lt"/>
              </a:rPr>
              <a:t>Tradicionalmente</a:t>
            </a:r>
            <a:r>
              <a:rPr lang="es-MX" sz="2600" dirty="0">
                <a:latin typeface="+mj-lt"/>
              </a:rPr>
              <a:t> se venía utilizando en páginas web HTML para realizar operaciones y únicamente en el marco de la aplicación cliente, sin acceso a funciones del servidor. </a:t>
            </a:r>
            <a:endParaRPr sz="2600" dirty="0">
              <a:latin typeface="+mj-lt"/>
            </a:endParaRPr>
          </a:p>
        </p:txBody>
      </p:sp>
      <p:pic>
        <p:nvPicPr>
          <p:cNvPr id="91" name="Google Shape;91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64741" y="5883431"/>
            <a:ext cx="2772337" cy="83804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2" name="Google Shape;92;p3"/>
          <p:cNvGrpSpPr/>
          <p:nvPr/>
        </p:nvGrpSpPr>
        <p:grpSpPr>
          <a:xfrm>
            <a:off x="254922" y="6013150"/>
            <a:ext cx="3591527" cy="780025"/>
            <a:chOff x="254922" y="6013150"/>
            <a:chExt cx="3591527" cy="780025"/>
          </a:xfrm>
        </p:grpSpPr>
        <p:pic>
          <p:nvPicPr>
            <p:cNvPr id="93" name="Google Shape;93;p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54922" y="6266192"/>
              <a:ext cx="1923501" cy="3718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4" name="Google Shape;94;p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460450" y="6013150"/>
              <a:ext cx="1385999" cy="780025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653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"/>
          <p:cNvSpPr txBox="1">
            <a:spLocks noGrp="1"/>
          </p:cNvSpPr>
          <p:nvPr>
            <p:ph type="title"/>
          </p:nvPr>
        </p:nvSpPr>
        <p:spPr>
          <a:xfrm>
            <a:off x="1769445" y="136526"/>
            <a:ext cx="9819372" cy="739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es-PE" dirty="0" smtClean="0"/>
              <a:t>Introducción a JavaScript</a:t>
            </a:r>
            <a:endParaRPr dirty="0"/>
          </a:p>
        </p:txBody>
      </p:sp>
      <p:sp>
        <p:nvSpPr>
          <p:cNvPr id="90" name="Google Shape;90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0578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just"/>
            <a:r>
              <a:rPr lang="es-MX" sz="2600" dirty="0">
                <a:latin typeface="+mj-lt"/>
              </a:rPr>
              <a:t>Actualmente es ampliamente utilizado para enviar y recibir información del servidor junto con ayuda de otras tecnologías como </a:t>
            </a:r>
            <a:r>
              <a:rPr lang="es-MX" sz="2600" b="1" dirty="0" smtClean="0">
                <a:latin typeface="+mj-lt"/>
              </a:rPr>
              <a:t>AJAX.</a:t>
            </a:r>
          </a:p>
          <a:p>
            <a:pPr lvl="0" algn="just"/>
            <a:r>
              <a:rPr lang="es-MX" sz="2600" dirty="0" smtClean="0">
                <a:latin typeface="+mj-lt"/>
              </a:rPr>
              <a:t>A </a:t>
            </a:r>
            <a:r>
              <a:rPr lang="es-MX" sz="2600" dirty="0">
                <a:latin typeface="+mj-lt"/>
              </a:rPr>
              <a:t>partir de mediados de la década de los 2000, ha habido una proliferación de implementaciones de JavaScript para el lado </a:t>
            </a:r>
            <a:r>
              <a:rPr lang="es-MX" sz="2600" dirty="0" smtClean="0">
                <a:latin typeface="+mj-lt"/>
              </a:rPr>
              <a:t>servidor </a:t>
            </a:r>
            <a:r>
              <a:rPr lang="es-MX" sz="2600" b="1" dirty="0">
                <a:latin typeface="+mj-lt"/>
              </a:rPr>
              <a:t>Node.js</a:t>
            </a:r>
            <a:r>
              <a:rPr lang="es-MX" sz="2600" dirty="0">
                <a:latin typeface="+mj-lt"/>
              </a:rPr>
              <a:t> es uno de los notables ejemplos de JavaScript en el lado del servidor, siendo usado en proyectos importantes.</a:t>
            </a:r>
            <a:endParaRPr sz="2600" dirty="0">
              <a:latin typeface="+mj-lt"/>
            </a:endParaRPr>
          </a:p>
        </p:txBody>
      </p:sp>
      <p:pic>
        <p:nvPicPr>
          <p:cNvPr id="91" name="Google Shape;91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64741" y="5883431"/>
            <a:ext cx="2772337" cy="83804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2" name="Google Shape;92;p3"/>
          <p:cNvGrpSpPr/>
          <p:nvPr/>
        </p:nvGrpSpPr>
        <p:grpSpPr>
          <a:xfrm>
            <a:off x="254922" y="6013150"/>
            <a:ext cx="3591527" cy="780025"/>
            <a:chOff x="254922" y="6013150"/>
            <a:chExt cx="3591527" cy="780025"/>
          </a:xfrm>
        </p:grpSpPr>
        <p:pic>
          <p:nvPicPr>
            <p:cNvPr id="93" name="Google Shape;93;p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54922" y="6266192"/>
              <a:ext cx="1923501" cy="3718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4" name="Google Shape;94;p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460450" y="6013150"/>
              <a:ext cx="1385999" cy="78002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9" name="Imagen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72653" y="4909043"/>
            <a:ext cx="1846694" cy="1315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468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"/>
          <p:cNvSpPr txBox="1">
            <a:spLocks noGrp="1"/>
          </p:cNvSpPr>
          <p:nvPr>
            <p:ph type="title"/>
          </p:nvPr>
        </p:nvSpPr>
        <p:spPr>
          <a:xfrm>
            <a:off x="1769445" y="136526"/>
            <a:ext cx="9819372" cy="739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es-PE" dirty="0" smtClean="0"/>
              <a:t>Introducción a JavaScript</a:t>
            </a:r>
            <a:endParaRPr dirty="0"/>
          </a:p>
        </p:txBody>
      </p:sp>
      <p:sp>
        <p:nvSpPr>
          <p:cNvPr id="90" name="Google Shape;90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3304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 algn="just"/>
            <a:r>
              <a:rPr lang="es-MX" sz="2600" dirty="0">
                <a:latin typeface="+mj-lt"/>
              </a:rPr>
              <a:t>Es la tercera capa del pastel de las tecnologías web estándar, dos de las cuales </a:t>
            </a:r>
            <a:r>
              <a:rPr lang="es-MX" sz="2600" b="1" dirty="0">
                <a:latin typeface="+mj-lt"/>
              </a:rPr>
              <a:t>(HTML y CSS) </a:t>
            </a:r>
            <a:r>
              <a:rPr lang="es-MX" sz="2600" dirty="0">
                <a:latin typeface="+mj-lt"/>
              </a:rPr>
              <a:t>hemos cubierto con mucho más detalle en otras partes del Área de aprendizaje</a:t>
            </a:r>
            <a:r>
              <a:rPr lang="es-MX" sz="2600" dirty="0" smtClean="0">
                <a:latin typeface="+mj-lt"/>
              </a:rPr>
              <a:t>.</a:t>
            </a:r>
          </a:p>
        </p:txBody>
      </p:sp>
      <p:pic>
        <p:nvPicPr>
          <p:cNvPr id="91" name="Google Shape;91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64741" y="5883431"/>
            <a:ext cx="2772337" cy="83804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2" name="Google Shape;92;p3"/>
          <p:cNvGrpSpPr/>
          <p:nvPr/>
        </p:nvGrpSpPr>
        <p:grpSpPr>
          <a:xfrm>
            <a:off x="254922" y="6013150"/>
            <a:ext cx="3591527" cy="780025"/>
            <a:chOff x="254922" y="6013150"/>
            <a:chExt cx="3591527" cy="780025"/>
          </a:xfrm>
        </p:grpSpPr>
        <p:pic>
          <p:nvPicPr>
            <p:cNvPr id="93" name="Google Shape;93;p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54922" y="6266192"/>
              <a:ext cx="1923501" cy="3718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4" name="Google Shape;94;p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460450" y="6013150"/>
              <a:ext cx="1385999" cy="78002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" name="Imagen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39491" y="3477945"/>
            <a:ext cx="3713018" cy="1933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355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"/>
          <p:cNvSpPr txBox="1">
            <a:spLocks noGrp="1"/>
          </p:cNvSpPr>
          <p:nvPr>
            <p:ph type="title"/>
          </p:nvPr>
        </p:nvSpPr>
        <p:spPr>
          <a:xfrm>
            <a:off x="1769445" y="136526"/>
            <a:ext cx="9819372" cy="739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es-PE" dirty="0" smtClean="0"/>
              <a:t>Introducción a JavaScript</a:t>
            </a:r>
            <a:endParaRPr dirty="0"/>
          </a:p>
        </p:txBody>
      </p:sp>
      <p:sp>
        <p:nvSpPr>
          <p:cNvPr id="90" name="Google Shape;90;p3"/>
          <p:cNvSpPr txBox="1">
            <a:spLocks noGrp="1"/>
          </p:cNvSpPr>
          <p:nvPr>
            <p:ph type="body" idx="1"/>
          </p:nvPr>
        </p:nvSpPr>
        <p:spPr>
          <a:xfrm>
            <a:off x="838200" y="1542142"/>
            <a:ext cx="6809509" cy="40578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just"/>
            <a:r>
              <a:rPr lang="es-MX" sz="2200" b="1" dirty="0">
                <a:latin typeface="+mj-lt"/>
              </a:rPr>
              <a:t>HTML</a:t>
            </a:r>
            <a:r>
              <a:rPr lang="es-MX" sz="2200" dirty="0">
                <a:latin typeface="+mj-lt"/>
              </a:rPr>
              <a:t> es el lenguaje de marcado que usamos para estructurar y dar significado a nuestro contenido web, por ejemplo, definiendo párrafos, encabezados y tablas de datos, o insertando imágenes y videos en la página.</a:t>
            </a:r>
          </a:p>
          <a:p>
            <a:pPr lvl="0" algn="just"/>
            <a:r>
              <a:rPr lang="es-MX" sz="2200" b="1" dirty="0">
                <a:latin typeface="+mj-lt"/>
              </a:rPr>
              <a:t>CSS </a:t>
            </a:r>
            <a:r>
              <a:rPr lang="es-MX" sz="2200" dirty="0">
                <a:latin typeface="+mj-lt"/>
              </a:rPr>
              <a:t>es un lenguaje de reglas de estilo que usamos para aplicar estilo a nuestro contenido HTML, por ejemplo, establecer colores de fondo y tipos de letra, y distribuir nuestro contenido en múltiples columnas.</a:t>
            </a:r>
          </a:p>
          <a:p>
            <a:pPr lvl="0" algn="just"/>
            <a:r>
              <a:rPr lang="es-MX" sz="2200" b="1" dirty="0">
                <a:latin typeface="+mj-lt"/>
              </a:rPr>
              <a:t>JavaScript </a:t>
            </a:r>
            <a:r>
              <a:rPr lang="es-MX" sz="2200" dirty="0">
                <a:latin typeface="+mj-lt"/>
              </a:rPr>
              <a:t>es un lenguaje de secuencias de comandos que te permite crear contenido de actualización dinámica, controlar multimedia, animar imágenes y prácticamente todo lo demás</a:t>
            </a:r>
            <a:r>
              <a:rPr lang="es-MX" sz="2200" dirty="0" smtClean="0">
                <a:latin typeface="+mj-lt"/>
              </a:rPr>
              <a:t>.</a:t>
            </a:r>
            <a:endParaRPr sz="2200" dirty="0">
              <a:latin typeface="+mj-lt"/>
            </a:endParaRPr>
          </a:p>
        </p:txBody>
      </p:sp>
      <p:pic>
        <p:nvPicPr>
          <p:cNvPr id="91" name="Google Shape;91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64741" y="5883431"/>
            <a:ext cx="2772337" cy="83804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2" name="Google Shape;92;p3"/>
          <p:cNvGrpSpPr/>
          <p:nvPr/>
        </p:nvGrpSpPr>
        <p:grpSpPr>
          <a:xfrm>
            <a:off x="254922" y="6013150"/>
            <a:ext cx="3591527" cy="780025"/>
            <a:chOff x="254922" y="6013150"/>
            <a:chExt cx="3591527" cy="780025"/>
          </a:xfrm>
        </p:grpSpPr>
        <p:pic>
          <p:nvPicPr>
            <p:cNvPr id="93" name="Google Shape;93;p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54922" y="6266192"/>
              <a:ext cx="1923501" cy="3718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4" name="Google Shape;94;p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460450" y="6013150"/>
              <a:ext cx="1385999" cy="78002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" name="Imagen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22723" y="1682575"/>
            <a:ext cx="3917373" cy="3917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848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"/>
          <p:cNvSpPr txBox="1">
            <a:spLocks noGrp="1"/>
          </p:cNvSpPr>
          <p:nvPr>
            <p:ph type="title"/>
          </p:nvPr>
        </p:nvSpPr>
        <p:spPr>
          <a:xfrm>
            <a:off x="1769445" y="136526"/>
            <a:ext cx="9819372" cy="739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es-PE" dirty="0" smtClean="0"/>
              <a:t>Introducción a JavaScript</a:t>
            </a:r>
            <a:endParaRPr dirty="0"/>
          </a:p>
        </p:txBody>
      </p:sp>
      <p:sp>
        <p:nvSpPr>
          <p:cNvPr id="90" name="Google Shape;90;p3"/>
          <p:cNvSpPr txBox="1">
            <a:spLocks noGrp="1"/>
          </p:cNvSpPr>
          <p:nvPr>
            <p:ph type="body" idx="1"/>
          </p:nvPr>
        </p:nvSpPr>
        <p:spPr>
          <a:xfrm>
            <a:off x="838200" y="1542142"/>
            <a:ext cx="10287000" cy="40578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just"/>
            <a:r>
              <a:rPr lang="es-MX" sz="2600" b="1" dirty="0">
                <a:latin typeface="+mj-lt"/>
              </a:rPr>
              <a:t>¿Para qué se utiliza JavaScript</a:t>
            </a:r>
            <a:r>
              <a:rPr lang="es-MX" sz="2600" b="1" dirty="0" smtClean="0">
                <a:latin typeface="+mj-lt"/>
              </a:rPr>
              <a:t>?</a:t>
            </a:r>
          </a:p>
          <a:p>
            <a:pPr lvl="1" algn="just"/>
            <a:r>
              <a:rPr lang="es-PE" dirty="0">
                <a:latin typeface="+mj-lt"/>
              </a:rPr>
              <a:t>Actualización dinámica de </a:t>
            </a:r>
            <a:r>
              <a:rPr lang="es-PE" dirty="0" smtClean="0">
                <a:latin typeface="+mj-lt"/>
              </a:rPr>
              <a:t>contenidos.</a:t>
            </a:r>
          </a:p>
          <a:p>
            <a:pPr lvl="1" algn="just"/>
            <a:r>
              <a:rPr lang="es-MX" dirty="0">
                <a:latin typeface="+mj-lt"/>
              </a:rPr>
              <a:t>Desarrollo de aplicaciones web y </a:t>
            </a:r>
            <a:r>
              <a:rPr lang="es-MX" dirty="0" smtClean="0">
                <a:latin typeface="+mj-lt"/>
              </a:rPr>
              <a:t>móviles.</a:t>
            </a:r>
          </a:p>
          <a:p>
            <a:pPr lvl="1" algn="just"/>
            <a:r>
              <a:rPr lang="es-MX" dirty="0" smtClean="0">
                <a:latin typeface="+mj-lt"/>
              </a:rPr>
              <a:t>Desarrollo </a:t>
            </a:r>
            <a:r>
              <a:rPr lang="es-MX" dirty="0">
                <a:latin typeface="+mj-lt"/>
              </a:rPr>
              <a:t>de aplicaciones del lado del </a:t>
            </a:r>
            <a:r>
              <a:rPr lang="es-MX" dirty="0" smtClean="0">
                <a:latin typeface="+mj-lt"/>
              </a:rPr>
              <a:t>servidor.</a:t>
            </a:r>
          </a:p>
          <a:p>
            <a:pPr lvl="1" algn="just"/>
            <a:r>
              <a:rPr lang="es-PE" dirty="0">
                <a:latin typeface="+mj-lt"/>
              </a:rPr>
              <a:t>Desarrollo de videojuegos</a:t>
            </a:r>
            <a:endParaRPr dirty="0">
              <a:latin typeface="+mj-lt"/>
            </a:endParaRPr>
          </a:p>
        </p:txBody>
      </p:sp>
      <p:pic>
        <p:nvPicPr>
          <p:cNvPr id="91" name="Google Shape;91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64741" y="5883431"/>
            <a:ext cx="2772337" cy="83804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2" name="Google Shape;92;p3"/>
          <p:cNvGrpSpPr/>
          <p:nvPr/>
        </p:nvGrpSpPr>
        <p:grpSpPr>
          <a:xfrm>
            <a:off x="254922" y="6013150"/>
            <a:ext cx="3591527" cy="780025"/>
            <a:chOff x="254922" y="6013150"/>
            <a:chExt cx="3591527" cy="780025"/>
          </a:xfrm>
        </p:grpSpPr>
        <p:pic>
          <p:nvPicPr>
            <p:cNvPr id="93" name="Google Shape;93;p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54922" y="6266192"/>
              <a:ext cx="1923501" cy="3718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4" name="Google Shape;94;p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460450" y="6013150"/>
              <a:ext cx="1385999" cy="78002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" name="Imagen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42101" y="3812200"/>
            <a:ext cx="3874060" cy="220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221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lantilla-certus ppt">
  <a:themeElements>
    <a:clrScheme name="Certus">
      <a:dk1>
        <a:srgbClr val="000000"/>
      </a:dk1>
      <a:lt1>
        <a:srgbClr val="FFFFFF"/>
      </a:lt1>
      <a:dk2>
        <a:srgbClr val="192A66"/>
      </a:dk2>
      <a:lt2>
        <a:srgbClr val="E7E6E6"/>
      </a:lt2>
      <a:accent1>
        <a:srgbClr val="2BB5E4"/>
      </a:accent1>
      <a:accent2>
        <a:srgbClr val="EE196B"/>
      </a:accent2>
      <a:accent3>
        <a:srgbClr val="9F07AA"/>
      </a:accent3>
      <a:accent4>
        <a:srgbClr val="00C3CF"/>
      </a:accent4>
      <a:accent5>
        <a:srgbClr val="4472C4"/>
      </a:accent5>
      <a:accent6>
        <a:srgbClr val="70AD47"/>
      </a:accent6>
      <a:hlink>
        <a:srgbClr val="0563C1"/>
      </a:hlink>
      <a:folHlink>
        <a:srgbClr val="EFF5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1464</Words>
  <Application>Microsoft Office PowerPoint</Application>
  <PresentationFormat>Panorámica</PresentationFormat>
  <Paragraphs>100</Paragraphs>
  <Slides>28</Slides>
  <Notes>28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28</vt:i4>
      </vt:variant>
    </vt:vector>
  </HeadingPairs>
  <TitlesOfParts>
    <vt:vector size="31" baseType="lpstr">
      <vt:lpstr>Arial</vt:lpstr>
      <vt:lpstr>Calibri</vt:lpstr>
      <vt:lpstr>plantilla-certus ppt</vt:lpstr>
      <vt:lpstr>JavaScript</vt:lpstr>
      <vt:lpstr>Resultado de aprendizaje</vt:lpstr>
      <vt:lpstr>Contenidos o temas</vt:lpstr>
      <vt:lpstr>Introducción a JavaScript</vt:lpstr>
      <vt:lpstr>Introducción a JavaScript</vt:lpstr>
      <vt:lpstr>Introducción a JavaScript</vt:lpstr>
      <vt:lpstr>Introducción a JavaScript</vt:lpstr>
      <vt:lpstr>Introducción a JavaScript</vt:lpstr>
      <vt:lpstr>Introducción a JavaScript</vt:lpstr>
      <vt:lpstr>Tipos de datos y estructuras en JavaScript</vt:lpstr>
      <vt:lpstr>Tipos de datos y estructuras en JavaScript</vt:lpstr>
      <vt:lpstr>Tipos de datos y estructuras en JavaScript</vt:lpstr>
      <vt:lpstr>Declaración de variables en JavaScript</vt:lpstr>
      <vt:lpstr>Declaración de variables en JavaScript</vt:lpstr>
      <vt:lpstr>Declaración de variables en JavaScript</vt:lpstr>
      <vt:lpstr>Operadores en JavaScript</vt:lpstr>
      <vt:lpstr>Operadores en JavaScript</vt:lpstr>
      <vt:lpstr>Operadores en JavaScript</vt:lpstr>
      <vt:lpstr>Operadores en JavaScript</vt:lpstr>
      <vt:lpstr>Operadores en JavaScript</vt:lpstr>
      <vt:lpstr>Funciones predefinidas en JavaScript</vt:lpstr>
      <vt:lpstr>Caso o reto a resolver</vt:lpstr>
      <vt:lpstr>Recurso del caso</vt:lpstr>
      <vt:lpstr>Indicaciones para realizar la actividad</vt:lpstr>
      <vt:lpstr>Presentación y sustentación de equipos</vt:lpstr>
      <vt:lpstr>Ideas clave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Microsoft Office User</dc:creator>
  <cp:lastModifiedBy>Usuario</cp:lastModifiedBy>
  <cp:revision>43</cp:revision>
  <dcterms:created xsi:type="dcterms:W3CDTF">2019-11-19T20:06:01Z</dcterms:created>
  <dcterms:modified xsi:type="dcterms:W3CDTF">2022-09-06T14:34:01Z</dcterms:modified>
</cp:coreProperties>
</file>