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06" r:id="rId4"/>
    <p:sldId id="334" r:id="rId5"/>
    <p:sldId id="351" r:id="rId6"/>
    <p:sldId id="354" r:id="rId7"/>
    <p:sldId id="355" r:id="rId8"/>
    <p:sldId id="356" r:id="rId9"/>
    <p:sldId id="332" r:id="rId10"/>
    <p:sldId id="357" r:id="rId11"/>
    <p:sldId id="359" r:id="rId12"/>
    <p:sldId id="361" r:id="rId13"/>
    <p:sldId id="362" r:id="rId14"/>
    <p:sldId id="366" r:id="rId15"/>
    <p:sldId id="313" r:id="rId16"/>
    <p:sldId id="363" r:id="rId17"/>
    <p:sldId id="364" r:id="rId18"/>
    <p:sldId id="365" r:id="rId19"/>
    <p:sldId id="367" r:id="rId20"/>
    <p:sldId id="370" r:id="rId21"/>
    <p:sldId id="371" r:id="rId22"/>
    <p:sldId id="373" r:id="rId23"/>
    <p:sldId id="368" r:id="rId24"/>
    <p:sldId id="374" r:id="rId25"/>
    <p:sldId id="375" r:id="rId26"/>
    <p:sldId id="376" r:id="rId27"/>
    <p:sldId id="377" r:id="rId28"/>
    <p:sldId id="378" r:id="rId29"/>
    <p:sldId id="303" r:id="rId30"/>
    <p:sldId id="305" r:id="rId3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">
          <p15:clr>
            <a:srgbClr val="A4A3A4"/>
          </p15:clr>
        </p15:guide>
        <p15:guide id="2" pos="5455">
          <p15:clr>
            <a:srgbClr val="A4A3A4"/>
          </p15:clr>
        </p15:guide>
        <p15:guide id="3" orient="horz" pos="3274" userDrawn="1">
          <p15:clr>
            <a:srgbClr val="A4A3A4"/>
          </p15:clr>
        </p15:guide>
        <p15:guide id="4" orient="horz" pos="689" userDrawn="1">
          <p15:clr>
            <a:srgbClr val="A4A3A4"/>
          </p15:clr>
        </p15:guide>
        <p15:guide id="5" pos="4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00"/>
    <a:srgbClr val="558ED5"/>
    <a:srgbClr val="BFD5EF"/>
    <a:srgbClr val="FFFFFF"/>
    <a:srgbClr val="A6A6A6"/>
    <a:srgbClr val="F2F2F2"/>
    <a:srgbClr val="7F7F7F"/>
    <a:srgbClr val="FFFFFE"/>
    <a:srgbClr val="00B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88958" autoAdjust="0"/>
  </p:normalViewPr>
  <p:slideViewPr>
    <p:cSldViewPr snapToGrid="0" snapToObjects="1" showGuides="1">
      <p:cViewPr varScale="1">
        <p:scale>
          <a:sx n="72" d="100"/>
          <a:sy n="72" d="100"/>
        </p:scale>
        <p:origin x="1500" y="66"/>
      </p:cViewPr>
      <p:guideLst>
        <p:guide orient="horz" pos="217"/>
        <p:guide pos="5455"/>
        <p:guide orient="horz" pos="3274"/>
        <p:guide orient="horz" pos="689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26/10/2022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26/10/2022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Este componente</a:t>
            </a:r>
            <a:r>
              <a:rPr lang="es-ES" baseline="0" dirty="0"/>
              <a:t> </a:t>
            </a:r>
            <a:r>
              <a:rPr lang="es-ES" baseline="0" dirty="0" err="1"/>
              <a:t>NavBar</a:t>
            </a:r>
            <a:r>
              <a:rPr lang="es-ES" baseline="0" dirty="0"/>
              <a:t> de </a:t>
            </a:r>
            <a:r>
              <a:rPr lang="es-ES" baseline="0" dirty="0" err="1"/>
              <a:t>Bootstrap</a:t>
            </a:r>
            <a:r>
              <a:rPr lang="es-ES" baseline="0" dirty="0"/>
              <a:t> nos permite mostrar una barra de navegación con un conjunto de cuadro de opciones que ya aparecen pre diseñadas pero con la posibilidad de poder modificarlas.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590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Este componente</a:t>
            </a:r>
            <a:r>
              <a:rPr lang="es-ES" baseline="0" dirty="0"/>
              <a:t> </a:t>
            </a:r>
            <a:r>
              <a:rPr lang="es-ES" baseline="0" dirty="0" err="1"/>
              <a:t>NavBar</a:t>
            </a:r>
            <a:r>
              <a:rPr lang="es-ES" baseline="0" dirty="0"/>
              <a:t> de </a:t>
            </a:r>
            <a:r>
              <a:rPr lang="es-ES" baseline="0" dirty="0" err="1"/>
              <a:t>Bootstrap</a:t>
            </a:r>
            <a:r>
              <a:rPr lang="es-ES" baseline="0" dirty="0"/>
              <a:t> nos permite mostrar una barra de navegación con un conjunto de opciones que ya aparecen pre diseñadas con colores de fondo con la posibilidad de poder modificarlas.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4069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Este componente</a:t>
            </a:r>
            <a:r>
              <a:rPr lang="es-ES" baseline="0" dirty="0"/>
              <a:t> </a:t>
            </a:r>
            <a:r>
              <a:rPr lang="es-ES" baseline="0" dirty="0" err="1"/>
              <a:t>NavBar</a:t>
            </a:r>
            <a:r>
              <a:rPr lang="es-ES" baseline="0" dirty="0"/>
              <a:t> de </a:t>
            </a:r>
            <a:r>
              <a:rPr lang="es-ES" baseline="0" dirty="0" err="1"/>
              <a:t>Bootstrap</a:t>
            </a:r>
            <a:r>
              <a:rPr lang="es-ES" baseline="0" dirty="0"/>
              <a:t> nos permite mostrar una barra de navegación con un conjunto de cuadro de opciones y controles de formulario que ya aparecen pre diseñadas pero con la posibilidad de poder modificarlas.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21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6226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Este componente</a:t>
            </a:r>
            <a:r>
              <a:rPr lang="es-ES" baseline="0" dirty="0"/>
              <a:t> </a:t>
            </a:r>
            <a:r>
              <a:rPr lang="es-PE" dirty="0" err="1"/>
              <a:t>glyphicons</a:t>
            </a:r>
            <a:r>
              <a:rPr lang="es-PE" dirty="0"/>
              <a:t> </a:t>
            </a:r>
            <a:r>
              <a:rPr lang="es-ES" baseline="0" dirty="0"/>
              <a:t>de </a:t>
            </a:r>
            <a:r>
              <a:rPr lang="es-ES" baseline="0" dirty="0" err="1"/>
              <a:t>Bootstrap</a:t>
            </a:r>
            <a:r>
              <a:rPr lang="es-ES" baseline="0" dirty="0"/>
              <a:t> nos permite mostrar un conjunto de iconos que se pueden agregar en diferente objetos de una página web.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5315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Este componente</a:t>
            </a:r>
            <a:r>
              <a:rPr lang="es-ES" baseline="0" dirty="0"/>
              <a:t> </a:t>
            </a:r>
            <a:r>
              <a:rPr lang="es-PE" dirty="0" err="1"/>
              <a:t>glyphicons</a:t>
            </a:r>
            <a:r>
              <a:rPr lang="es-PE" dirty="0"/>
              <a:t> </a:t>
            </a:r>
            <a:r>
              <a:rPr lang="es-ES" baseline="0" dirty="0"/>
              <a:t>de </a:t>
            </a:r>
            <a:r>
              <a:rPr lang="es-ES" baseline="0" dirty="0" err="1"/>
              <a:t>Bootstrap</a:t>
            </a:r>
            <a:r>
              <a:rPr lang="es-ES" baseline="0" dirty="0"/>
              <a:t> nos permite mostrar un conjunto de iconos tipo alineación y una estrella que se pueden agregar en diferente objetos de una página web.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8326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Este componente</a:t>
            </a:r>
            <a:r>
              <a:rPr lang="es-ES" baseline="0" dirty="0"/>
              <a:t> </a:t>
            </a:r>
            <a:r>
              <a:rPr lang="es-PE" dirty="0" err="1"/>
              <a:t>glyphicons</a:t>
            </a:r>
            <a:r>
              <a:rPr lang="es-PE" dirty="0"/>
              <a:t> </a:t>
            </a:r>
            <a:r>
              <a:rPr lang="es-ES" baseline="0" dirty="0"/>
              <a:t>de </a:t>
            </a:r>
            <a:r>
              <a:rPr lang="es-ES" baseline="0" dirty="0" err="1"/>
              <a:t>Bootstrap</a:t>
            </a:r>
            <a:r>
              <a:rPr lang="es-ES" baseline="0" dirty="0"/>
              <a:t> nos permite mostrar un conjunto de iconos tipo asterisco y una cruz que se pueden agregar en diferente objetos de una página web.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861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Este componente</a:t>
            </a:r>
            <a:r>
              <a:rPr lang="es-ES" baseline="0" dirty="0"/>
              <a:t> </a:t>
            </a:r>
            <a:r>
              <a:rPr lang="es-PE" dirty="0" err="1"/>
              <a:t>glyphicons</a:t>
            </a:r>
            <a:r>
              <a:rPr lang="es-PE" dirty="0"/>
              <a:t> </a:t>
            </a:r>
            <a:r>
              <a:rPr lang="es-ES" baseline="0" dirty="0"/>
              <a:t>de </a:t>
            </a:r>
            <a:r>
              <a:rPr lang="es-ES" baseline="0" dirty="0" err="1"/>
              <a:t>Bootstrap</a:t>
            </a:r>
            <a:r>
              <a:rPr lang="es-ES" baseline="0" dirty="0"/>
              <a:t> nos permite mostrar un conjunto de iconos tipo OK y un Carrito de compras que se pueden agregar en diferente objetos de una página web.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775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017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Este componente</a:t>
            </a:r>
            <a:r>
              <a:rPr lang="es-ES" baseline="0" dirty="0"/>
              <a:t> </a:t>
            </a:r>
            <a:r>
              <a:rPr lang="es-PE" baseline="0" dirty="0" err="1"/>
              <a:t>carousel</a:t>
            </a:r>
            <a:r>
              <a:rPr lang="es-PE" dirty="0"/>
              <a:t> </a:t>
            </a:r>
            <a:r>
              <a:rPr lang="es-ES" baseline="0" dirty="0"/>
              <a:t>de </a:t>
            </a:r>
            <a:r>
              <a:rPr lang="es-ES" baseline="0" dirty="0" err="1"/>
              <a:t>Bootstrap</a:t>
            </a:r>
            <a:r>
              <a:rPr lang="es-ES" baseline="0" dirty="0"/>
              <a:t> nos permite mostrar un cuadro para poder agregarle una </a:t>
            </a:r>
            <a:r>
              <a:rPr lang="es-ES" baseline="0" dirty="0" err="1"/>
              <a:t>imágen</a:t>
            </a:r>
            <a:r>
              <a:rPr lang="es-ES" baseline="0" dirty="0"/>
              <a:t>,.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619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6891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Este componente</a:t>
            </a:r>
            <a:r>
              <a:rPr lang="es-ES" baseline="0" dirty="0"/>
              <a:t> </a:t>
            </a:r>
            <a:r>
              <a:rPr lang="es-PE" baseline="0" dirty="0" err="1"/>
              <a:t>carousel</a:t>
            </a:r>
            <a:r>
              <a:rPr lang="es-PE" dirty="0"/>
              <a:t> </a:t>
            </a:r>
            <a:r>
              <a:rPr lang="es-ES" baseline="0" dirty="0"/>
              <a:t>de </a:t>
            </a:r>
            <a:r>
              <a:rPr lang="es-ES" baseline="0" dirty="0" err="1"/>
              <a:t>Bootstrap</a:t>
            </a:r>
            <a:r>
              <a:rPr lang="es-ES" baseline="0" dirty="0"/>
              <a:t> nos permite mostrar un cuadro para poder agregarle un conjunto de imágenes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/>
              <a:t>Que se pueden desplazar en ambos extremos.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3895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Este componente</a:t>
            </a:r>
            <a:r>
              <a:rPr lang="es-ES" baseline="0" dirty="0"/>
              <a:t> </a:t>
            </a:r>
            <a:r>
              <a:rPr lang="es-PE" baseline="0" dirty="0" err="1"/>
              <a:t>carousel</a:t>
            </a:r>
            <a:r>
              <a:rPr lang="es-PE" dirty="0"/>
              <a:t> </a:t>
            </a:r>
            <a:r>
              <a:rPr lang="es-ES" baseline="0" dirty="0"/>
              <a:t>de </a:t>
            </a:r>
            <a:r>
              <a:rPr lang="es-ES" baseline="0" dirty="0" err="1"/>
              <a:t>Bootstrap</a:t>
            </a:r>
            <a:r>
              <a:rPr lang="es-ES" baseline="0" dirty="0"/>
              <a:t> nos permite mostrar un cuadro para poder agregarle un conjunto de imágenes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/>
              <a:t>Que se pueden desplazar en ambos extremos utilizando dos flechas laterales y un conjunto de indicadores.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730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8116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Este componente</a:t>
            </a:r>
            <a:r>
              <a:rPr lang="es-ES" baseline="0" dirty="0"/>
              <a:t> </a:t>
            </a:r>
            <a:r>
              <a:rPr lang="es-ES" baseline="0" dirty="0" err="1"/>
              <a:t>tabs</a:t>
            </a:r>
            <a:r>
              <a:rPr lang="es-ES" baseline="0" dirty="0"/>
              <a:t> de </a:t>
            </a:r>
            <a:r>
              <a:rPr lang="es-ES" baseline="0" dirty="0" err="1"/>
              <a:t>Bootstrap</a:t>
            </a:r>
            <a:r>
              <a:rPr lang="es-ES" baseline="0" dirty="0"/>
              <a:t> nos permite mostrar un conjunto de pestañas donde se puedes agregar un conjunto de información.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5547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Este componente</a:t>
            </a:r>
            <a:r>
              <a:rPr lang="es-ES" baseline="0" dirty="0"/>
              <a:t> </a:t>
            </a:r>
            <a:r>
              <a:rPr lang="es-ES" baseline="0" dirty="0" err="1"/>
              <a:t>tabs</a:t>
            </a:r>
            <a:r>
              <a:rPr lang="es-ES" baseline="0" dirty="0"/>
              <a:t> de </a:t>
            </a:r>
            <a:r>
              <a:rPr lang="es-ES" baseline="0" dirty="0" err="1"/>
              <a:t>Bootstrap</a:t>
            </a:r>
            <a:r>
              <a:rPr lang="es-ES" baseline="0" dirty="0"/>
              <a:t> nos permite mostrar un conjunto de pestañas tipo listas donde se puedes agregar un conjunto de información.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6305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Este componente</a:t>
            </a:r>
            <a:r>
              <a:rPr lang="es-ES" baseline="0" dirty="0"/>
              <a:t> </a:t>
            </a:r>
            <a:r>
              <a:rPr lang="es-ES" baseline="0" dirty="0" err="1"/>
              <a:t>tabs</a:t>
            </a:r>
            <a:r>
              <a:rPr lang="es-ES" baseline="0" dirty="0"/>
              <a:t> de </a:t>
            </a:r>
            <a:r>
              <a:rPr lang="es-ES" baseline="0" dirty="0" err="1"/>
              <a:t>Bootstrap</a:t>
            </a:r>
            <a:r>
              <a:rPr lang="es-ES" baseline="0" dirty="0"/>
              <a:t> nos permite mostrar un conjunto de pestañas que se muestran de forma vertical donde se puedes agregar un conjunto de información.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8789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Este componente</a:t>
            </a:r>
            <a:r>
              <a:rPr lang="es-ES" baseline="0" dirty="0"/>
              <a:t> </a:t>
            </a:r>
            <a:r>
              <a:rPr lang="es-ES" baseline="0" dirty="0" err="1"/>
              <a:t>tabs</a:t>
            </a:r>
            <a:r>
              <a:rPr lang="es-ES" baseline="0" dirty="0"/>
              <a:t> de </a:t>
            </a:r>
            <a:r>
              <a:rPr lang="es-ES" baseline="0" dirty="0" err="1"/>
              <a:t>Bootstrap</a:t>
            </a:r>
            <a:r>
              <a:rPr lang="es-ES" baseline="0" dirty="0"/>
              <a:t> nos permite mostrar un conjunto de pestañas con estilos donde se puedes agregar un conjunto de información.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8084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7075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uso del componente  tablas de </a:t>
            </a:r>
            <a:r>
              <a:rPr lang="es-ES" dirty="0" err="1"/>
              <a:t>bootstrap</a:t>
            </a:r>
            <a:r>
              <a:rPr lang="es-ES" dirty="0"/>
              <a:t> nos permiten mostrar datos en filas y columna y mediante la clase </a:t>
            </a:r>
            <a:r>
              <a:rPr lang="es-ES" dirty="0" err="1"/>
              <a:t>table-responsive</a:t>
            </a:r>
            <a:endParaRPr lang="es-ES" dirty="0"/>
          </a:p>
          <a:p>
            <a:r>
              <a:rPr lang="es-ES" dirty="0"/>
              <a:t>Hace</a:t>
            </a:r>
            <a:r>
              <a:rPr lang="es-ES" baseline="0" dirty="0"/>
              <a:t> que las tablas se puedan adecuar a cualquier tamaño de pantalla.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5150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este ejemplo de tabla podemos</a:t>
            </a:r>
            <a:r>
              <a:rPr lang="es-ES" baseline="0" dirty="0"/>
              <a:t> apreciar como se muestra las filas resaltadas de forma intercalada.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802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En este ejemplo de tabla podemos</a:t>
            </a:r>
            <a:r>
              <a:rPr lang="es-ES" baseline="0" dirty="0"/>
              <a:t> apreciar como se muestra las filas resaltadas al momento de pasar el mouse sobre cada una de las filas.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143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En este ejemplo del componente tabla de </a:t>
            </a:r>
            <a:r>
              <a:rPr lang="es-ES" dirty="0" err="1"/>
              <a:t>bootstrap</a:t>
            </a:r>
            <a:r>
              <a:rPr lang="es-ES" dirty="0"/>
              <a:t> podemos</a:t>
            </a:r>
            <a:r>
              <a:rPr lang="es-ES" baseline="0" dirty="0"/>
              <a:t> apreciar como se muestra las filas resaltadas con un color de fondo utilizando una para cada una de las filas.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138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1459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componente</a:t>
            </a:r>
            <a:r>
              <a:rPr lang="es-ES" baseline="0" dirty="0"/>
              <a:t> </a:t>
            </a:r>
            <a:r>
              <a:rPr lang="es-ES" baseline="0" dirty="0" err="1"/>
              <a:t>NavBar</a:t>
            </a:r>
            <a:r>
              <a:rPr lang="es-ES" baseline="0" dirty="0"/>
              <a:t> de </a:t>
            </a:r>
            <a:r>
              <a:rPr lang="es-ES" baseline="0" dirty="0" err="1"/>
              <a:t>Bootstrap</a:t>
            </a:r>
            <a:r>
              <a:rPr lang="es-ES" baseline="0" dirty="0"/>
              <a:t> nos permite mostrar una barra de navegación con un conjunto de opciones que ya aparecen pre diseñadas pero con la posibilidad de poder modificarlas.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200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Este componente</a:t>
            </a:r>
            <a:r>
              <a:rPr lang="es-ES" baseline="0" dirty="0"/>
              <a:t> </a:t>
            </a:r>
            <a:r>
              <a:rPr lang="es-ES" baseline="0" dirty="0" err="1"/>
              <a:t>NavBar</a:t>
            </a:r>
            <a:r>
              <a:rPr lang="es-ES" baseline="0" dirty="0"/>
              <a:t> de </a:t>
            </a:r>
            <a:r>
              <a:rPr lang="es-ES" baseline="0" dirty="0" err="1"/>
              <a:t>Bootstrap</a:t>
            </a:r>
            <a:r>
              <a:rPr lang="es-ES" baseline="0" dirty="0"/>
              <a:t> nos permite mostrar una barra de navegación invertida con un conjunto de opciones que ya aparecen pre diseñadas pero con la posibilidad de poder modificarlas.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109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88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458881" y="5337407"/>
            <a:ext cx="8226239" cy="278732"/>
            <a:chOff x="458881" y="5337407"/>
            <a:chExt cx="8226239" cy="278732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1113274" y="5353662"/>
              <a:ext cx="2339102" cy="215444"/>
            </a:xfrm>
            <a:prstGeom prst="rect">
              <a:avLst/>
            </a:prstGeom>
            <a:solidFill>
              <a:srgbClr val="FFFFFE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kern="120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Calibri"/>
                  <a:sym typeface="Wingdings"/>
                </a:rPr>
                <a:t>GERENCIA DE PROYECTOS DEPORTIVOS </a:t>
              </a: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n-US" sz="800" kern="1200" dirty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01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pic>
          <p:nvPicPr>
            <p:cNvPr id="17" name="Picture 10" descr="logo-1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8881" y="5337407"/>
              <a:ext cx="484992" cy="278732"/>
            </a:xfrm>
            <a:prstGeom prst="rect">
              <a:avLst/>
            </a:prstGeom>
          </p:spPr>
        </p:pic>
        <p:sp>
          <p:nvSpPr>
            <p:cNvPr id="18" name="Rectangle 3"/>
            <p:cNvSpPr/>
            <p:nvPr userDrawn="1"/>
          </p:nvSpPr>
          <p:spPr>
            <a:xfrm>
              <a:off x="7141108" y="5384440"/>
              <a:ext cx="154401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>
                  <a:solidFill>
                    <a:schemeClr val="bg1">
                      <a:lumMod val="50000"/>
                    </a:schemeClr>
                  </a:solidFill>
                </a:rPr>
                <a:t>© 2018 ISIL. Todos los derechos reservados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navbar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navbar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navbar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navbar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5kisnKdJwo" TargetMode="External"/><Relationship Id="rId5" Type="http://schemas.openxmlformats.org/officeDocument/2006/relationships/image" Target="../media/image21.jpeg"/><Relationship Id="rId4" Type="http://schemas.openxmlformats.org/officeDocument/2006/relationships/hyperlink" Target="https://www.youtube.com/watch?v=95kisnKdJw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3.3/component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glyphicons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3.3/component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ref_comp_glyphs.asp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ref_comp_glyphs.asp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qhqoZImSpI" TargetMode="External"/><Relationship Id="rId5" Type="http://schemas.openxmlformats.org/officeDocument/2006/relationships/image" Target="../media/image34.jpeg"/><Relationship Id="rId4" Type="http://schemas.openxmlformats.org/officeDocument/2006/relationships/hyperlink" Target="https://www.youtube.com/watch?v=AqhqoZImS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carousel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carousel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carousel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sN2jkLruKA" TargetMode="External"/><Relationship Id="rId5" Type="http://schemas.openxmlformats.org/officeDocument/2006/relationships/image" Target="../media/image41.jpeg"/><Relationship Id="rId4" Type="http://schemas.openxmlformats.org/officeDocument/2006/relationships/hyperlink" Target="https://www.youtube.com/watch?v=AqhqoZImSp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tabs_pills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tabs_pills.as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tabs_pills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tabs_pills.as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Yzo5NCvqg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de.la/tutoriales/web-fonts-en-bootstrap/" TargetMode="External"/><Relationship Id="rId7" Type="http://schemas.openxmlformats.org/officeDocument/2006/relationships/hyperlink" Target="https://programacion.net/articulo/como_crear_tablas_responsive_en_bootstrap_para_listar_datos_1841" TargetMode="External"/><Relationship Id="rId2" Type="http://schemas.openxmlformats.org/officeDocument/2006/relationships/hyperlink" Target="https://uniwebsidad.com/libros/bootstrap-3/capitulo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" TargetMode="External"/><Relationship Id="rId5" Type="http://schemas.openxmlformats.org/officeDocument/2006/relationships/hyperlink" Target="http://mialtoweb.es/imagenes-en-bootstrap-4/" TargetMode="External"/><Relationship Id="rId4" Type="http://schemas.openxmlformats.org/officeDocument/2006/relationships/hyperlink" Target="https://www.codigonexo.com/blog/aprendiendo/diseno/sistema-de-rejilla-bootstrap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acion.net/articulo/como_crear_tablas_responsive_en_bootstrap_para_listar_datos_184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ntent/tabl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acion.net/articulo/como_crear_tablas_responsive_en_bootstrap_para_listar_datos_184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ntent/tabl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Ia7mYadCTo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s://www.youtube.com/watch?v=cIa7mYadCT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navbar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1000"/>
              </a:spcBef>
              <a:defRPr/>
            </a:pPr>
            <a:endParaRPr lang="es-E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478539" y="4877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586140" y="852342"/>
            <a:ext cx="7966170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s-ES" sz="3000" b="1" dirty="0">
                <a:solidFill>
                  <a:schemeClr val="bg1"/>
                </a:solidFill>
                <a:cs typeface="Calibri"/>
              </a:rPr>
              <a:t>COMPONENTES DE BOOTSTRAP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80750" y="2629279"/>
            <a:ext cx="7576950" cy="14003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Exo 2" charset="0"/>
              </a:rPr>
              <a:t>/ </a:t>
            </a:r>
            <a:r>
              <a:rPr lang="es-ES" sz="1600" b="1" dirty="0">
                <a:solidFill>
                  <a:schemeClr val="bg1"/>
                </a:solidFill>
                <a:latin typeface="Exo 2" charset="0"/>
              </a:rPr>
              <a:t>Tablas en Bootstrap. </a:t>
            </a:r>
            <a:br>
              <a:rPr lang="es-ES" sz="1600" b="1" dirty="0">
                <a:solidFill>
                  <a:schemeClr val="bg1"/>
                </a:solidFill>
                <a:latin typeface="Exo 2" charset="0"/>
              </a:rPr>
            </a:br>
            <a:r>
              <a:rPr lang="en-US" sz="1600" b="1" dirty="0">
                <a:solidFill>
                  <a:schemeClr val="bg1"/>
                </a:solidFill>
                <a:latin typeface="Exo 2" charset="0"/>
              </a:rPr>
              <a:t>/ </a:t>
            </a:r>
            <a:r>
              <a:rPr lang="es-ES" sz="1600" b="1" dirty="0">
                <a:solidFill>
                  <a:schemeClr val="bg1"/>
                </a:solidFill>
                <a:latin typeface="Exo 2" charset="0"/>
              </a:rPr>
              <a:t>Barras de Navegación en </a:t>
            </a:r>
            <a:r>
              <a:rPr lang="es-ES" sz="1600" b="1" dirty="0" err="1">
                <a:solidFill>
                  <a:schemeClr val="bg1"/>
                </a:solidFill>
                <a:latin typeface="Exo 2" charset="0"/>
              </a:rPr>
              <a:t>Bootstrap</a:t>
            </a:r>
            <a:r>
              <a:rPr lang="es-ES" sz="1600" b="1" dirty="0">
                <a:solidFill>
                  <a:schemeClr val="bg1"/>
                </a:solidFill>
                <a:latin typeface="Exo 2" charset="0"/>
              </a:rPr>
              <a:t>.</a:t>
            </a:r>
            <a:br>
              <a:rPr lang="es-ES" sz="1600" b="1" dirty="0">
                <a:solidFill>
                  <a:schemeClr val="bg1"/>
                </a:solidFill>
                <a:latin typeface="Exo 2" charset="0"/>
              </a:rPr>
            </a:br>
            <a:r>
              <a:rPr lang="en-US" sz="1600" b="1" dirty="0">
                <a:solidFill>
                  <a:schemeClr val="bg1"/>
                </a:solidFill>
                <a:latin typeface="Exo 2" charset="0"/>
              </a:rPr>
              <a:t>/ </a:t>
            </a:r>
            <a:r>
              <a:rPr lang="es-PE" sz="1600" b="1" dirty="0">
                <a:solidFill>
                  <a:schemeClr val="bg1"/>
                </a:solidFill>
                <a:latin typeface="Exo 2" charset="0"/>
              </a:rPr>
              <a:t>Iconos en </a:t>
            </a:r>
            <a:r>
              <a:rPr lang="es-PE" sz="1600" b="1" dirty="0" err="1">
                <a:solidFill>
                  <a:schemeClr val="bg1"/>
                </a:solidFill>
                <a:latin typeface="Exo 2" charset="0"/>
              </a:rPr>
              <a:t>Bootstrap</a:t>
            </a:r>
            <a:r>
              <a:rPr lang="es-PE" sz="1600" b="1" dirty="0">
                <a:solidFill>
                  <a:schemeClr val="bg1"/>
                </a:solidFill>
                <a:latin typeface="Exo 2" charset="0"/>
              </a:rPr>
              <a:t>.</a:t>
            </a:r>
          </a:p>
          <a:p>
            <a:pPr>
              <a:lnSpc>
                <a:spcPts val="800"/>
              </a:lnSpc>
              <a:spcBef>
                <a:spcPts val="1000"/>
              </a:spcBef>
              <a:defRPr/>
            </a:pPr>
            <a:r>
              <a:rPr lang="es-ES" sz="1600" b="1" dirty="0">
                <a:solidFill>
                  <a:schemeClr val="bg1"/>
                </a:solidFill>
                <a:latin typeface="Exo 2" charset="0"/>
              </a:rPr>
              <a:t>/ </a:t>
            </a:r>
            <a:r>
              <a:rPr lang="es-ES" sz="1600" b="1" dirty="0" err="1">
                <a:solidFill>
                  <a:schemeClr val="bg1"/>
                </a:solidFill>
                <a:latin typeface="Exo 2" charset="0"/>
              </a:rPr>
              <a:t>Slideshow</a:t>
            </a:r>
            <a:r>
              <a:rPr lang="es-ES" sz="1600" b="1" dirty="0">
                <a:solidFill>
                  <a:schemeClr val="bg1"/>
                </a:solidFill>
                <a:latin typeface="Exo 2" charset="0"/>
              </a:rPr>
              <a:t> en </a:t>
            </a:r>
            <a:r>
              <a:rPr lang="es-ES" sz="1600" b="1" dirty="0" err="1">
                <a:solidFill>
                  <a:schemeClr val="bg1"/>
                </a:solidFill>
                <a:latin typeface="Exo 2" charset="0"/>
              </a:rPr>
              <a:t>Bootstrap</a:t>
            </a:r>
            <a:r>
              <a:rPr lang="es-ES" sz="1600" b="1" dirty="0">
                <a:solidFill>
                  <a:schemeClr val="bg1"/>
                </a:solidFill>
                <a:latin typeface="Exo 2" charset="0"/>
              </a:rPr>
              <a:t>.</a:t>
            </a:r>
          </a:p>
          <a:p>
            <a:pPr>
              <a:lnSpc>
                <a:spcPts val="800"/>
              </a:lnSpc>
              <a:spcBef>
                <a:spcPts val="1000"/>
              </a:spcBef>
              <a:defRPr/>
            </a:pPr>
            <a:r>
              <a:rPr lang="es-ES" sz="1600" b="1" dirty="0">
                <a:solidFill>
                  <a:schemeClr val="bg1"/>
                </a:solidFill>
                <a:latin typeface="Exo 2" charset="0"/>
              </a:rPr>
              <a:t>/ </a:t>
            </a:r>
            <a:r>
              <a:rPr lang="es-ES" sz="1600" b="1" dirty="0" err="1">
                <a:solidFill>
                  <a:schemeClr val="bg1"/>
                </a:solidFill>
                <a:latin typeface="Exo 2" charset="0"/>
              </a:rPr>
              <a:t>Tabs</a:t>
            </a:r>
            <a:r>
              <a:rPr lang="es-ES" sz="1600" b="1" dirty="0">
                <a:solidFill>
                  <a:schemeClr val="bg1"/>
                </a:solidFill>
                <a:latin typeface="Exo 2" charset="0"/>
              </a:rPr>
              <a:t> en </a:t>
            </a:r>
            <a:r>
              <a:rPr lang="es-ES" sz="1600" b="1" dirty="0" err="1">
                <a:solidFill>
                  <a:schemeClr val="bg1"/>
                </a:solidFill>
                <a:latin typeface="Exo 2" charset="0"/>
              </a:rPr>
              <a:t>Bootstrap</a:t>
            </a:r>
            <a:r>
              <a:rPr lang="es-ES" sz="1600" b="1" dirty="0">
                <a:solidFill>
                  <a:schemeClr val="bg1"/>
                </a:solidFill>
                <a:latin typeface="Exo 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31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>
                <a:solidFill>
                  <a:srgbClr val="438AD7"/>
                </a:solidFill>
              </a:rPr>
              <a:t>Barras de </a:t>
            </a:r>
            <a:r>
              <a:rPr lang="es-ES" sz="2000" dirty="0" err="1">
                <a:solidFill>
                  <a:srgbClr val="438AD7"/>
                </a:solidFill>
              </a:rPr>
              <a:t>Navegacion</a:t>
            </a:r>
            <a:r>
              <a:rPr lang="es-ES" sz="2000" dirty="0">
                <a:solidFill>
                  <a:srgbClr val="438AD7"/>
                </a:solidFill>
              </a:rPr>
              <a:t>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7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https://www.w3schools.com/bootstrap/bootstrap_navbar.asp</a:t>
            </a:r>
            <a:endParaRPr lang="es-PE" sz="1200" dirty="0"/>
          </a:p>
        </p:txBody>
      </p:sp>
      <p:sp>
        <p:nvSpPr>
          <p:cNvPr id="2" name="Rectángulo 1"/>
          <p:cNvSpPr/>
          <p:nvPr/>
        </p:nvSpPr>
        <p:spPr>
          <a:xfrm>
            <a:off x="534754" y="777334"/>
            <a:ext cx="2970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Invertida barra de navegación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53" y="1177444"/>
            <a:ext cx="7435539" cy="5619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60" y="1970932"/>
            <a:ext cx="4638675" cy="27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</a:t>
            </a:r>
            <a:r>
              <a:rPr lang="es-ES" sz="2000" dirty="0">
                <a:solidFill>
                  <a:srgbClr val="438AD7"/>
                </a:solidFill>
              </a:rPr>
              <a:t> Barras de </a:t>
            </a:r>
            <a:r>
              <a:rPr lang="es-ES" sz="2000" dirty="0" err="1">
                <a:solidFill>
                  <a:srgbClr val="438AD7"/>
                </a:solidFill>
              </a:rPr>
              <a:t>Navegacion</a:t>
            </a:r>
            <a:r>
              <a:rPr lang="es-ES" sz="2000" dirty="0">
                <a:solidFill>
                  <a:srgbClr val="438AD7"/>
                </a:solidFill>
              </a:rPr>
              <a:t>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7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https://www.w3schools.com/bootstrap/bootstrap_navbar.asp</a:t>
            </a:r>
            <a:endParaRPr lang="es-PE" sz="1200" dirty="0"/>
          </a:p>
        </p:txBody>
      </p:sp>
      <p:sp>
        <p:nvSpPr>
          <p:cNvPr id="2" name="Rectángulo 1"/>
          <p:cNvSpPr/>
          <p:nvPr/>
        </p:nvSpPr>
        <p:spPr>
          <a:xfrm>
            <a:off x="534754" y="777334"/>
            <a:ext cx="3257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Barra de navegación desplegable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54" y="1146666"/>
            <a:ext cx="6806204" cy="5524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72" y="1699116"/>
            <a:ext cx="5553195" cy="337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6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>
                <a:solidFill>
                  <a:srgbClr val="438AD7"/>
                </a:solidFill>
              </a:rPr>
              <a:t>Barras de </a:t>
            </a:r>
            <a:r>
              <a:rPr lang="es-ES" sz="2000" dirty="0" err="1">
                <a:solidFill>
                  <a:srgbClr val="438AD7"/>
                </a:solidFill>
              </a:rPr>
              <a:t>Navegacion</a:t>
            </a:r>
            <a:r>
              <a:rPr lang="es-ES" sz="2000" dirty="0">
                <a:solidFill>
                  <a:srgbClr val="438AD7"/>
                </a:solidFill>
              </a:rPr>
              <a:t>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7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https://www.w3schools.com/bootstrap/bootstrap_navbar.asp</a:t>
            </a:r>
            <a:endParaRPr lang="es-PE" sz="1200" dirty="0"/>
          </a:p>
        </p:txBody>
      </p:sp>
      <p:sp>
        <p:nvSpPr>
          <p:cNvPr id="2" name="Rectángulo 1"/>
          <p:cNvSpPr/>
          <p:nvPr/>
        </p:nvSpPr>
        <p:spPr>
          <a:xfrm>
            <a:off x="534754" y="777334"/>
            <a:ext cx="1572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Formas </a:t>
            </a:r>
            <a:r>
              <a:rPr lang="es-PE" dirty="0" err="1"/>
              <a:t>navbar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0" y="1130291"/>
            <a:ext cx="6611915" cy="5810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59" y="1807174"/>
            <a:ext cx="5671757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>
                <a:solidFill>
                  <a:srgbClr val="438AD7"/>
                </a:solidFill>
              </a:rPr>
              <a:t>Barras de </a:t>
            </a:r>
            <a:r>
              <a:rPr lang="es-ES" sz="2000" dirty="0" err="1">
                <a:solidFill>
                  <a:srgbClr val="438AD7"/>
                </a:solidFill>
              </a:rPr>
              <a:t>Navegacion</a:t>
            </a:r>
            <a:r>
              <a:rPr lang="es-ES" sz="2000" dirty="0">
                <a:solidFill>
                  <a:srgbClr val="438AD7"/>
                </a:solidFill>
              </a:rPr>
              <a:t>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7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https://www.w3schools.com/bootstrap/bootstrap_navbar.asp</a:t>
            </a:r>
            <a:endParaRPr lang="es-PE" sz="1200" dirty="0"/>
          </a:p>
        </p:txBody>
      </p:sp>
      <p:sp>
        <p:nvSpPr>
          <p:cNvPr id="2" name="Rectángulo 1"/>
          <p:cNvSpPr/>
          <p:nvPr/>
        </p:nvSpPr>
        <p:spPr>
          <a:xfrm>
            <a:off x="534754" y="777334"/>
            <a:ext cx="1572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Formas </a:t>
            </a:r>
            <a:r>
              <a:rPr lang="es-PE" dirty="0" err="1"/>
              <a:t>navbar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0" y="1155274"/>
            <a:ext cx="7248525" cy="571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60" y="1886903"/>
            <a:ext cx="6339440" cy="260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>
                <a:solidFill>
                  <a:srgbClr val="438AD7"/>
                </a:solidFill>
              </a:rPr>
              <a:t>Barras de </a:t>
            </a:r>
            <a:r>
              <a:rPr lang="es-ES" sz="2000" dirty="0" err="1">
                <a:solidFill>
                  <a:srgbClr val="438AD7"/>
                </a:solidFill>
              </a:rPr>
              <a:t>Navegacion</a:t>
            </a:r>
            <a:r>
              <a:rPr lang="es-ES" sz="2000" dirty="0">
                <a:solidFill>
                  <a:srgbClr val="438AD7"/>
                </a:solidFill>
              </a:rPr>
              <a:t>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4"/>
              </a:rPr>
              <a:t>https://www.youtube.com/watch?v=95kisnKdJwo</a:t>
            </a:r>
            <a:endParaRPr lang="es-PE" sz="1200" dirty="0"/>
          </a:p>
        </p:txBody>
      </p:sp>
      <p:pic>
        <p:nvPicPr>
          <p:cNvPr id="3" name="95kisnKdJwo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529840" y="143954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PE" sz="2000" dirty="0">
                <a:solidFill>
                  <a:srgbClr val="438AD7"/>
                </a:solidFill>
              </a:rPr>
              <a:t>Iconos en </a:t>
            </a:r>
            <a:r>
              <a:rPr lang="es-PE" sz="2000" dirty="0" err="1">
                <a:solidFill>
                  <a:srgbClr val="438AD7"/>
                </a:solidFill>
              </a:rPr>
              <a:t>Bootstrap</a:t>
            </a:r>
            <a:r>
              <a:rPr lang="en-US" sz="2000" dirty="0">
                <a:solidFill>
                  <a:srgbClr val="438AD7"/>
                </a:solidFill>
              </a:rPr>
              <a:t>.</a:t>
            </a: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https://getbootstrap.com/docs/3.3/components/</a:t>
            </a:r>
            <a:endParaRPr lang="es-PE" sz="1200" dirty="0"/>
          </a:p>
        </p:txBody>
      </p:sp>
      <p:sp>
        <p:nvSpPr>
          <p:cNvPr id="2" name="Rectángulo 1"/>
          <p:cNvSpPr/>
          <p:nvPr/>
        </p:nvSpPr>
        <p:spPr>
          <a:xfrm>
            <a:off x="523526" y="866780"/>
            <a:ext cx="7556134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s-PE" dirty="0" err="1"/>
              <a:t>Glyphicons</a:t>
            </a:r>
            <a:r>
              <a:rPr lang="es-PE" dirty="0"/>
              <a:t>: </a:t>
            </a:r>
            <a:r>
              <a:rPr lang="es-PE" dirty="0" err="1"/>
              <a:t>Bootstrap</a:t>
            </a:r>
            <a:r>
              <a:rPr lang="es-PE" dirty="0"/>
              <a:t> ofrece 260 </a:t>
            </a:r>
            <a:r>
              <a:rPr lang="es-PE" dirty="0" err="1"/>
              <a:t>glyphicons</a:t>
            </a:r>
            <a:r>
              <a:rPr lang="es-PE" dirty="0"/>
              <a:t> de la </a:t>
            </a:r>
            <a:r>
              <a:rPr lang="es-PE" u="sng" dirty="0" err="1">
                <a:hlinkClick r:id="rId4"/>
              </a:rPr>
              <a:t>Glyphicons</a:t>
            </a:r>
            <a:r>
              <a:rPr lang="es-PE" dirty="0"/>
              <a:t> conjunto medianos. </a:t>
            </a:r>
          </a:p>
          <a:p>
            <a:pPr>
              <a:lnSpc>
                <a:spcPct val="107000"/>
              </a:lnSpc>
            </a:pPr>
            <a:r>
              <a:rPr lang="es-PE" dirty="0" err="1"/>
              <a:t>Glyphicons</a:t>
            </a:r>
            <a:r>
              <a:rPr lang="es-PE" dirty="0"/>
              <a:t> se pueden utilizar en el texto, botones, barras de herramientas, navegación, formularios, etc.  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97" y="2801684"/>
            <a:ext cx="1905000" cy="122872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23526" y="2161893"/>
            <a:ext cx="5658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Estos son algunos ejemplos de </a:t>
            </a:r>
            <a:r>
              <a:rPr lang="es-PE" dirty="0" err="1"/>
              <a:t>glyphicons</a:t>
            </a:r>
            <a:r>
              <a:rPr lang="es-PE" dirty="0"/>
              <a:t>:</a:t>
            </a:r>
          </a:p>
        </p:txBody>
      </p:sp>
      <p:pic>
        <p:nvPicPr>
          <p:cNvPr id="7" name="Picture 2" descr="Resultado de imagen para Glyphicons en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593" y="2625471"/>
            <a:ext cx="4015667" cy="196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0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PE" sz="2000" dirty="0">
                <a:solidFill>
                  <a:srgbClr val="438AD7"/>
                </a:solidFill>
              </a:rPr>
              <a:t>Iconos en </a:t>
            </a:r>
            <a:r>
              <a:rPr lang="es-PE" sz="2000" dirty="0" err="1">
                <a:solidFill>
                  <a:srgbClr val="438AD7"/>
                </a:solidFill>
              </a:rPr>
              <a:t>Bootstrap</a:t>
            </a:r>
            <a:r>
              <a:rPr lang="en-US" sz="2000" dirty="0">
                <a:solidFill>
                  <a:srgbClr val="438AD7"/>
                </a:solidFill>
              </a:rPr>
              <a:t>.</a:t>
            </a: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https://getbootstrap.com/docs/3.3/components/</a:t>
            </a:r>
            <a:endParaRPr lang="es-PE" sz="1200" dirty="0"/>
          </a:p>
        </p:txBody>
      </p:sp>
      <p:sp>
        <p:nvSpPr>
          <p:cNvPr id="2" name="Rectángulo 1"/>
          <p:cNvSpPr/>
          <p:nvPr/>
        </p:nvSpPr>
        <p:spPr>
          <a:xfrm>
            <a:off x="523526" y="866780"/>
            <a:ext cx="7556134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s-PE" dirty="0"/>
              <a:t>Utilícelos en botones, grupos de botones para una barra de herramientas, navegación o entradas de formulario prefabricadas.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" y="3164469"/>
            <a:ext cx="5191125" cy="13049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60" y="1940289"/>
            <a:ext cx="3548461" cy="10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PE" sz="2000" dirty="0">
                <a:solidFill>
                  <a:srgbClr val="438AD7"/>
                </a:solidFill>
              </a:rPr>
              <a:t>Iconos en </a:t>
            </a:r>
            <a:r>
              <a:rPr lang="es-PE" sz="2000" dirty="0" err="1">
                <a:solidFill>
                  <a:srgbClr val="438AD7"/>
                </a:solidFill>
              </a:rPr>
              <a:t>Bootstrap</a:t>
            </a:r>
            <a:r>
              <a:rPr lang="en-US" sz="2000" dirty="0">
                <a:solidFill>
                  <a:srgbClr val="438AD7"/>
                </a:solidFill>
              </a:rPr>
              <a:t>.</a:t>
            </a: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https://www.w3schools.com/bootstrap/bootstrap_ref_comp_glyphs.asp</a:t>
            </a:r>
            <a:endParaRPr lang="es-PE" sz="1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106" y="777334"/>
            <a:ext cx="4166605" cy="20356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42" y="3166291"/>
            <a:ext cx="2990850" cy="155457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106" y="3089970"/>
            <a:ext cx="4166605" cy="198421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860" y="1000125"/>
            <a:ext cx="3041232" cy="136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5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PE" sz="2000" dirty="0">
                <a:solidFill>
                  <a:srgbClr val="438AD7"/>
                </a:solidFill>
              </a:rPr>
              <a:t>Iconos en </a:t>
            </a:r>
            <a:r>
              <a:rPr lang="es-PE" sz="2000" dirty="0" err="1">
                <a:solidFill>
                  <a:srgbClr val="438AD7"/>
                </a:solidFill>
              </a:rPr>
              <a:t>Bootstrap</a:t>
            </a:r>
            <a:r>
              <a:rPr lang="en-US" sz="2000" dirty="0">
                <a:solidFill>
                  <a:srgbClr val="438AD7"/>
                </a:solidFill>
              </a:rPr>
              <a:t>.</a:t>
            </a: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https://www.w3schools.com/bootstrap/bootstrap_ref_comp_glyphs.asp</a:t>
            </a:r>
            <a:endParaRPr lang="es-PE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0" y="1135697"/>
            <a:ext cx="2877900" cy="13839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560" y="922337"/>
            <a:ext cx="4450079" cy="195294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90" y="2976241"/>
            <a:ext cx="2896870" cy="14839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8106" y="3000610"/>
            <a:ext cx="4284533" cy="194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>
                <a:solidFill>
                  <a:srgbClr val="438AD7"/>
                </a:solidFill>
              </a:rPr>
              <a:t>Iconos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4"/>
              </a:rPr>
              <a:t>https://www.youtube.com/watch?v=AqhqoZImSpI</a:t>
            </a:r>
            <a:endParaRPr lang="es-PE" sz="1200" dirty="0"/>
          </a:p>
        </p:txBody>
      </p:sp>
      <p:pic>
        <p:nvPicPr>
          <p:cNvPr id="2" name="AqhqoZImSpI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021760" y="127698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1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535860" y="377224"/>
            <a:ext cx="2884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OBJETIVOS</a:t>
            </a:r>
          </a:p>
          <a:p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535860" y="1112606"/>
            <a:ext cx="796419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s-ES" dirty="0"/>
              <a:t>En esta sesión conocerás </a:t>
            </a:r>
            <a:r>
              <a:rPr lang="es-PE" dirty="0"/>
              <a:t>la función y las características de cada uno componentes de </a:t>
            </a:r>
            <a:r>
              <a:rPr lang="es-PE" dirty="0" err="1"/>
              <a:t>Bootstrap</a:t>
            </a:r>
            <a:r>
              <a:rPr lang="es-PE" dirty="0"/>
              <a:t> que se pueden utilizar dentro de un proyecto web.</a:t>
            </a:r>
          </a:p>
        </p:txBody>
      </p:sp>
    </p:spTree>
    <p:extLst>
      <p:ext uri="{BB962C8B-B14F-4D97-AF65-F5344CB8AC3E}">
        <p14:creationId xmlns:p14="http://schemas.microsoft.com/office/powerpoint/2010/main" val="249034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 err="1">
                <a:solidFill>
                  <a:srgbClr val="438AD7"/>
                </a:solidFill>
              </a:rPr>
              <a:t>SliderShow</a:t>
            </a:r>
            <a:r>
              <a:rPr lang="es-ES" sz="2000" dirty="0">
                <a:solidFill>
                  <a:srgbClr val="438AD7"/>
                </a:solidFill>
              </a:rPr>
              <a:t>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https://getbootstrap.com/docs/4.0/components/carousel/</a:t>
            </a:r>
            <a:endParaRPr lang="es-PE" sz="1200" dirty="0"/>
          </a:p>
        </p:txBody>
      </p:sp>
      <p:sp>
        <p:nvSpPr>
          <p:cNvPr id="4" name="Rectángulo 3"/>
          <p:cNvSpPr/>
          <p:nvPr/>
        </p:nvSpPr>
        <p:spPr>
          <a:xfrm>
            <a:off x="535860" y="782856"/>
            <a:ext cx="673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Slider solo diapositivas:</a:t>
            </a:r>
          </a:p>
          <a:p>
            <a:r>
              <a:rPr lang="es-PE" dirty="0"/>
              <a:t>Aquí hay un carrusel con diapositivas solamente.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0" y="1812117"/>
            <a:ext cx="2868935" cy="18197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229" y="1466848"/>
            <a:ext cx="4905920" cy="30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4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 err="1">
                <a:solidFill>
                  <a:srgbClr val="438AD7"/>
                </a:solidFill>
              </a:rPr>
              <a:t>SliderShow</a:t>
            </a:r>
            <a:r>
              <a:rPr lang="es-ES" sz="2000" dirty="0">
                <a:solidFill>
                  <a:srgbClr val="438AD7"/>
                </a:solidFill>
              </a:rPr>
              <a:t>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https://getbootstrap.com/docs/4.0/components/carousel/</a:t>
            </a:r>
            <a:endParaRPr lang="es-PE" sz="1200" dirty="0"/>
          </a:p>
        </p:txBody>
      </p:sp>
      <p:sp>
        <p:nvSpPr>
          <p:cNvPr id="4" name="Rectángulo 3"/>
          <p:cNvSpPr/>
          <p:nvPr/>
        </p:nvSpPr>
        <p:spPr>
          <a:xfrm>
            <a:off x="535860" y="782856"/>
            <a:ext cx="673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Slider con controles: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0" y="1726483"/>
            <a:ext cx="2980071" cy="16603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085" y="1152187"/>
            <a:ext cx="5329907" cy="309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9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 err="1">
                <a:solidFill>
                  <a:srgbClr val="438AD7"/>
                </a:solidFill>
              </a:rPr>
              <a:t>SliderShow</a:t>
            </a:r>
            <a:r>
              <a:rPr lang="es-ES" sz="2000" dirty="0">
                <a:solidFill>
                  <a:srgbClr val="438AD7"/>
                </a:solidFill>
              </a:rPr>
              <a:t>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https://getbootstrap.com/docs/4.0/components/carousel/</a:t>
            </a:r>
            <a:endParaRPr lang="es-PE" sz="1200" dirty="0"/>
          </a:p>
        </p:txBody>
      </p:sp>
      <p:sp>
        <p:nvSpPr>
          <p:cNvPr id="4" name="Rectángulo 3"/>
          <p:cNvSpPr/>
          <p:nvPr/>
        </p:nvSpPr>
        <p:spPr>
          <a:xfrm>
            <a:off x="535860" y="782856"/>
            <a:ext cx="673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Slider con Indicadores: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0" y="1783741"/>
            <a:ext cx="3002692" cy="15138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92" y="914979"/>
            <a:ext cx="5174474" cy="402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5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 err="1">
                <a:solidFill>
                  <a:srgbClr val="438AD7"/>
                </a:solidFill>
              </a:rPr>
              <a:t>SlideShow</a:t>
            </a:r>
            <a:r>
              <a:rPr lang="es-ES" sz="2000" dirty="0">
                <a:solidFill>
                  <a:srgbClr val="438AD7"/>
                </a:solidFill>
              </a:rPr>
              <a:t>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4"/>
              </a:rPr>
              <a:t>https://www.youtube.com/watch?v=AqhqoZImSpI</a:t>
            </a:r>
            <a:endParaRPr lang="es-PE" sz="1200" dirty="0"/>
          </a:p>
        </p:txBody>
      </p:sp>
      <p:sp>
        <p:nvSpPr>
          <p:cNvPr id="3" name="Rectángulo 2"/>
          <p:cNvSpPr/>
          <p:nvPr/>
        </p:nvSpPr>
        <p:spPr>
          <a:xfrm>
            <a:off x="535860" y="782856"/>
            <a:ext cx="673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Un componente de presentación de diapositivas para recorrer los elementos (imágenes o diapositivas de texto) como un </a:t>
            </a:r>
            <a:r>
              <a:rPr lang="es-PE" b="1" dirty="0"/>
              <a:t>carrusel</a:t>
            </a:r>
            <a:r>
              <a:rPr lang="es-PE" dirty="0"/>
              <a:t>.</a:t>
            </a:r>
          </a:p>
        </p:txBody>
      </p:sp>
      <p:pic>
        <p:nvPicPr>
          <p:cNvPr id="7" name="LsN2jkLruKA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50160" y="1897060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 err="1">
                <a:solidFill>
                  <a:srgbClr val="438AD7"/>
                </a:solidFill>
              </a:rPr>
              <a:t>Tabs</a:t>
            </a:r>
            <a:r>
              <a:rPr lang="es-ES" sz="2000" dirty="0">
                <a:solidFill>
                  <a:srgbClr val="438AD7"/>
                </a:solidFill>
              </a:rPr>
              <a:t>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https://www.w3schools.com/bootstrap/bootstrap_tabs_pills.asp</a:t>
            </a:r>
            <a:endParaRPr lang="es-PE" sz="1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59" y="1535670"/>
            <a:ext cx="7204493" cy="37779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09" y="2188192"/>
            <a:ext cx="4314491" cy="190183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38509" y="777334"/>
            <a:ext cx="7256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El componente de pestañas(</a:t>
            </a:r>
            <a:r>
              <a:rPr lang="es-PE" dirty="0" err="1"/>
              <a:t>tabs</a:t>
            </a:r>
            <a:r>
              <a:rPr lang="es-PE" dirty="0"/>
              <a:t>) se basa en navegadores y tarjetas internamente.</a:t>
            </a:r>
          </a:p>
        </p:txBody>
      </p:sp>
    </p:spTree>
    <p:extLst>
      <p:ext uri="{BB962C8B-B14F-4D97-AF65-F5344CB8AC3E}">
        <p14:creationId xmlns:p14="http://schemas.microsoft.com/office/powerpoint/2010/main" val="174246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 err="1">
                <a:solidFill>
                  <a:srgbClr val="438AD7"/>
                </a:solidFill>
              </a:rPr>
              <a:t>Tabs</a:t>
            </a:r>
            <a:r>
              <a:rPr lang="es-ES" sz="2000" dirty="0">
                <a:solidFill>
                  <a:srgbClr val="438AD7"/>
                </a:solidFill>
              </a:rPr>
              <a:t>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 </a:t>
            </a:r>
            <a:r>
              <a:rPr lang="es-PE" sz="1200" dirty="0">
                <a:hlinkClick r:id="rId3"/>
              </a:rPr>
              <a:t>https://www.w3schools.com/bootstrap/bootstrap_tabs_pills.asp</a:t>
            </a:r>
            <a:endParaRPr lang="es-PE" sz="1200" dirty="0"/>
          </a:p>
        </p:txBody>
      </p:sp>
      <p:sp>
        <p:nvSpPr>
          <p:cNvPr id="8" name="Rectángulo 7"/>
          <p:cNvSpPr/>
          <p:nvPr/>
        </p:nvSpPr>
        <p:spPr>
          <a:xfrm>
            <a:off x="638509" y="777334"/>
            <a:ext cx="7256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El componente de pestañas(</a:t>
            </a:r>
            <a:r>
              <a:rPr lang="es-PE" dirty="0" err="1"/>
              <a:t>tabs</a:t>
            </a:r>
            <a:r>
              <a:rPr lang="es-PE" dirty="0"/>
              <a:t>) con menú desplegable.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09" y="1177444"/>
            <a:ext cx="5845510" cy="5143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94" y="1749454"/>
            <a:ext cx="5876925" cy="30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 err="1">
                <a:solidFill>
                  <a:srgbClr val="438AD7"/>
                </a:solidFill>
              </a:rPr>
              <a:t>Tabs</a:t>
            </a:r>
            <a:r>
              <a:rPr lang="es-ES" sz="2000" dirty="0">
                <a:solidFill>
                  <a:srgbClr val="438AD7"/>
                </a:solidFill>
              </a:rPr>
              <a:t>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 </a:t>
            </a:r>
            <a:r>
              <a:rPr lang="es-PE" sz="1200" dirty="0">
                <a:hlinkClick r:id="rId3"/>
              </a:rPr>
              <a:t>https://www.w3schools.com/bootstrap/bootstrap_tabs_pills.asp</a:t>
            </a:r>
            <a:endParaRPr lang="es-PE" sz="1200" dirty="0"/>
          </a:p>
        </p:txBody>
      </p:sp>
      <p:sp>
        <p:nvSpPr>
          <p:cNvPr id="8" name="Rectángulo 7"/>
          <p:cNvSpPr/>
          <p:nvPr/>
        </p:nvSpPr>
        <p:spPr>
          <a:xfrm>
            <a:off x="638509" y="777334"/>
            <a:ext cx="7256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El componente de pestañas(</a:t>
            </a:r>
            <a:r>
              <a:rPr lang="es-PE" dirty="0" err="1"/>
              <a:t>tabs</a:t>
            </a:r>
            <a:r>
              <a:rPr lang="es-PE" dirty="0"/>
              <a:t>) tipo Vertical </a:t>
            </a:r>
            <a:r>
              <a:rPr lang="es-PE" dirty="0" err="1"/>
              <a:t>Pills</a:t>
            </a:r>
            <a:r>
              <a:rPr lang="es-PE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09" y="1419224"/>
            <a:ext cx="3869097" cy="21621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194" y="1781173"/>
            <a:ext cx="3990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 err="1">
                <a:solidFill>
                  <a:srgbClr val="438AD7"/>
                </a:solidFill>
              </a:rPr>
              <a:t>Tabs</a:t>
            </a:r>
            <a:r>
              <a:rPr lang="es-ES" sz="2000" dirty="0">
                <a:solidFill>
                  <a:srgbClr val="438AD7"/>
                </a:solidFill>
              </a:rPr>
              <a:t>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 </a:t>
            </a:r>
            <a:r>
              <a:rPr lang="es-PE" sz="1200" dirty="0">
                <a:hlinkClick r:id="rId3"/>
              </a:rPr>
              <a:t>https://www.w3schools.com/bootstrap/bootstrap_tabs_pills.asp</a:t>
            </a:r>
            <a:endParaRPr lang="es-PE" sz="1200" dirty="0"/>
          </a:p>
        </p:txBody>
      </p:sp>
      <p:sp>
        <p:nvSpPr>
          <p:cNvPr id="8" name="Rectángulo 7"/>
          <p:cNvSpPr/>
          <p:nvPr/>
        </p:nvSpPr>
        <p:spPr>
          <a:xfrm>
            <a:off x="638509" y="777334"/>
            <a:ext cx="7256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El componente </a:t>
            </a:r>
            <a:r>
              <a:rPr lang="es-PE" dirty="0" err="1"/>
              <a:t>Tabs</a:t>
            </a:r>
            <a:r>
              <a:rPr lang="es-PE" dirty="0"/>
              <a:t> tipo Pestañas centradas.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09" y="1289601"/>
            <a:ext cx="7596590" cy="5143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09" y="1946886"/>
            <a:ext cx="4268342" cy="298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https://www.youtube.com/watch?v=_Yzo5NCvqgs</a:t>
            </a:r>
            <a:endParaRPr lang="es-PE" sz="1200" dirty="0"/>
          </a:p>
        </p:txBody>
      </p:sp>
      <p:sp>
        <p:nvSpPr>
          <p:cNvPr id="8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 err="1">
                <a:solidFill>
                  <a:srgbClr val="438AD7"/>
                </a:solidFill>
              </a:rPr>
              <a:t>Tabs</a:t>
            </a:r>
            <a:r>
              <a:rPr lang="es-ES" sz="2000" dirty="0">
                <a:solidFill>
                  <a:srgbClr val="438AD7"/>
                </a:solidFill>
              </a:rPr>
              <a:t>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0" y="1419830"/>
            <a:ext cx="56102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0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535860" y="377224"/>
            <a:ext cx="7132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/ </a:t>
            </a:r>
            <a:r>
              <a:rPr lang="es-PE" sz="2000" dirty="0">
                <a:solidFill>
                  <a:srgbClr val="FFFFFF"/>
                </a:solidFill>
              </a:rPr>
              <a:t>CONCLUSIONES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Rectángulo 10"/>
          <p:cNvSpPr/>
          <p:nvPr/>
        </p:nvSpPr>
        <p:spPr>
          <a:xfrm>
            <a:off x="535861" y="1014415"/>
            <a:ext cx="76911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En esta sesión has conocido los conceptos básicos de los componentes que se pueden utilizar en </a:t>
            </a:r>
            <a:r>
              <a:rPr lang="es-ES" sz="1400" dirty="0" err="1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Bootstrap</a:t>
            </a:r>
            <a:r>
              <a:rPr lang="es-ES" sz="14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para mejorar la apariencia y el diseño de la página 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 txBox="1"/>
          <p:nvPr/>
        </p:nvSpPr>
        <p:spPr>
          <a:xfrm>
            <a:off x="637453" y="888506"/>
            <a:ext cx="791527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1285" algn="l"/>
              </a:tabLst>
            </a:pPr>
            <a:r>
              <a:rPr lang="es-PE" dirty="0"/>
              <a:t>En </a:t>
            </a:r>
            <a:r>
              <a:rPr lang="es-PE" b="1" dirty="0" err="1"/>
              <a:t>Bootstrap</a:t>
            </a:r>
            <a:r>
              <a:rPr lang="es-PE" dirty="0"/>
              <a:t> tenemos varios componentes que nos ayudan a llevar al máximo el detalle de nuestros diseños, componentes que van desde iconos, paneles incluso cabeceras. Elementos que nos ayudan a diferenciar y destacar nuestra aplicación de otras.</a:t>
            </a:r>
            <a:endParaRPr lang="es-ES" sz="1400" spc="-10" dirty="0">
              <a:solidFill>
                <a:srgbClr val="262626"/>
              </a:solidFill>
              <a:latin typeface="+mj-lt"/>
              <a:cs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INTRODUCCIÓN</a:t>
            </a:r>
          </a:p>
        </p:txBody>
      </p:sp>
    </p:spTree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712353" y="938886"/>
            <a:ext cx="7302936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122222"/>
              <a:buNone/>
            </a:pPr>
            <a:endParaRPr lang="es" sz="1200" dirty="0">
              <a:solidFill>
                <a:srgbClr val="006621"/>
              </a:solidFill>
              <a:latin typeface="Calibri"/>
              <a:cs typeface="Calibri"/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535860" y="377224"/>
            <a:ext cx="6511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  <a:latin typeface="Calibri"/>
                <a:cs typeface="Calibri"/>
              </a:rPr>
              <a:t>/ BIBLIOGRAFÍA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35860" y="1335960"/>
            <a:ext cx="7114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https://uniwebsidad.com/libros/bootstrap-3/capitulo-1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535860" y="1771963"/>
            <a:ext cx="729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https://devcode.la/tutoriales/web-fonts-en-bootstrap/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35858" y="2263205"/>
            <a:ext cx="7290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hlinkClick r:id="rId4"/>
              </a:rPr>
              <a:t>https://www.codigonexo.com/blog/aprendiendo/diseno/sistema-de-rejilla-bootstrap/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535858" y="3013551"/>
            <a:ext cx="7114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hlinkClick r:id="rId5"/>
              </a:rPr>
              <a:t>http://mialtoweb.es/imagenes-en-bootstrap-4/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535858" y="871981"/>
            <a:ext cx="7114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https://www.w3schools.com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535859" y="3545606"/>
            <a:ext cx="7706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hlinkClick r:id="rId7"/>
              </a:rPr>
              <a:t>https://programacion.net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>
                <a:solidFill>
                  <a:srgbClr val="438AD7"/>
                </a:solidFill>
              </a:rPr>
              <a:t>Tablas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https://programacion.net/articulo/como_crear_tablas_responsive_en_bootstrap_para_listar_datos_1841</a:t>
            </a:r>
            <a:endParaRPr lang="es-PE" sz="1200" dirty="0"/>
          </a:p>
        </p:txBody>
      </p:sp>
      <p:sp>
        <p:nvSpPr>
          <p:cNvPr id="9" name="Rectángulo 8"/>
          <p:cNvSpPr/>
          <p:nvPr/>
        </p:nvSpPr>
        <p:spPr>
          <a:xfrm>
            <a:off x="557630" y="799006"/>
            <a:ext cx="8052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las tablas HTML se utilizan para representar datos en filas y columnas dentro de una página web. Lo más recomendable es hacer que las sean </a:t>
            </a:r>
            <a:r>
              <a:rPr lang="es-PE" dirty="0" err="1"/>
              <a:t>responsives</a:t>
            </a:r>
            <a:r>
              <a:rPr lang="es-PE" dirty="0"/>
              <a:t> para mejorar la experiencia del usuario y lo puedes hacer utilizando las clases de </a:t>
            </a:r>
            <a:r>
              <a:rPr lang="es-PE" dirty="0" err="1"/>
              <a:t>Bootstrap</a:t>
            </a:r>
            <a:r>
              <a:rPr lang="es-PE" dirty="0"/>
              <a:t>.</a:t>
            </a:r>
            <a:endParaRPr lang="es-PE" sz="14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35860" y="1756371"/>
            <a:ext cx="3987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b="1" dirty="0">
                <a:solidFill>
                  <a:srgbClr val="333333"/>
                </a:solidFill>
                <a:latin typeface="helvetica neue"/>
              </a:rPr>
              <a:t>Tabla </a:t>
            </a:r>
            <a:r>
              <a:rPr lang="es-PE" sz="1600" b="1" dirty="0" err="1">
                <a:solidFill>
                  <a:srgbClr val="333333"/>
                </a:solidFill>
                <a:latin typeface="helvetica neue"/>
              </a:rPr>
              <a:t>responsive</a:t>
            </a:r>
            <a:r>
              <a:rPr lang="es-PE" sz="1600" b="1" dirty="0">
                <a:solidFill>
                  <a:srgbClr val="333333"/>
                </a:solidFill>
                <a:latin typeface="helvetica neue"/>
              </a:rPr>
              <a:t> básica con </a:t>
            </a:r>
            <a:r>
              <a:rPr lang="es-PE" sz="1600" b="1" dirty="0" err="1">
                <a:solidFill>
                  <a:srgbClr val="333333"/>
                </a:solidFill>
                <a:latin typeface="helvetica neue"/>
              </a:rPr>
              <a:t>Bootstrap</a:t>
            </a:r>
            <a:endParaRPr lang="es-PE" sz="16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4" y="2185473"/>
            <a:ext cx="3486544" cy="240863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666" y="2575007"/>
            <a:ext cx="4598288" cy="12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>
                <a:solidFill>
                  <a:srgbClr val="438AD7"/>
                </a:solidFill>
              </a:rPr>
              <a:t>Tablas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https://getbootstrap.com/docs/4.0/content/tables/</a:t>
            </a:r>
            <a:endParaRPr lang="es-PE" sz="1200" dirty="0"/>
          </a:p>
        </p:txBody>
      </p:sp>
      <p:sp>
        <p:nvSpPr>
          <p:cNvPr id="8" name="Rectángulo 7"/>
          <p:cNvSpPr/>
          <p:nvPr/>
        </p:nvSpPr>
        <p:spPr>
          <a:xfrm>
            <a:off x="535859" y="740763"/>
            <a:ext cx="3750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b="1" dirty="0">
                <a:solidFill>
                  <a:srgbClr val="333333"/>
                </a:solidFill>
                <a:latin typeface="helvetica neue"/>
              </a:rPr>
              <a:t>Tabla con filas rayadas en </a:t>
            </a:r>
            <a:r>
              <a:rPr lang="es-PE" sz="1600" b="1" dirty="0" err="1">
                <a:solidFill>
                  <a:srgbClr val="333333"/>
                </a:solidFill>
                <a:latin typeface="helvetica neue"/>
              </a:rPr>
              <a:t>Bootstrap</a:t>
            </a:r>
            <a:endParaRPr lang="es-PE" sz="16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1" y="1122130"/>
            <a:ext cx="3009979" cy="38664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081" y="1931667"/>
            <a:ext cx="5198342" cy="17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>
                <a:solidFill>
                  <a:srgbClr val="438AD7"/>
                </a:solidFill>
              </a:rPr>
              <a:t>Tablas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https://programacion.net/articulo/como_crear_tablas_responsive_en_bootstrap_para_listar_datos_1841</a:t>
            </a:r>
            <a:endParaRPr lang="es-PE" sz="1200" dirty="0"/>
          </a:p>
        </p:txBody>
      </p:sp>
      <p:sp>
        <p:nvSpPr>
          <p:cNvPr id="8" name="Rectángulo 7"/>
          <p:cNvSpPr/>
          <p:nvPr/>
        </p:nvSpPr>
        <p:spPr>
          <a:xfrm>
            <a:off x="535859" y="840272"/>
            <a:ext cx="472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Tabla responsive con hover mediante Bootstrap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97" y="1421280"/>
            <a:ext cx="3253423" cy="27336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120" y="2040404"/>
            <a:ext cx="5045096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2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>
                <a:solidFill>
                  <a:srgbClr val="438AD7"/>
                </a:solidFill>
              </a:rPr>
              <a:t>Tablas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3"/>
              </a:rPr>
              <a:t>https://getbootstrap.com/docs/4.0/content/tables/</a:t>
            </a:r>
            <a:endParaRPr lang="es-PE" sz="1200" dirty="0"/>
          </a:p>
        </p:txBody>
      </p:sp>
      <p:sp>
        <p:nvSpPr>
          <p:cNvPr id="8" name="Rectángulo 7"/>
          <p:cNvSpPr/>
          <p:nvPr/>
        </p:nvSpPr>
        <p:spPr>
          <a:xfrm>
            <a:off x="535859" y="840272"/>
            <a:ext cx="8242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tabla con fondo utilizando clases en </a:t>
            </a:r>
            <a:r>
              <a:rPr lang="es-PE" dirty="0" err="1"/>
              <a:t>Bootstrap</a:t>
            </a:r>
            <a:r>
              <a:rPr lang="es-PE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840" y="1608618"/>
            <a:ext cx="4145280" cy="27364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55" y="2083218"/>
            <a:ext cx="3305956" cy="14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7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>
                <a:solidFill>
                  <a:srgbClr val="438AD7"/>
                </a:solidFill>
              </a:rPr>
              <a:t>Tablas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5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FUENTE: </a:t>
            </a:r>
            <a:r>
              <a:rPr lang="es-PE" sz="1200" dirty="0">
                <a:hlinkClick r:id="rId4"/>
              </a:rPr>
              <a:t>https://www.youtube.com/watch?v=cIa7mYadCTo</a:t>
            </a:r>
            <a:endParaRPr lang="es-PE" sz="1200" dirty="0"/>
          </a:p>
        </p:txBody>
      </p:sp>
      <p:sp>
        <p:nvSpPr>
          <p:cNvPr id="8" name="Rectángulo 7"/>
          <p:cNvSpPr/>
          <p:nvPr/>
        </p:nvSpPr>
        <p:spPr>
          <a:xfrm>
            <a:off x="535859" y="840272"/>
            <a:ext cx="8242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Uso de tablas utilizando </a:t>
            </a:r>
            <a:r>
              <a:rPr lang="es-PE" dirty="0" err="1"/>
              <a:t>Bootstrap</a:t>
            </a:r>
            <a:r>
              <a:rPr lang="es-PE" dirty="0"/>
              <a:t>.</a:t>
            </a:r>
          </a:p>
        </p:txBody>
      </p:sp>
      <p:pic>
        <p:nvPicPr>
          <p:cNvPr id="2" name="cIa7mYadCTo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371049" y="171386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5860" y="377224"/>
            <a:ext cx="7204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38AD7"/>
                </a:solidFill>
              </a:rPr>
              <a:t>/ </a:t>
            </a:r>
            <a:r>
              <a:rPr lang="es-ES" sz="2000" dirty="0">
                <a:solidFill>
                  <a:srgbClr val="438AD7"/>
                </a:solidFill>
              </a:rPr>
              <a:t>Barras de </a:t>
            </a:r>
            <a:r>
              <a:rPr lang="es-ES" sz="2000" dirty="0" err="1">
                <a:solidFill>
                  <a:srgbClr val="438AD7"/>
                </a:solidFill>
              </a:rPr>
              <a:t>Navegacion</a:t>
            </a:r>
            <a:r>
              <a:rPr lang="es-ES" sz="2000" dirty="0">
                <a:solidFill>
                  <a:srgbClr val="438AD7"/>
                </a:solidFill>
              </a:rPr>
              <a:t> en </a:t>
            </a:r>
            <a:r>
              <a:rPr lang="es-ES" sz="2000" dirty="0" err="1">
                <a:solidFill>
                  <a:srgbClr val="438AD7"/>
                </a:solidFill>
              </a:rPr>
              <a:t>Bootstrap</a:t>
            </a:r>
            <a:r>
              <a:rPr lang="es-ES" sz="2000" dirty="0">
                <a:solidFill>
                  <a:srgbClr val="438AD7"/>
                </a:solidFill>
              </a:rPr>
              <a:t>. </a:t>
            </a:r>
            <a:endParaRPr lang="en-US" sz="2000" dirty="0">
              <a:solidFill>
                <a:srgbClr val="438AD7"/>
              </a:solidFill>
            </a:endParaRPr>
          </a:p>
        </p:txBody>
      </p:sp>
      <p:sp>
        <p:nvSpPr>
          <p:cNvPr id="7" name="11 Rectángulo"/>
          <p:cNvSpPr/>
          <p:nvPr/>
        </p:nvSpPr>
        <p:spPr>
          <a:xfrm>
            <a:off x="535860" y="5074187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FUENTE  </a:t>
            </a:r>
            <a:r>
              <a:rPr lang="es-PE" sz="1200" dirty="0">
                <a:hlinkClick r:id="rId3"/>
              </a:rPr>
              <a:t>https://www.w3schools.com/bootstrap/bootstrap_navbar.asp</a:t>
            </a:r>
            <a:endParaRPr lang="es-PE" sz="1200" dirty="0"/>
          </a:p>
        </p:txBody>
      </p:sp>
      <p:sp>
        <p:nvSpPr>
          <p:cNvPr id="2" name="Rectángulo 1"/>
          <p:cNvSpPr/>
          <p:nvPr/>
        </p:nvSpPr>
        <p:spPr>
          <a:xfrm>
            <a:off x="534754" y="779658"/>
            <a:ext cx="225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000000"/>
                </a:solidFill>
                <a:latin typeface="Segoe UI" panose="020B0502040204020203" pitchFamily="34" charset="0"/>
              </a:rPr>
              <a:t>Barra de navegación</a:t>
            </a:r>
            <a:endParaRPr lang="es-P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0" y="1191550"/>
            <a:ext cx="7953047" cy="3571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00" y="1688756"/>
            <a:ext cx="4638675" cy="261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6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1579</Words>
  <Application>Microsoft Office PowerPoint</Application>
  <PresentationFormat>Presentación en pantalla (16:10)</PresentationFormat>
  <Paragraphs>142</Paragraphs>
  <Slides>30</Slides>
  <Notes>28</Notes>
  <HiddenSlides>0</HiddenSlides>
  <MMClips>4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-apple-system</vt:lpstr>
      <vt:lpstr>Arial</vt:lpstr>
      <vt:lpstr>Calibri</vt:lpstr>
      <vt:lpstr>Exo 2</vt:lpstr>
      <vt:lpstr>helvetica neue</vt:lpstr>
      <vt:lpstr>Segoe UI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USER</cp:lastModifiedBy>
  <cp:revision>748</cp:revision>
  <cp:lastPrinted>2018-01-16T21:42:59Z</cp:lastPrinted>
  <dcterms:created xsi:type="dcterms:W3CDTF">2016-10-06T14:52:02Z</dcterms:created>
  <dcterms:modified xsi:type="dcterms:W3CDTF">2022-10-26T18:28:04Z</dcterms:modified>
</cp:coreProperties>
</file>