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3S5VMCOvxnl1LVk7gwboaAZBn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0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" name="Google Shape;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3" name="Google Shape;2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72d453eb4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g1372d453eb4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72d453eb4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0" name="Google Shape;240;g1372d453eb4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72d453eb4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0" name="Google Shape;250;g1372d453eb4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72d453eb4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g1372d453eb4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72d453eb4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8" name="Google Shape;268;g1372d453eb4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72d453eb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g1372d453eb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92155" y="0"/>
            <a:ext cx="52998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6"/>
          <p:cNvSpPr txBox="1">
            <a:spLocks noGrp="1"/>
          </p:cNvSpPr>
          <p:nvPr>
            <p:ph type="ctrTitle"/>
          </p:nvPr>
        </p:nvSpPr>
        <p:spPr>
          <a:xfrm>
            <a:off x="838200" y="2129164"/>
            <a:ext cx="4799798" cy="190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  <a:defRPr sz="4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ubTitle" idx="1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1"/>
          <p:cNvSpPr/>
          <p:nvPr/>
        </p:nvSpPr>
        <p:spPr>
          <a:xfrm>
            <a:off x="0" y="0"/>
            <a:ext cx="4308859" cy="6858000"/>
          </a:xfrm>
          <a:prstGeom prst="rect">
            <a:avLst/>
          </a:prstGeom>
          <a:solidFill>
            <a:srgbClr val="192A6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664545" y="2438802"/>
            <a:ext cx="3361355" cy="186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>
            <a:spLocks noGrp="1"/>
          </p:cNvSpPr>
          <p:nvPr>
            <p:ph type="title"/>
          </p:nvPr>
        </p:nvSpPr>
        <p:spPr>
          <a:xfrm>
            <a:off x="1855788" y="85726"/>
            <a:ext cx="9764712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1"/>
          </p:nvPr>
        </p:nvSpPr>
        <p:spPr>
          <a:xfrm>
            <a:off x="6616700" y="889000"/>
            <a:ext cx="5575300" cy="596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2"/>
          </p:nvPr>
        </p:nvSpPr>
        <p:spPr>
          <a:xfrm>
            <a:off x="839789" y="52070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3"/>
          </p:nvPr>
        </p:nvSpPr>
        <p:spPr>
          <a:xfrm>
            <a:off x="839789" y="41021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4"/>
          </p:nvPr>
        </p:nvSpPr>
        <p:spPr>
          <a:xfrm>
            <a:off x="839789" y="32131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  <a:defRPr sz="6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1793081" y="136525"/>
            <a:ext cx="9738519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>
            <a:spLocks noGrp="1"/>
          </p:cNvSpPr>
          <p:nvPr>
            <p:ph type="pic" idx="2"/>
          </p:nvPr>
        </p:nvSpPr>
        <p:spPr>
          <a:xfrm>
            <a:off x="5181600" y="1523206"/>
            <a:ext cx="6172200" cy="380365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838200" y="1523206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 rot="5400000">
            <a:off x="4443680" y="-1779855"/>
            <a:ext cx="330464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1939130" y="85726"/>
            <a:ext cx="9706769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1"/>
          </p:nvPr>
        </p:nvSpPr>
        <p:spPr>
          <a:xfrm>
            <a:off x="1968501" y="1562895"/>
            <a:ext cx="8453439" cy="288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0" y="0"/>
            <a:ext cx="12192000" cy="875899"/>
          </a:xfrm>
          <a:prstGeom prst="rect">
            <a:avLst/>
          </a:prstGeom>
          <a:solidFill>
            <a:srgbClr val="0D2D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5"/>
          <p:cNvPicPr preferRelativeResize="0"/>
          <p:nvPr/>
        </p:nvPicPr>
        <p:blipFill rotWithShape="1">
          <a:blip r:embed="rId11">
            <a:alphaModFix/>
          </a:blip>
          <a:srcRect l="1" r="-116" b="83395"/>
          <a:stretch/>
        </p:blipFill>
        <p:spPr>
          <a:xfrm>
            <a:off x="0" y="0"/>
            <a:ext cx="9402572" cy="8758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5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tutorials/articles/firstwireframe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tutorials/articles/firstwirefram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wireframes/desktop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ctrTitle"/>
          </p:nvPr>
        </p:nvSpPr>
        <p:spPr>
          <a:xfrm>
            <a:off x="838200" y="2129175"/>
            <a:ext cx="5692500" cy="19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Diseño de interfaces (Mockup)</a:t>
            </a:r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1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Sesión 1</a:t>
            </a:r>
            <a:endParaRPr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616" y="541554"/>
            <a:ext cx="3902475" cy="11796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16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63" name="Google Shape;63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2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s-PE"/>
              <a:t>Creación de un Mockup </a:t>
            </a:r>
            <a:endParaRPr/>
          </a:p>
        </p:txBody>
      </p:sp>
      <p:grpSp>
        <p:nvGrpSpPr>
          <p:cNvPr id="159" name="Google Shape;159;p21"/>
          <p:cNvGrpSpPr/>
          <p:nvPr/>
        </p:nvGrpSpPr>
        <p:grpSpPr>
          <a:xfrm>
            <a:off x="1905409" y="1761666"/>
            <a:ext cx="8381182" cy="4664404"/>
            <a:chOff x="3025933" y="1916240"/>
            <a:chExt cx="6106335" cy="4664404"/>
          </a:xfrm>
        </p:grpSpPr>
        <p:sp>
          <p:nvSpPr>
            <p:cNvPr id="160" name="Google Shape;160;p21"/>
            <p:cNvSpPr/>
            <p:nvPr/>
          </p:nvSpPr>
          <p:spPr>
            <a:xfrm rot="5400000">
              <a:off x="2745077" y="2696418"/>
              <a:ext cx="1221920" cy="1472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3025934" y="1916240"/>
              <a:ext cx="1636633" cy="981979"/>
            </a:xfrm>
            <a:custGeom>
              <a:avLst/>
              <a:gdLst/>
              <a:ahLst/>
              <a:cxnLst/>
              <a:rect l="l" t="t" r="r" b="b"/>
              <a:pathLst>
                <a:path w="1784732" h="981979" extrusionOk="0">
                  <a:moveTo>
                    <a:pt x="0" y="98198"/>
                  </a:moveTo>
                  <a:cubicBezTo>
                    <a:pt x="0" y="43965"/>
                    <a:pt x="43965" y="0"/>
                    <a:pt x="98198" y="0"/>
                  </a:cubicBezTo>
                  <a:lnTo>
                    <a:pt x="1686534" y="0"/>
                  </a:lnTo>
                  <a:cubicBezTo>
                    <a:pt x="1740767" y="0"/>
                    <a:pt x="1784732" y="43965"/>
                    <a:pt x="1784732" y="98198"/>
                  </a:cubicBezTo>
                  <a:lnTo>
                    <a:pt x="1784732" y="883781"/>
                  </a:lnTo>
                  <a:cubicBezTo>
                    <a:pt x="1784732" y="938014"/>
                    <a:pt x="1740767" y="981979"/>
                    <a:pt x="1686534" y="981979"/>
                  </a:cubicBezTo>
                  <a:lnTo>
                    <a:pt x="98198" y="981979"/>
                  </a:lnTo>
                  <a:cubicBezTo>
                    <a:pt x="43965" y="981979"/>
                    <a:pt x="0" y="938014"/>
                    <a:pt x="0" y="883781"/>
                  </a:cubicBezTo>
                  <a:lnTo>
                    <a:pt x="0" y="98198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7325" tIns="97325" rIns="97325" bIns="97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PE"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Arrastrar el componente Browser</a:t>
              </a: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 rot="5400000">
              <a:off x="2745077" y="3923893"/>
              <a:ext cx="1221920" cy="1472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3025933" y="3143715"/>
              <a:ext cx="1636633" cy="981979"/>
            </a:xfrm>
            <a:custGeom>
              <a:avLst/>
              <a:gdLst/>
              <a:ahLst/>
              <a:cxnLst/>
              <a:rect l="l" t="t" r="r" b="b"/>
              <a:pathLst>
                <a:path w="1636633" h="981979" extrusionOk="0">
                  <a:moveTo>
                    <a:pt x="0" y="98198"/>
                  </a:moveTo>
                  <a:cubicBezTo>
                    <a:pt x="0" y="43965"/>
                    <a:pt x="43965" y="0"/>
                    <a:pt x="98198" y="0"/>
                  </a:cubicBezTo>
                  <a:lnTo>
                    <a:pt x="1538435" y="0"/>
                  </a:lnTo>
                  <a:cubicBezTo>
                    <a:pt x="1592668" y="0"/>
                    <a:pt x="1636633" y="43965"/>
                    <a:pt x="1636633" y="98198"/>
                  </a:cubicBezTo>
                  <a:lnTo>
                    <a:pt x="1636633" y="883781"/>
                  </a:lnTo>
                  <a:cubicBezTo>
                    <a:pt x="1636633" y="938014"/>
                    <a:pt x="1592668" y="981979"/>
                    <a:pt x="1538435" y="981979"/>
                  </a:cubicBezTo>
                  <a:lnTo>
                    <a:pt x="98198" y="981979"/>
                  </a:lnTo>
                  <a:cubicBezTo>
                    <a:pt x="43965" y="981979"/>
                    <a:pt x="0" y="938014"/>
                    <a:pt x="0" y="883781"/>
                  </a:cubicBezTo>
                  <a:lnTo>
                    <a:pt x="0" y="98198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7325" tIns="97325" rIns="97325" bIns="97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PE"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Arrastrar el componente TITLE</a:t>
              </a: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 rot="5400000">
              <a:off x="2745077" y="5151368"/>
              <a:ext cx="1221920" cy="1472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3025933" y="4371190"/>
              <a:ext cx="1636633" cy="981979"/>
            </a:xfrm>
            <a:custGeom>
              <a:avLst/>
              <a:gdLst/>
              <a:ahLst/>
              <a:cxnLst/>
              <a:rect l="l" t="t" r="r" b="b"/>
              <a:pathLst>
                <a:path w="1636633" h="981979" extrusionOk="0">
                  <a:moveTo>
                    <a:pt x="0" y="98198"/>
                  </a:moveTo>
                  <a:cubicBezTo>
                    <a:pt x="0" y="43965"/>
                    <a:pt x="43965" y="0"/>
                    <a:pt x="98198" y="0"/>
                  </a:cubicBezTo>
                  <a:lnTo>
                    <a:pt x="1538435" y="0"/>
                  </a:lnTo>
                  <a:cubicBezTo>
                    <a:pt x="1592668" y="0"/>
                    <a:pt x="1636633" y="43965"/>
                    <a:pt x="1636633" y="98198"/>
                  </a:cubicBezTo>
                  <a:lnTo>
                    <a:pt x="1636633" y="883781"/>
                  </a:lnTo>
                  <a:cubicBezTo>
                    <a:pt x="1636633" y="938014"/>
                    <a:pt x="1592668" y="981979"/>
                    <a:pt x="1538435" y="981979"/>
                  </a:cubicBezTo>
                  <a:lnTo>
                    <a:pt x="98198" y="981979"/>
                  </a:lnTo>
                  <a:cubicBezTo>
                    <a:pt x="43965" y="981979"/>
                    <a:pt x="0" y="938014"/>
                    <a:pt x="0" y="883781"/>
                  </a:cubicBezTo>
                  <a:lnTo>
                    <a:pt x="0" y="98198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7325" tIns="97325" rIns="97325" bIns="97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PE"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Cambiar el color de fondo de la página</a:t>
              </a:r>
              <a:endPara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3358814" y="5765105"/>
              <a:ext cx="2245216" cy="1472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3025933" y="5598665"/>
              <a:ext cx="1636633" cy="981979"/>
            </a:xfrm>
            <a:custGeom>
              <a:avLst/>
              <a:gdLst/>
              <a:ahLst/>
              <a:cxnLst/>
              <a:rect l="l" t="t" r="r" b="b"/>
              <a:pathLst>
                <a:path w="1636633" h="981979" extrusionOk="0">
                  <a:moveTo>
                    <a:pt x="0" y="98198"/>
                  </a:moveTo>
                  <a:cubicBezTo>
                    <a:pt x="0" y="43965"/>
                    <a:pt x="43965" y="0"/>
                    <a:pt x="98198" y="0"/>
                  </a:cubicBezTo>
                  <a:lnTo>
                    <a:pt x="1538435" y="0"/>
                  </a:lnTo>
                  <a:cubicBezTo>
                    <a:pt x="1592668" y="0"/>
                    <a:pt x="1636633" y="43965"/>
                    <a:pt x="1636633" y="98198"/>
                  </a:cubicBezTo>
                  <a:lnTo>
                    <a:pt x="1636633" y="883781"/>
                  </a:lnTo>
                  <a:cubicBezTo>
                    <a:pt x="1636633" y="938014"/>
                    <a:pt x="1592668" y="981979"/>
                    <a:pt x="1538435" y="981979"/>
                  </a:cubicBezTo>
                  <a:lnTo>
                    <a:pt x="98198" y="981979"/>
                  </a:lnTo>
                  <a:cubicBezTo>
                    <a:pt x="43965" y="981979"/>
                    <a:pt x="0" y="938014"/>
                    <a:pt x="0" y="883781"/>
                  </a:cubicBezTo>
                  <a:lnTo>
                    <a:pt x="0" y="98198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7325" tIns="97325" rIns="97325" bIns="97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800"/>
                <a:buFont typeface="Arial"/>
                <a:buNone/>
              </a:pPr>
              <a:r>
                <a:rPr lang="es-PE"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Agregar el componente BUTTON BAR</a:t>
              </a: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 rot="-5400000">
              <a:off x="4995848" y="5151368"/>
              <a:ext cx="1221920" cy="1472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5276704" y="5598665"/>
              <a:ext cx="1636633" cy="981979"/>
            </a:xfrm>
            <a:custGeom>
              <a:avLst/>
              <a:gdLst/>
              <a:ahLst/>
              <a:cxnLst/>
              <a:rect l="l" t="t" r="r" b="b"/>
              <a:pathLst>
                <a:path w="1636633" h="981979" extrusionOk="0">
                  <a:moveTo>
                    <a:pt x="0" y="98198"/>
                  </a:moveTo>
                  <a:cubicBezTo>
                    <a:pt x="0" y="43965"/>
                    <a:pt x="43965" y="0"/>
                    <a:pt x="98198" y="0"/>
                  </a:cubicBezTo>
                  <a:lnTo>
                    <a:pt x="1538435" y="0"/>
                  </a:lnTo>
                  <a:cubicBezTo>
                    <a:pt x="1592668" y="0"/>
                    <a:pt x="1636633" y="43965"/>
                    <a:pt x="1636633" y="98198"/>
                  </a:cubicBezTo>
                  <a:lnTo>
                    <a:pt x="1636633" y="883781"/>
                  </a:lnTo>
                  <a:cubicBezTo>
                    <a:pt x="1636633" y="938014"/>
                    <a:pt x="1592668" y="981979"/>
                    <a:pt x="1538435" y="981979"/>
                  </a:cubicBezTo>
                  <a:lnTo>
                    <a:pt x="98198" y="981979"/>
                  </a:lnTo>
                  <a:cubicBezTo>
                    <a:pt x="43965" y="981979"/>
                    <a:pt x="0" y="938014"/>
                    <a:pt x="0" y="883781"/>
                  </a:cubicBezTo>
                  <a:lnTo>
                    <a:pt x="0" y="98198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7325" tIns="97325" rIns="97325" bIns="97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PE"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Agregar el componente ICON</a:t>
              </a: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 rot="-5400000">
              <a:off x="4995848" y="3923893"/>
              <a:ext cx="1221920" cy="1472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5276704" y="4371190"/>
              <a:ext cx="1636633" cy="981979"/>
            </a:xfrm>
            <a:custGeom>
              <a:avLst/>
              <a:gdLst/>
              <a:ahLst/>
              <a:cxnLst/>
              <a:rect l="l" t="t" r="r" b="b"/>
              <a:pathLst>
                <a:path w="1636633" h="981979" extrusionOk="0">
                  <a:moveTo>
                    <a:pt x="0" y="98198"/>
                  </a:moveTo>
                  <a:cubicBezTo>
                    <a:pt x="0" y="43965"/>
                    <a:pt x="43965" y="0"/>
                    <a:pt x="98198" y="0"/>
                  </a:cubicBezTo>
                  <a:lnTo>
                    <a:pt x="1538435" y="0"/>
                  </a:lnTo>
                  <a:cubicBezTo>
                    <a:pt x="1592668" y="0"/>
                    <a:pt x="1636633" y="43965"/>
                    <a:pt x="1636633" y="98198"/>
                  </a:cubicBezTo>
                  <a:lnTo>
                    <a:pt x="1636633" y="883781"/>
                  </a:lnTo>
                  <a:cubicBezTo>
                    <a:pt x="1636633" y="938014"/>
                    <a:pt x="1592668" y="981979"/>
                    <a:pt x="1538435" y="981979"/>
                  </a:cubicBezTo>
                  <a:lnTo>
                    <a:pt x="98198" y="981979"/>
                  </a:lnTo>
                  <a:cubicBezTo>
                    <a:pt x="43965" y="981979"/>
                    <a:pt x="0" y="938014"/>
                    <a:pt x="0" y="883781"/>
                  </a:cubicBezTo>
                  <a:lnTo>
                    <a:pt x="0" y="98198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7325" tIns="97325" rIns="97325" bIns="97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PE"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Agregar el componente PLAYBACK</a:t>
              </a: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 rot="-5400000">
              <a:off x="4995848" y="2696418"/>
              <a:ext cx="1221920" cy="1472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5276704" y="3143715"/>
              <a:ext cx="1636633" cy="981979"/>
            </a:xfrm>
            <a:custGeom>
              <a:avLst/>
              <a:gdLst/>
              <a:ahLst/>
              <a:cxnLst/>
              <a:rect l="l" t="t" r="r" b="b"/>
              <a:pathLst>
                <a:path w="1636633" h="981979" extrusionOk="0">
                  <a:moveTo>
                    <a:pt x="0" y="98198"/>
                  </a:moveTo>
                  <a:cubicBezTo>
                    <a:pt x="0" y="43965"/>
                    <a:pt x="43965" y="0"/>
                    <a:pt x="98198" y="0"/>
                  </a:cubicBezTo>
                  <a:lnTo>
                    <a:pt x="1538435" y="0"/>
                  </a:lnTo>
                  <a:cubicBezTo>
                    <a:pt x="1592668" y="0"/>
                    <a:pt x="1636633" y="43965"/>
                    <a:pt x="1636633" y="98198"/>
                  </a:cubicBezTo>
                  <a:lnTo>
                    <a:pt x="1636633" y="883781"/>
                  </a:lnTo>
                  <a:cubicBezTo>
                    <a:pt x="1636633" y="938014"/>
                    <a:pt x="1592668" y="981979"/>
                    <a:pt x="1538435" y="981979"/>
                  </a:cubicBezTo>
                  <a:lnTo>
                    <a:pt x="98198" y="981979"/>
                  </a:lnTo>
                  <a:cubicBezTo>
                    <a:pt x="43965" y="981979"/>
                    <a:pt x="0" y="938014"/>
                    <a:pt x="0" y="883781"/>
                  </a:cubicBezTo>
                  <a:lnTo>
                    <a:pt x="0" y="98198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7325" tIns="97325" rIns="97325" bIns="97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800"/>
                <a:buFont typeface="Arial"/>
                <a:buNone/>
              </a:pPr>
              <a:r>
                <a:rPr lang="es-PE"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Agregar el componente VOLUMEN SLIDER</a:t>
              </a:r>
              <a:endPara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5609586" y="2082681"/>
              <a:ext cx="2171167" cy="1472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5276704" y="1916240"/>
              <a:ext cx="1636633" cy="981979"/>
            </a:xfrm>
            <a:custGeom>
              <a:avLst/>
              <a:gdLst/>
              <a:ahLst/>
              <a:cxnLst/>
              <a:rect l="l" t="t" r="r" b="b"/>
              <a:pathLst>
                <a:path w="1636633" h="981979" extrusionOk="0">
                  <a:moveTo>
                    <a:pt x="0" y="98198"/>
                  </a:moveTo>
                  <a:cubicBezTo>
                    <a:pt x="0" y="43965"/>
                    <a:pt x="43965" y="0"/>
                    <a:pt x="98198" y="0"/>
                  </a:cubicBezTo>
                  <a:lnTo>
                    <a:pt x="1538435" y="0"/>
                  </a:lnTo>
                  <a:cubicBezTo>
                    <a:pt x="1592668" y="0"/>
                    <a:pt x="1636633" y="43965"/>
                    <a:pt x="1636633" y="98198"/>
                  </a:cubicBezTo>
                  <a:lnTo>
                    <a:pt x="1636633" y="883781"/>
                  </a:lnTo>
                  <a:cubicBezTo>
                    <a:pt x="1636633" y="938014"/>
                    <a:pt x="1592668" y="981979"/>
                    <a:pt x="1538435" y="981979"/>
                  </a:cubicBezTo>
                  <a:lnTo>
                    <a:pt x="98198" y="981979"/>
                  </a:lnTo>
                  <a:cubicBezTo>
                    <a:pt x="43965" y="981979"/>
                    <a:pt x="0" y="938014"/>
                    <a:pt x="0" y="883781"/>
                  </a:cubicBezTo>
                  <a:lnTo>
                    <a:pt x="0" y="98198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7325" tIns="97325" rIns="97325" bIns="97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800"/>
                <a:buFont typeface="Arial"/>
                <a:buNone/>
              </a:pPr>
              <a:r>
                <a:rPr lang="es-PE"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Agregar el componente V SCROLL BAR</a:t>
              </a: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 rot="5289354">
              <a:off x="7190580" y="2697807"/>
              <a:ext cx="1225332" cy="1472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7453426" y="1916240"/>
              <a:ext cx="1636633" cy="981979"/>
            </a:xfrm>
            <a:custGeom>
              <a:avLst/>
              <a:gdLst/>
              <a:ahLst/>
              <a:cxnLst/>
              <a:rect l="l" t="t" r="r" b="b"/>
              <a:pathLst>
                <a:path w="1636633" h="981979" extrusionOk="0">
                  <a:moveTo>
                    <a:pt x="0" y="98198"/>
                  </a:moveTo>
                  <a:cubicBezTo>
                    <a:pt x="0" y="43965"/>
                    <a:pt x="43965" y="0"/>
                    <a:pt x="98198" y="0"/>
                  </a:cubicBezTo>
                  <a:lnTo>
                    <a:pt x="1538435" y="0"/>
                  </a:lnTo>
                  <a:cubicBezTo>
                    <a:pt x="1592668" y="0"/>
                    <a:pt x="1636633" y="43965"/>
                    <a:pt x="1636633" y="98198"/>
                  </a:cubicBezTo>
                  <a:lnTo>
                    <a:pt x="1636633" y="883781"/>
                  </a:lnTo>
                  <a:cubicBezTo>
                    <a:pt x="1636633" y="938014"/>
                    <a:pt x="1592668" y="981979"/>
                    <a:pt x="1538435" y="981979"/>
                  </a:cubicBezTo>
                  <a:lnTo>
                    <a:pt x="98198" y="981979"/>
                  </a:lnTo>
                  <a:cubicBezTo>
                    <a:pt x="43965" y="981979"/>
                    <a:pt x="0" y="938014"/>
                    <a:pt x="0" y="883781"/>
                  </a:cubicBezTo>
                  <a:lnTo>
                    <a:pt x="0" y="98198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7325" tIns="97325" rIns="97325" bIns="97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PE"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Agregar el componente COVER FLOW</a:t>
              </a:r>
              <a:endPara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1"/>
            <p:cNvSpPr/>
            <p:nvPr/>
          </p:nvSpPr>
          <p:spPr>
            <a:xfrm rot="5518703">
              <a:off x="7193310" y="3923893"/>
              <a:ext cx="1222648" cy="1472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7495635" y="3143715"/>
              <a:ext cx="1636633" cy="981979"/>
            </a:xfrm>
            <a:custGeom>
              <a:avLst/>
              <a:gdLst/>
              <a:ahLst/>
              <a:cxnLst/>
              <a:rect l="l" t="t" r="r" b="b"/>
              <a:pathLst>
                <a:path w="1636633" h="981979" extrusionOk="0">
                  <a:moveTo>
                    <a:pt x="0" y="98198"/>
                  </a:moveTo>
                  <a:cubicBezTo>
                    <a:pt x="0" y="43965"/>
                    <a:pt x="43965" y="0"/>
                    <a:pt x="98198" y="0"/>
                  </a:cubicBezTo>
                  <a:lnTo>
                    <a:pt x="1538435" y="0"/>
                  </a:lnTo>
                  <a:cubicBezTo>
                    <a:pt x="1592668" y="0"/>
                    <a:pt x="1636633" y="43965"/>
                    <a:pt x="1636633" y="98198"/>
                  </a:cubicBezTo>
                  <a:lnTo>
                    <a:pt x="1636633" y="883781"/>
                  </a:lnTo>
                  <a:cubicBezTo>
                    <a:pt x="1636633" y="938014"/>
                    <a:pt x="1592668" y="981979"/>
                    <a:pt x="1538435" y="981979"/>
                  </a:cubicBezTo>
                  <a:lnTo>
                    <a:pt x="98198" y="981979"/>
                  </a:lnTo>
                  <a:cubicBezTo>
                    <a:pt x="43965" y="981979"/>
                    <a:pt x="0" y="938014"/>
                    <a:pt x="0" y="883781"/>
                  </a:cubicBezTo>
                  <a:lnTo>
                    <a:pt x="0" y="98198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7325" tIns="97325" rIns="97325" bIns="97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PE"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Agregar el componente COMBOBOX</a:t>
              </a: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7453426" y="4371190"/>
              <a:ext cx="1636633" cy="981979"/>
            </a:xfrm>
            <a:custGeom>
              <a:avLst/>
              <a:gdLst/>
              <a:ahLst/>
              <a:cxnLst/>
              <a:rect l="l" t="t" r="r" b="b"/>
              <a:pathLst>
                <a:path w="1636633" h="981979" extrusionOk="0">
                  <a:moveTo>
                    <a:pt x="0" y="98198"/>
                  </a:moveTo>
                  <a:cubicBezTo>
                    <a:pt x="0" y="43965"/>
                    <a:pt x="43965" y="0"/>
                    <a:pt x="98198" y="0"/>
                  </a:cubicBezTo>
                  <a:lnTo>
                    <a:pt x="1538435" y="0"/>
                  </a:lnTo>
                  <a:cubicBezTo>
                    <a:pt x="1592668" y="0"/>
                    <a:pt x="1636633" y="43965"/>
                    <a:pt x="1636633" y="98198"/>
                  </a:cubicBezTo>
                  <a:lnTo>
                    <a:pt x="1636633" y="883781"/>
                  </a:lnTo>
                  <a:cubicBezTo>
                    <a:pt x="1636633" y="938014"/>
                    <a:pt x="1592668" y="981979"/>
                    <a:pt x="1538435" y="981979"/>
                  </a:cubicBezTo>
                  <a:lnTo>
                    <a:pt x="98198" y="981979"/>
                  </a:lnTo>
                  <a:cubicBezTo>
                    <a:pt x="43965" y="981979"/>
                    <a:pt x="0" y="938014"/>
                    <a:pt x="0" y="883781"/>
                  </a:cubicBezTo>
                  <a:lnTo>
                    <a:pt x="0" y="98198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7325" tIns="97325" rIns="97325" bIns="97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PE"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Agregar el componente SEARCHBOX</a:t>
              </a:r>
              <a:endParaRPr/>
            </a:p>
          </p:txBody>
        </p:sp>
      </p:grpSp>
      <p:sp>
        <p:nvSpPr>
          <p:cNvPr id="181" name="Google Shape;181;p21"/>
          <p:cNvSpPr txBox="1"/>
          <p:nvPr/>
        </p:nvSpPr>
        <p:spPr>
          <a:xfrm>
            <a:off x="744045" y="966865"/>
            <a:ext cx="10703909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Para crear un mockup con Balsamiq, debes seguir los siguientes pasos:</a:t>
            </a:r>
            <a:endParaRPr b="1" dirty="0"/>
          </a:p>
        </p:txBody>
      </p:sp>
      <p:sp>
        <p:nvSpPr>
          <p:cNvPr id="182" name="Google Shape;182;p21"/>
          <p:cNvSpPr/>
          <p:nvPr/>
        </p:nvSpPr>
        <p:spPr>
          <a:xfrm>
            <a:off x="1670222" y="1558848"/>
            <a:ext cx="576776" cy="5486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1670222" y="2853248"/>
            <a:ext cx="576776" cy="5486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1696638" y="4028035"/>
            <a:ext cx="576776" cy="5486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1680627" y="5387176"/>
            <a:ext cx="576776" cy="5486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4854055" y="5281318"/>
            <a:ext cx="576776" cy="5486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4826045" y="4068217"/>
            <a:ext cx="576776" cy="5486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4840229" y="2869610"/>
            <a:ext cx="576776" cy="5486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4840229" y="1608859"/>
            <a:ext cx="576776" cy="5486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7869550" y="1627284"/>
            <a:ext cx="576776" cy="5486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7854808" y="2838584"/>
            <a:ext cx="576776" cy="5486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7840926" y="4098003"/>
            <a:ext cx="576776" cy="5486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s-PE"/>
              <a:t>Creación de un Mockup </a:t>
            </a:r>
            <a:endParaRPr/>
          </a:p>
        </p:txBody>
      </p:sp>
      <p:sp>
        <p:nvSpPr>
          <p:cNvPr id="198" name="Google Shape;198;p22"/>
          <p:cNvSpPr txBox="1"/>
          <p:nvPr/>
        </p:nvSpPr>
        <p:spPr>
          <a:xfrm>
            <a:off x="443388" y="1002008"/>
            <a:ext cx="10703909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lang="es-PE" sz="28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Para crear un mockup con Balsamiq, debes seguir los siguientes pasos:</a:t>
            </a:r>
            <a:endParaRPr b="1" dirty="0"/>
          </a:p>
        </p:txBody>
      </p:sp>
      <p:pic>
        <p:nvPicPr>
          <p:cNvPr id="199" name="Google Shape;19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798" y="1834804"/>
            <a:ext cx="2543294" cy="1461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7798" y="3457136"/>
            <a:ext cx="2543294" cy="1461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7798" y="5113146"/>
            <a:ext cx="2543294" cy="152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40162" y="1794935"/>
            <a:ext cx="2543294" cy="1471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440162" y="3460496"/>
            <a:ext cx="2543294" cy="145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440162" y="5112823"/>
            <a:ext cx="2491968" cy="1458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326254" y="1778366"/>
            <a:ext cx="2543295" cy="1518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326254" y="3457136"/>
            <a:ext cx="2543294" cy="1458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326254" y="5112823"/>
            <a:ext cx="2543294" cy="145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150908" y="1775867"/>
            <a:ext cx="2543294" cy="1490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150908" y="3455738"/>
            <a:ext cx="2543294" cy="145835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2"/>
          <p:cNvSpPr/>
          <p:nvPr/>
        </p:nvSpPr>
        <p:spPr>
          <a:xfrm>
            <a:off x="155000" y="1674190"/>
            <a:ext cx="576776" cy="5486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209410" y="3287159"/>
            <a:ext cx="576776" cy="5486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209410" y="5013834"/>
            <a:ext cx="576776" cy="5486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240627" y="1610509"/>
            <a:ext cx="576776" cy="5486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14" name="Google Shape;214;p22"/>
          <p:cNvSpPr/>
          <p:nvPr/>
        </p:nvSpPr>
        <p:spPr>
          <a:xfrm>
            <a:off x="3235182" y="3296522"/>
            <a:ext cx="576776" cy="5486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15" name="Google Shape;215;p22"/>
          <p:cNvSpPr/>
          <p:nvPr/>
        </p:nvSpPr>
        <p:spPr>
          <a:xfrm>
            <a:off x="3246072" y="4838503"/>
            <a:ext cx="576776" cy="5486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6189711" y="1644038"/>
            <a:ext cx="576776" cy="5486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6177546" y="3308708"/>
            <a:ext cx="576776" cy="5486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218" name="Google Shape;218;p22"/>
          <p:cNvSpPr/>
          <p:nvPr/>
        </p:nvSpPr>
        <p:spPr>
          <a:xfrm>
            <a:off x="6172101" y="4968854"/>
            <a:ext cx="576776" cy="5486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219" name="Google Shape;219;p22"/>
          <p:cNvSpPr/>
          <p:nvPr/>
        </p:nvSpPr>
        <p:spPr>
          <a:xfrm>
            <a:off x="8980230" y="1621217"/>
            <a:ext cx="576776" cy="5486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220" name="Google Shape;220;p22"/>
          <p:cNvSpPr/>
          <p:nvPr/>
        </p:nvSpPr>
        <p:spPr>
          <a:xfrm>
            <a:off x="8980230" y="3307230"/>
            <a:ext cx="576776" cy="5486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"/>
          <p:cNvSpPr txBox="1">
            <a:spLocks noGrp="1"/>
          </p:cNvSpPr>
          <p:nvPr>
            <p:ph type="title"/>
          </p:nvPr>
        </p:nvSpPr>
        <p:spPr>
          <a:xfrm>
            <a:off x="549500" y="2385725"/>
            <a:ext cx="3565200" cy="1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Caso o reto a resolver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1"/>
            <a:ext cx="4449551" cy="13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"/>
          <p:cNvSpPr txBox="1">
            <a:spLocks noGrp="1"/>
          </p:cNvSpPr>
          <p:nvPr>
            <p:ph type="title"/>
          </p:nvPr>
        </p:nvSpPr>
        <p:spPr>
          <a:xfrm>
            <a:off x="4737050" y="1679775"/>
            <a:ext cx="6873000" cy="2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400" dirty="0">
                <a:solidFill>
                  <a:srgbClr val="0D2D6B"/>
                </a:solidFill>
                <a:latin typeface="Arial"/>
                <a:ea typeface="Arial"/>
                <a:cs typeface="Arial"/>
                <a:sym typeface="Arial"/>
              </a:rPr>
              <a:t>Creando tu primer wireframe</a:t>
            </a:r>
            <a:endParaRPr sz="4400" dirty="0">
              <a:solidFill>
                <a:srgbClr val="0D2D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1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229" name="Google Shape;229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72d453eb4_1_59"/>
          <p:cNvSpPr txBox="1">
            <a:spLocks noGrp="1"/>
          </p:cNvSpPr>
          <p:nvPr>
            <p:ph type="title"/>
          </p:nvPr>
        </p:nvSpPr>
        <p:spPr>
          <a:xfrm>
            <a:off x="1855788" y="85726"/>
            <a:ext cx="97647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Recurso del caso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1372d453eb4_1_59"/>
          <p:cNvSpPr txBox="1">
            <a:spLocks noGrp="1"/>
          </p:cNvSpPr>
          <p:nvPr>
            <p:ph type="body" idx="4"/>
          </p:nvPr>
        </p:nvSpPr>
        <p:spPr>
          <a:xfrm>
            <a:off x="554838" y="2666266"/>
            <a:ext cx="26019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s-PE" dirty="0"/>
              <a:t>Enlace</a:t>
            </a:r>
            <a:endParaRPr dirty="0"/>
          </a:p>
        </p:txBody>
      </p:sp>
      <p:sp>
        <p:nvSpPr>
          <p:cNvPr id="237" name="Google Shape;237;g1372d453eb4_1_59"/>
          <p:cNvSpPr/>
          <p:nvPr/>
        </p:nvSpPr>
        <p:spPr>
          <a:xfrm>
            <a:off x="1513175" y="1106125"/>
            <a:ext cx="9150000" cy="444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800" dirty="0">
                <a:solidFill>
                  <a:srgbClr val="002060"/>
                </a:solidFill>
                <a:latin typeface="Calibri"/>
                <a:cs typeface="Calibri"/>
              </a:rPr>
              <a:t>Para realizar esta actividad, debes ingresar a la siguiente URL y seguir los pasos que se indican para la creación de tu primer wireframe:</a:t>
            </a:r>
            <a:endParaRPr sz="2800" dirty="0">
              <a:solidFill>
                <a:srgbClr val="002060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800" b="0" i="0" u="sng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https://balsamiq.com/tutorials/articles/firstwireframe/</a:t>
            </a:r>
            <a:endParaRPr lang="es-PE" sz="2800" b="0" i="0" u="sng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8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72d453eb4_1_80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Indicaciones para realizar la actividad</a:t>
            </a:r>
            <a:endParaRPr/>
          </a:p>
        </p:txBody>
      </p:sp>
      <p:sp>
        <p:nvSpPr>
          <p:cNvPr id="243" name="Google Shape;243;g1372d453eb4_1_8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90000"/>
              <a:buNone/>
            </a:pPr>
            <a:r>
              <a:rPr lang="es-PE" b="1" dirty="0">
                <a:latin typeface="Arial"/>
                <a:ea typeface="Arial"/>
                <a:cs typeface="Arial"/>
                <a:sym typeface="Arial"/>
              </a:rPr>
              <a:t>Para desarrollar esta actividad,  ten en cuenta lo siguiente: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90000"/>
              <a:buNone/>
            </a:pPr>
            <a:endParaRPr lang="es-PE" dirty="0">
              <a:latin typeface="Arial"/>
              <a:ea typeface="Arial"/>
              <a:cs typeface="Arial"/>
              <a:sym typeface="Arial"/>
            </a:endParaRPr>
          </a:p>
          <a:p>
            <a:pPr marL="6286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90000"/>
              <a:buFont typeface="Arial"/>
              <a:buAutoNum type="arabicPeriod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Ingresa a la URL </a:t>
            </a:r>
            <a:r>
              <a:rPr lang="es-PE" dirty="0">
                <a:latin typeface="Arial"/>
                <a:ea typeface="Arial"/>
                <a:cs typeface="Arial"/>
                <a:sym typeface="Arial"/>
                <a:hlinkClick r:id="rId3"/>
              </a:rPr>
              <a:t>https://balsamiq.com/tutorials/articles/firstwireframe/</a:t>
            </a:r>
            <a:endParaRPr lang="es-PE" dirty="0">
              <a:latin typeface="Arial"/>
              <a:ea typeface="Arial"/>
              <a:cs typeface="Arial"/>
              <a:sym typeface="Arial"/>
            </a:endParaRPr>
          </a:p>
          <a:p>
            <a:pPr marL="6286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0000"/>
              <a:buFont typeface="Arial"/>
              <a:buAutoNum type="arabicPeriod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Sigue todas las orientaciones que se ahí se detallan.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6286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0000"/>
              <a:buFont typeface="Arial"/>
              <a:buAutoNum type="arabicPeriod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Crea tu primer wireframe.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g1372d453eb4_1_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" name="Google Shape;245;g1372d453eb4_1_80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246" name="Google Shape;246;g1372d453eb4_1_8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g1372d453eb4_1_8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g1372d453eb4_1_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1"/>
            <a:ext cx="4449551" cy="13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1372d453eb4_1_88"/>
          <p:cNvSpPr txBox="1">
            <a:spLocks noGrp="1"/>
          </p:cNvSpPr>
          <p:nvPr>
            <p:ph type="title"/>
          </p:nvPr>
        </p:nvSpPr>
        <p:spPr>
          <a:xfrm>
            <a:off x="4737050" y="1679775"/>
            <a:ext cx="6873000" cy="2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400">
                <a:solidFill>
                  <a:srgbClr val="0D2D6B"/>
                </a:solidFill>
                <a:latin typeface="Arial"/>
                <a:ea typeface="Arial"/>
                <a:cs typeface="Arial"/>
                <a:sym typeface="Arial"/>
              </a:rPr>
              <a:t>Presentación y sustentación de equipos</a:t>
            </a:r>
            <a:endParaRPr sz="4400">
              <a:solidFill>
                <a:srgbClr val="0D2D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4" name="Google Shape;254;g1372d453eb4_1_88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255" name="Google Shape;255;g1372d453eb4_1_8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g1372d453eb4_1_8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72d453eb4_1_96"/>
          <p:cNvSpPr txBox="1">
            <a:spLocks noGrp="1"/>
          </p:cNvSpPr>
          <p:nvPr>
            <p:ph type="body" idx="1"/>
          </p:nvPr>
        </p:nvSpPr>
        <p:spPr>
          <a:xfrm>
            <a:off x="902728" y="1865798"/>
            <a:ext cx="9819300" cy="398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628650" indent="-514350" algn="just">
              <a:lnSpc>
                <a:spcPct val="100000"/>
              </a:lnSpc>
              <a:buSzPct val="90000"/>
              <a:buFont typeface="Arial"/>
              <a:buAutoNum type="arabicPeriod"/>
            </a:pPr>
            <a:r>
              <a:rPr lang="es-PE" dirty="0">
                <a:latin typeface="Arial"/>
                <a:cs typeface="Arial"/>
              </a:rPr>
              <a:t>Los wireframes nos permiten bosquejar una idea de una página web.</a:t>
            </a:r>
          </a:p>
          <a:p>
            <a:pPr marL="628650" indent="-514350" algn="just">
              <a:lnSpc>
                <a:spcPct val="100000"/>
              </a:lnSpc>
              <a:buSzPct val="90000"/>
              <a:buFont typeface="Arial"/>
              <a:buAutoNum type="arabicPeriod"/>
            </a:pPr>
            <a:r>
              <a:rPr lang="es-PE" dirty="0">
                <a:latin typeface="Arial"/>
                <a:cs typeface="Arial"/>
              </a:rPr>
              <a:t>Mediante un wireframe, podemos mostrar al cliente/usuario cómo será y qué contenido tendrá su página web.</a:t>
            </a:r>
          </a:p>
          <a:p>
            <a:pPr marL="628650" indent="-514350" algn="just">
              <a:lnSpc>
                <a:spcPct val="100000"/>
              </a:lnSpc>
              <a:buSzPct val="90000"/>
              <a:buFont typeface="Arial"/>
              <a:buAutoNum type="arabicPeriod"/>
            </a:pPr>
            <a:r>
              <a:rPr lang="es-PE" dirty="0">
                <a:latin typeface="Arial"/>
                <a:cs typeface="Arial"/>
              </a:rPr>
              <a:t>Los wireframes nos apoyan en la construcción de la página web real.</a:t>
            </a:r>
          </a:p>
          <a:p>
            <a:pPr marL="628650" indent="-514350" algn="just">
              <a:lnSpc>
                <a:spcPct val="100000"/>
              </a:lnSpc>
              <a:buSzPct val="90000"/>
              <a:buFont typeface="Arial"/>
              <a:buAutoNum type="arabicPeriod"/>
            </a:pPr>
            <a:r>
              <a:rPr lang="es-PE" dirty="0">
                <a:latin typeface="Arial"/>
                <a:cs typeface="Arial"/>
              </a:rPr>
              <a:t>Los wireframes nos permiten crear un boceto desde el inicio y trabajarlo con el mismo usuario/cliente.</a:t>
            </a:r>
          </a:p>
          <a:p>
            <a:pPr marL="628650" indent="-514350" algn="just">
              <a:lnSpc>
                <a:spcPct val="100000"/>
              </a:lnSpc>
              <a:buSzPct val="90000"/>
              <a:buFont typeface="Arial"/>
              <a:buAutoNum type="arabicPeriod"/>
            </a:pPr>
            <a:r>
              <a:rPr lang="es-MX" dirty="0">
                <a:latin typeface="Arial"/>
                <a:cs typeface="Arial"/>
              </a:rPr>
              <a:t>Balsamiq es un potente software que nos permite desarrollar wireframes </a:t>
            </a:r>
            <a:endParaRPr lang="es-PE" dirty="0">
              <a:latin typeface="Arial"/>
              <a:cs typeface="Arial"/>
            </a:endParaRPr>
          </a:p>
          <a:p>
            <a:pPr marL="628650" indent="-514350" algn="just">
              <a:lnSpc>
                <a:spcPct val="100000"/>
              </a:lnSpc>
              <a:buSzPct val="90000"/>
              <a:buFont typeface="Arial"/>
              <a:buAutoNum type="arabicPeriod"/>
            </a:pPr>
            <a:endParaRPr dirty="0">
              <a:latin typeface="Arial"/>
              <a:cs typeface="Arial"/>
            </a:endParaRPr>
          </a:p>
        </p:txBody>
      </p:sp>
      <p:sp>
        <p:nvSpPr>
          <p:cNvPr id="262" name="Google Shape;262;g1372d453eb4_1_96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PE"/>
              <a:t>Ideas clave</a:t>
            </a:r>
            <a:endParaRPr/>
          </a:p>
        </p:txBody>
      </p:sp>
      <p:grpSp>
        <p:nvGrpSpPr>
          <p:cNvPr id="263" name="Google Shape;263;g1372d453eb4_1_96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264" name="Google Shape;264;g1372d453eb4_1_9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g1372d453eb4_1_9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A8AC8157-03AC-4C58-6E9E-89524FCA538C}"/>
              </a:ext>
            </a:extLst>
          </p:cNvPr>
          <p:cNvSpPr txBox="1"/>
          <p:nvPr/>
        </p:nvSpPr>
        <p:spPr>
          <a:xfrm>
            <a:off x="838200" y="1223470"/>
            <a:ext cx="9515622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2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Para </a:t>
            </a:r>
            <a:r>
              <a:rPr lang="es-MX" sz="2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finalizar</a:t>
            </a:r>
            <a:r>
              <a:rPr kumimoji="0" lang="es-MX" sz="2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recordemos lo aprendido en esta sesión:</a:t>
            </a:r>
            <a:endParaRPr kumimoji="0" lang="es-MX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72d453eb4_1_105"/>
          <p:cNvSpPr/>
          <p:nvPr/>
        </p:nvSpPr>
        <p:spPr>
          <a:xfrm>
            <a:off x="-21000" y="902700"/>
            <a:ext cx="12192000" cy="5955300"/>
          </a:xfrm>
          <a:prstGeom prst="rect">
            <a:avLst/>
          </a:prstGeom>
          <a:solidFill>
            <a:srgbClr val="0D2D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1372d453eb4_1_105"/>
          <p:cNvSpPr txBox="1">
            <a:spLocks noGrp="1"/>
          </p:cNvSpPr>
          <p:nvPr>
            <p:ph type="body" idx="1"/>
          </p:nvPr>
        </p:nvSpPr>
        <p:spPr>
          <a:xfrm>
            <a:off x="2291900" y="1825625"/>
            <a:ext cx="8318100" cy="23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PE" sz="3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“La educación da un enorme poder a quien la recibe”. </a:t>
            </a:r>
            <a:endParaRPr sz="4400" dirty="0"/>
          </a:p>
        </p:txBody>
      </p:sp>
      <p:grpSp>
        <p:nvGrpSpPr>
          <p:cNvPr id="272" name="Google Shape;272;g1372d453eb4_1_105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273" name="Google Shape;273;g1372d453eb4_1_10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g1372d453eb4_1_10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5" name="Google Shape;275;g1372d453eb4_1_105"/>
          <p:cNvSpPr txBox="1"/>
          <p:nvPr/>
        </p:nvSpPr>
        <p:spPr>
          <a:xfrm>
            <a:off x="7090117" y="3756074"/>
            <a:ext cx="270099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-Nelson Mandela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0" y="1662112"/>
            <a:ext cx="5715000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4922" y="6266192"/>
            <a:ext cx="1923501" cy="371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37650" y="6013150"/>
            <a:ext cx="1385999" cy="7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Resultado de aprendizaje</a:t>
            </a:r>
            <a:endParaRPr/>
          </a:p>
        </p:txBody>
      </p:sp>
      <p:sp>
        <p:nvSpPr>
          <p:cNvPr id="70" name="Google Shape;70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Desarrolla el mockup de un sitio web.</a:t>
            </a:r>
            <a:endParaRPr dirty="0"/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2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73" name="Google Shape;73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72d453eb4_1_1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Contenidos o temas</a:t>
            </a:r>
            <a:endParaRPr/>
          </a:p>
        </p:txBody>
      </p:sp>
      <p:sp>
        <p:nvSpPr>
          <p:cNvPr id="80" name="Google Shape;80;g1372d453eb4_1_1"/>
          <p:cNvSpPr txBox="1">
            <a:spLocks noGrp="1"/>
          </p:cNvSpPr>
          <p:nvPr>
            <p:ph type="body" idx="1"/>
          </p:nvPr>
        </p:nvSpPr>
        <p:spPr>
          <a:xfrm>
            <a:off x="690225" y="1348850"/>
            <a:ext cx="10592400" cy="41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Wireframes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Características de los </a:t>
            </a:r>
            <a:r>
              <a:rPr lang="es-PE" dirty="0" err="1">
                <a:latin typeface="Arial"/>
                <a:ea typeface="Arial"/>
                <a:cs typeface="Arial"/>
                <a:sym typeface="Arial"/>
              </a:rPr>
              <a:t>wireframes</a:t>
            </a:r>
            <a:endParaRPr lang="es-PE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Propósitos de los </a:t>
            </a:r>
            <a:r>
              <a:rPr lang="es-PE" dirty="0" err="1">
                <a:latin typeface="Arial"/>
                <a:ea typeface="Arial"/>
                <a:cs typeface="Arial"/>
                <a:sym typeface="Arial"/>
              </a:rPr>
              <a:t>wireframes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Balsamiq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Instalación de Balsamiq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Creación de un Mockup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g1372d453eb4_1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g1372d453eb4_1_1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83" name="Google Shape;83;g1372d453eb4_1_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g1372d453eb4_1_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Wireframes</a:t>
            </a:r>
            <a:endParaRPr dirty="0"/>
          </a:p>
        </p:txBody>
      </p:sp>
      <p:sp>
        <p:nvSpPr>
          <p:cNvPr id="90" name="Google Shape;90;p4"/>
          <p:cNvSpPr txBox="1">
            <a:spLocks noGrp="1"/>
          </p:cNvSpPr>
          <p:nvPr>
            <p:ph type="body" idx="1"/>
          </p:nvPr>
        </p:nvSpPr>
        <p:spPr>
          <a:xfrm>
            <a:off x="958917" y="1089792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PE" b="1" dirty="0"/>
              <a:t>Al iniciar un nuevo proyecto, es importante elaborar un:</a:t>
            </a:r>
            <a:endParaRPr b="1"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91" name="Google Shape;91;p4"/>
          <p:cNvSpPr/>
          <p:nvPr/>
        </p:nvSpPr>
        <p:spPr>
          <a:xfrm>
            <a:off x="1559382" y="2665780"/>
            <a:ext cx="1583871" cy="60419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1F84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Bosquejo</a:t>
            </a:r>
            <a:endParaRPr/>
          </a:p>
        </p:txBody>
      </p:sp>
      <p:cxnSp>
        <p:nvCxnSpPr>
          <p:cNvPr id="92" name="Google Shape;92;p4"/>
          <p:cNvCxnSpPr/>
          <p:nvPr/>
        </p:nvCxnSpPr>
        <p:spPr>
          <a:xfrm>
            <a:off x="2367647" y="3331029"/>
            <a:ext cx="0" cy="524060"/>
          </a:xfrm>
          <a:prstGeom prst="straightConnector1">
            <a:avLst/>
          </a:prstGeom>
          <a:noFill/>
          <a:ln w="9525" cap="flat" cmpd="sng">
            <a:solidFill>
              <a:srgbClr val="25B2E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3" name="Google Shape;93;p4"/>
          <p:cNvSpPr/>
          <p:nvPr/>
        </p:nvSpPr>
        <p:spPr>
          <a:xfrm>
            <a:off x="1364364" y="3916140"/>
            <a:ext cx="2006565" cy="12884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1F84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Muestra previa de cómo será el producto final</a:t>
            </a:r>
            <a:endParaRPr/>
          </a:p>
        </p:txBody>
      </p:sp>
      <p:cxnSp>
        <p:nvCxnSpPr>
          <p:cNvPr id="94" name="Google Shape;94;p4"/>
          <p:cNvCxnSpPr/>
          <p:nvPr/>
        </p:nvCxnSpPr>
        <p:spPr>
          <a:xfrm>
            <a:off x="3434263" y="4500023"/>
            <a:ext cx="897395" cy="0"/>
          </a:xfrm>
          <a:prstGeom prst="straightConnector1">
            <a:avLst/>
          </a:prstGeom>
          <a:noFill/>
          <a:ln w="9525" cap="flat" cmpd="sng">
            <a:solidFill>
              <a:srgbClr val="25B2E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5" name="Google Shape;95;p4"/>
          <p:cNvSpPr txBox="1"/>
          <p:nvPr/>
        </p:nvSpPr>
        <p:spPr>
          <a:xfrm>
            <a:off x="3371848" y="4140008"/>
            <a:ext cx="99257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Para ello</a:t>
            </a:r>
            <a:endParaRPr/>
          </a:p>
        </p:txBody>
      </p:sp>
      <p:sp>
        <p:nvSpPr>
          <p:cNvPr id="96" name="Google Shape;96;p4"/>
          <p:cNvSpPr/>
          <p:nvPr/>
        </p:nvSpPr>
        <p:spPr>
          <a:xfrm>
            <a:off x="5736837" y="2527403"/>
            <a:ext cx="2130134" cy="705739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1"/>
          </a:solidFill>
          <a:ln w="25400" cap="flat" cmpd="sng">
            <a:solidFill>
              <a:srgbClr val="1F84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7310809" y="3250891"/>
            <a:ext cx="1583871" cy="60419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1F84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Mockup</a:t>
            </a:r>
            <a:endParaRPr/>
          </a:p>
        </p:txBody>
      </p:sp>
      <p:sp>
        <p:nvSpPr>
          <p:cNvPr id="98" name="Google Shape;98;p4"/>
          <p:cNvSpPr/>
          <p:nvPr/>
        </p:nvSpPr>
        <p:spPr>
          <a:xfrm>
            <a:off x="7310809" y="3916139"/>
            <a:ext cx="1654673" cy="12884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1F84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Prototipo del proyecto final</a:t>
            </a:r>
            <a:endParaRPr/>
          </a:p>
        </p:txBody>
      </p:sp>
      <p:sp>
        <p:nvSpPr>
          <p:cNvPr id="99" name="Google Shape;99;p4"/>
          <p:cNvSpPr txBox="1"/>
          <p:nvPr/>
        </p:nvSpPr>
        <p:spPr>
          <a:xfrm>
            <a:off x="6096000" y="2149440"/>
            <a:ext cx="132440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 convierte</a:t>
            </a:r>
            <a:endParaRPr/>
          </a:p>
        </p:txBody>
      </p:sp>
      <p:sp>
        <p:nvSpPr>
          <p:cNvPr id="100" name="Google Shape;100;p4"/>
          <p:cNvSpPr/>
          <p:nvPr/>
        </p:nvSpPr>
        <p:spPr>
          <a:xfrm>
            <a:off x="958917" y="2025458"/>
            <a:ext cx="8730339" cy="384072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3370929" y="5945222"/>
            <a:ext cx="3719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Proceso = </a:t>
            </a:r>
            <a:r>
              <a:rPr lang="es-PE" sz="2400" b="1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Wireframing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4412503" y="3331029"/>
            <a:ext cx="2762705" cy="19127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1F84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F4C"/>
              </a:buClr>
              <a:buSzPts val="1800"/>
              <a:buFont typeface="Noto Sans Symbols"/>
              <a:buChar char="✔"/>
            </a:pPr>
            <a:r>
              <a:rPr lang="es-PE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 proponen ideas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F4C"/>
              </a:buClr>
              <a:buSzPts val="1800"/>
              <a:buFont typeface="Noto Sans Symbols"/>
              <a:buChar char="✔"/>
            </a:pPr>
            <a:r>
              <a:rPr lang="es-PE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 realizan cambios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F4C"/>
              </a:buClr>
              <a:buSzPts val="1800"/>
              <a:buFont typeface="Noto Sans Symbols"/>
              <a:buChar char="✔"/>
            </a:pPr>
            <a:r>
              <a:rPr lang="es-PE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 corrige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F4C"/>
              </a:buClr>
              <a:buSzPts val="1800"/>
              <a:buFont typeface="Noto Sans Symbols"/>
              <a:buChar char="✔"/>
            </a:pPr>
            <a:r>
              <a:rPr lang="es-PE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 establece la estructura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Wireframes</a:t>
            </a:r>
            <a:endParaRPr dirty="0"/>
          </a:p>
        </p:txBody>
      </p:sp>
      <p:sp>
        <p:nvSpPr>
          <p:cNvPr id="108" name="Google Shape;108;p8"/>
          <p:cNvSpPr txBox="1">
            <a:spLocks noGrp="1"/>
          </p:cNvSpPr>
          <p:nvPr>
            <p:ph type="body" idx="1"/>
          </p:nvPr>
        </p:nvSpPr>
        <p:spPr>
          <a:xfrm>
            <a:off x="618978" y="2072137"/>
            <a:ext cx="5251938" cy="2583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es-PE" b="1" dirty="0"/>
              <a:t>¿Qué es?</a:t>
            </a:r>
            <a:endParaRPr dirty="0"/>
          </a:p>
          <a:p>
            <a:pPr marL="1143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es-PE" dirty="0"/>
              <a:t>Un wireframe o un diagrama wireframe es una representación visual en escala de grises de la estructura y funcionalidad de una sola página web o pantalla de aplicación móvil.</a:t>
            </a:r>
            <a:endParaRPr dirty="0"/>
          </a:p>
        </p:txBody>
      </p:sp>
      <p:sp>
        <p:nvSpPr>
          <p:cNvPr id="109" name="Google Shape;109;p8"/>
          <p:cNvSpPr/>
          <p:nvPr/>
        </p:nvSpPr>
        <p:spPr>
          <a:xfrm>
            <a:off x="803616" y="2006823"/>
            <a:ext cx="5067300" cy="280432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8"/>
          <p:cNvSpPr txBox="1"/>
          <p:nvPr/>
        </p:nvSpPr>
        <p:spPr>
          <a:xfrm>
            <a:off x="6321086" y="5481637"/>
            <a:ext cx="5067300" cy="72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Recuperado de </a:t>
            </a:r>
            <a:r>
              <a:rPr lang="es-PE"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www.lucidchart.com</a:t>
            </a:r>
            <a:endParaRPr lang="es-PE" sz="18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8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1086" y="1376362"/>
            <a:ext cx="5067300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Características de los wireframes</a:t>
            </a:r>
            <a:endParaRPr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674077" y="1776680"/>
            <a:ext cx="5421923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PE" sz="2600" dirty="0"/>
              <a:t>Se utilizan en las primeras etapas del proceso de desarrollo.</a:t>
            </a:r>
            <a:endParaRPr dirty="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endParaRPr sz="2600" dirty="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PE" sz="2600" dirty="0"/>
              <a:t>Se elaboran con el fin de establecer la estructura básica de una página antes de agregar el contenido y el diseño visual.</a:t>
            </a:r>
            <a:endParaRPr dirty="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endParaRPr sz="2600" dirty="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endParaRPr sz="2600" dirty="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7063609" y="2644200"/>
            <a:ext cx="4320115" cy="3181386"/>
            <a:chOff x="384478" y="91166"/>
            <a:chExt cx="4320115" cy="3181386"/>
          </a:xfrm>
        </p:grpSpPr>
        <p:sp>
          <p:nvSpPr>
            <p:cNvPr id="119" name="Google Shape;119;p18"/>
            <p:cNvSpPr/>
            <p:nvPr/>
          </p:nvSpPr>
          <p:spPr>
            <a:xfrm>
              <a:off x="1690562" y="91166"/>
              <a:ext cx="1632578" cy="702127"/>
            </a:xfrm>
            <a:prstGeom prst="roundRect">
              <a:avLst>
                <a:gd name="adj" fmla="val 16667"/>
              </a:avLst>
            </a:prstGeom>
            <a:solidFill>
              <a:srgbClr val="2AB5E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 txBox="1"/>
            <p:nvPr/>
          </p:nvSpPr>
          <p:spPr>
            <a:xfrm>
              <a:off x="1724837" y="125441"/>
              <a:ext cx="1564028" cy="6335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PE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Papel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1091690" y="442229"/>
              <a:ext cx="2830323" cy="283032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5136" y="11364"/>
                  </a:moveTo>
                  <a:lnTo>
                    <a:pt x="95136" y="11364"/>
                  </a:lnTo>
                  <a:cubicBezTo>
                    <a:pt x="113767" y="24824"/>
                    <a:pt x="123072" y="47744"/>
                    <a:pt x="119095" y="70381"/>
                  </a:cubicBezTo>
                </a:path>
              </a:pathLst>
            </a:custGeom>
            <a:noFill/>
            <a:ln w="9525" cap="flat" cmpd="sng">
              <a:solidFill>
                <a:srgbClr val="2AB5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760242" y="2117278"/>
              <a:ext cx="1944351" cy="895388"/>
            </a:xfrm>
            <a:prstGeom prst="roundRect">
              <a:avLst>
                <a:gd name="adj" fmla="val 16667"/>
              </a:avLst>
            </a:prstGeom>
            <a:solidFill>
              <a:srgbClr val="2AB5E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 txBox="1"/>
            <p:nvPr/>
          </p:nvSpPr>
          <p:spPr>
            <a:xfrm>
              <a:off x="2803951" y="2160987"/>
              <a:ext cx="1856933" cy="8079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PE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Directamente en HTML/CSS 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1091690" y="442229"/>
              <a:ext cx="2830323" cy="283032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130" y="109347"/>
                  </a:moveTo>
                  <a:lnTo>
                    <a:pt x="94130" y="109347"/>
                  </a:lnTo>
                  <a:cubicBezTo>
                    <a:pt x="75566" y="122186"/>
                    <a:pt x="51368" y="123521"/>
                    <a:pt x="31505" y="112802"/>
                  </a:cubicBezTo>
                </a:path>
              </a:pathLst>
            </a:custGeom>
            <a:noFill/>
            <a:ln w="9525" cap="flat" cmpd="sng">
              <a:solidFill>
                <a:srgbClr val="2AB5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384478" y="2034384"/>
              <a:ext cx="1793615" cy="1061175"/>
            </a:xfrm>
            <a:prstGeom prst="roundRect">
              <a:avLst>
                <a:gd name="adj" fmla="val 16667"/>
              </a:avLst>
            </a:prstGeom>
            <a:solidFill>
              <a:srgbClr val="2AB5E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 txBox="1"/>
            <p:nvPr/>
          </p:nvSpPr>
          <p:spPr>
            <a:xfrm>
              <a:off x="436280" y="2086186"/>
              <a:ext cx="1690011" cy="957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PE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Aplicaciones de software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1091690" y="442229"/>
              <a:ext cx="2830323" cy="283032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97" y="66891"/>
                  </a:moveTo>
                  <a:lnTo>
                    <a:pt x="397" y="66891"/>
                  </a:lnTo>
                  <a:cubicBezTo>
                    <a:pt x="-2098" y="45307"/>
                    <a:pt x="7270" y="24061"/>
                    <a:pt x="24888" y="11347"/>
                  </a:cubicBezTo>
                </a:path>
              </a:pathLst>
            </a:custGeom>
            <a:noFill/>
            <a:ln w="9525" cap="flat" cmpd="sng">
              <a:solidFill>
                <a:srgbClr val="2AB5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8"/>
          <p:cNvSpPr txBox="1"/>
          <p:nvPr/>
        </p:nvSpPr>
        <p:spPr>
          <a:xfrm>
            <a:off x="6902904" y="1945484"/>
            <a:ext cx="4126167" cy="45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lang="es-PE" sz="26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 pueden crear con: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674077" y="1100073"/>
            <a:ext cx="6445180" cy="45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6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Son características de los wireframes:</a:t>
            </a:r>
            <a:endParaRPr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A0538-7D30-2E58-E061-C51E69A1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atin typeface="Arial"/>
                <a:ea typeface="Arial"/>
                <a:cs typeface="Arial"/>
                <a:sym typeface="Arial"/>
              </a:rPr>
              <a:t>Propósitos de los </a:t>
            </a:r>
            <a:r>
              <a:rPr lang="es-PE" dirty="0" err="1">
                <a:latin typeface="Arial"/>
                <a:ea typeface="Arial"/>
                <a:cs typeface="Arial"/>
                <a:sym typeface="Arial"/>
              </a:rPr>
              <a:t>wireframes</a:t>
            </a:r>
            <a:endParaRPr lang="es-PE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2025D18-0770-C3A6-A6B0-14DFFC32CEE0}"/>
              </a:ext>
            </a:extLst>
          </p:cNvPr>
          <p:cNvSpPr/>
          <p:nvPr/>
        </p:nvSpPr>
        <p:spPr>
          <a:xfrm>
            <a:off x="781050" y="1051116"/>
            <a:ext cx="4960422" cy="959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dirty="0">
                <a:solidFill>
                  <a:srgbClr val="002060"/>
                </a:solidFill>
              </a:rPr>
              <a:t>1. Garantizar que la aplicación se desarrolle según los fines acordados</a:t>
            </a:r>
            <a:endParaRPr lang="es-PE" sz="2200" dirty="0">
              <a:solidFill>
                <a:srgbClr val="002060"/>
              </a:solidFill>
            </a:endParaRPr>
          </a:p>
        </p:txBody>
      </p:sp>
      <p:sp>
        <p:nvSpPr>
          <p:cNvPr id="7" name="Flecha: cheurón 6">
            <a:extLst>
              <a:ext uri="{FF2B5EF4-FFF2-40B4-BE49-F238E27FC236}">
                <a16:creationId xmlns:a16="http://schemas.microsoft.com/office/drawing/2014/main" id="{4F10100F-B304-4C3F-DFAC-F581401DB3CD}"/>
              </a:ext>
            </a:extLst>
          </p:cNvPr>
          <p:cNvSpPr/>
          <p:nvPr/>
        </p:nvSpPr>
        <p:spPr>
          <a:xfrm rot="5400000">
            <a:off x="3215153" y="2050183"/>
            <a:ext cx="336045" cy="4553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45E65F4-74A1-4E80-7B0A-EAAFBC59A281}"/>
              </a:ext>
            </a:extLst>
          </p:cNvPr>
          <p:cNvSpPr/>
          <p:nvPr/>
        </p:nvSpPr>
        <p:spPr>
          <a:xfrm>
            <a:off x="1204356" y="2506945"/>
            <a:ext cx="4960422" cy="959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rgbClr val="002060"/>
                </a:solidFill>
              </a:rPr>
              <a:t>2. Centrarse en la facilidad de uso</a:t>
            </a:r>
            <a:endParaRPr lang="es-PE" sz="2400" dirty="0">
              <a:solidFill>
                <a:srgbClr val="002060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D3DB954-8FC4-353B-CE01-51D71DF5DE39}"/>
              </a:ext>
            </a:extLst>
          </p:cNvPr>
          <p:cNvSpPr/>
          <p:nvPr/>
        </p:nvSpPr>
        <p:spPr>
          <a:xfrm>
            <a:off x="1754106" y="4101856"/>
            <a:ext cx="4960421" cy="959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rgbClr val="002060"/>
                </a:solidFill>
              </a:rPr>
              <a:t>3. Capacidad de crecimiento del contenido</a:t>
            </a:r>
            <a:endParaRPr lang="es-PE" sz="2400" dirty="0">
              <a:solidFill>
                <a:srgbClr val="002060"/>
              </a:solidFill>
            </a:endParaRPr>
          </a:p>
        </p:txBody>
      </p:sp>
      <p:sp>
        <p:nvSpPr>
          <p:cNvPr id="13" name="Flecha: cheurón 12">
            <a:extLst>
              <a:ext uri="{FF2B5EF4-FFF2-40B4-BE49-F238E27FC236}">
                <a16:creationId xmlns:a16="http://schemas.microsoft.com/office/drawing/2014/main" id="{7105409F-3408-C580-653F-835E3922202A}"/>
              </a:ext>
            </a:extLst>
          </p:cNvPr>
          <p:cNvSpPr/>
          <p:nvPr/>
        </p:nvSpPr>
        <p:spPr>
          <a:xfrm rot="5400000">
            <a:off x="4442978" y="3582151"/>
            <a:ext cx="336045" cy="4553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5" name="Flecha: cheurón 14">
            <a:extLst>
              <a:ext uri="{FF2B5EF4-FFF2-40B4-BE49-F238E27FC236}">
                <a16:creationId xmlns:a16="http://schemas.microsoft.com/office/drawing/2014/main" id="{86F2DE53-BA15-625E-0D52-FE258A934966}"/>
              </a:ext>
            </a:extLst>
          </p:cNvPr>
          <p:cNvSpPr/>
          <p:nvPr/>
        </p:nvSpPr>
        <p:spPr>
          <a:xfrm rot="5400000">
            <a:off x="5345750" y="5206343"/>
            <a:ext cx="336045" cy="4553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F1A3419-1488-5EF9-2BE5-2351E3800CB1}"/>
              </a:ext>
            </a:extLst>
          </p:cNvPr>
          <p:cNvSpPr/>
          <p:nvPr/>
        </p:nvSpPr>
        <p:spPr>
          <a:xfrm>
            <a:off x="2552700" y="5681042"/>
            <a:ext cx="4960421" cy="959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rgbClr val="002060"/>
                </a:solidFill>
              </a:rPr>
              <a:t>4. Comentarios e iteración sin esfuerzo</a:t>
            </a:r>
            <a:endParaRPr lang="es-PE" sz="2400" dirty="0">
              <a:solidFill>
                <a:srgbClr val="00206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B9E3F2A-1D6B-D8E2-15EA-3C037E4A7EF6}"/>
              </a:ext>
            </a:extLst>
          </p:cNvPr>
          <p:cNvSpPr txBox="1"/>
          <p:nvPr/>
        </p:nvSpPr>
        <p:spPr>
          <a:xfrm>
            <a:off x="5814235" y="1100216"/>
            <a:ext cx="496042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MX" sz="2200" dirty="0">
                <a:solidFill>
                  <a:schemeClr val="bg2"/>
                </a:solidFill>
              </a:rPr>
              <a:t>Establece expectativas sobre cómo se implementarán las funciones.</a:t>
            </a:r>
            <a:endParaRPr lang="es-PE" sz="2200" dirty="0">
              <a:solidFill>
                <a:schemeClr val="bg2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1895969-650A-B06A-FCB4-AF28A8B69882}"/>
              </a:ext>
            </a:extLst>
          </p:cNvPr>
          <p:cNvSpPr txBox="1"/>
          <p:nvPr/>
        </p:nvSpPr>
        <p:spPr>
          <a:xfrm>
            <a:off x="6359919" y="2694097"/>
            <a:ext cx="44147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s-MX" sz="2200" dirty="0">
                <a:solidFill>
                  <a:srgbClr val="002060"/>
                </a:solidFill>
              </a:rPr>
              <a:t>Ofrece una mirada objetiva </a:t>
            </a:r>
            <a:endParaRPr lang="es-PE" sz="2200" dirty="0">
              <a:solidFill>
                <a:srgbClr val="002060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784DD54-514C-C648-98A5-80E3FB2A6779}"/>
              </a:ext>
            </a:extLst>
          </p:cNvPr>
          <p:cNvSpPr txBox="1"/>
          <p:nvPr/>
        </p:nvSpPr>
        <p:spPr>
          <a:xfrm>
            <a:off x="6798421" y="4120906"/>
            <a:ext cx="496042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MX" sz="2200" dirty="0">
                <a:solidFill>
                  <a:srgbClr val="002060"/>
                </a:solidFill>
              </a:rPr>
              <a:t>Revelar importantes oportunidades de crecimiento del contenido </a:t>
            </a:r>
            <a:endParaRPr lang="es-PE" sz="2200" dirty="0">
              <a:solidFill>
                <a:srgbClr val="002060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0BD4787-9BDE-0243-3A9F-FBB0E52E73AD}"/>
              </a:ext>
            </a:extLst>
          </p:cNvPr>
          <p:cNvSpPr txBox="1"/>
          <p:nvPr/>
        </p:nvSpPr>
        <p:spPr>
          <a:xfrm>
            <a:off x="7604686" y="5681042"/>
            <a:ext cx="37174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PE" sz="2200" dirty="0">
                <a:solidFill>
                  <a:srgbClr val="002060"/>
                </a:solidFill>
              </a:rPr>
              <a:t>Los aspectos se abordan de manera separada</a:t>
            </a:r>
          </a:p>
        </p:txBody>
      </p:sp>
    </p:spTree>
    <p:extLst>
      <p:ext uri="{BB962C8B-B14F-4D97-AF65-F5344CB8AC3E}">
        <p14:creationId xmlns:p14="http://schemas.microsoft.com/office/powerpoint/2010/main" val="2725682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Balsamiq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423264" y="1754796"/>
            <a:ext cx="5251938" cy="2583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PE" b="1" dirty="0"/>
              <a:t>¿Qué es?</a:t>
            </a:r>
            <a:endParaRPr dirty="0"/>
          </a:p>
          <a:p>
            <a:pPr marL="1143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PE" dirty="0"/>
              <a:t>Es un potente </a:t>
            </a:r>
            <a:r>
              <a:rPr lang="es-PE" b="1" dirty="0"/>
              <a:t>software</a:t>
            </a:r>
            <a:r>
              <a:rPr lang="es-PE" dirty="0"/>
              <a:t> que nos permite desarrollar wireframes y tener una idea clara del contenido y cómo será una página web.</a:t>
            </a:r>
            <a:endParaRPr dirty="0"/>
          </a:p>
          <a:p>
            <a:pPr marL="1143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b="1" dirty="0"/>
          </a:p>
        </p:txBody>
      </p:sp>
      <p:sp>
        <p:nvSpPr>
          <p:cNvPr id="136" name="Google Shape;136;p19"/>
          <p:cNvSpPr/>
          <p:nvPr/>
        </p:nvSpPr>
        <p:spPr>
          <a:xfrm>
            <a:off x="592080" y="1755644"/>
            <a:ext cx="5067300" cy="280432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19"/>
          <p:cNvGrpSpPr/>
          <p:nvPr/>
        </p:nvGrpSpPr>
        <p:grpSpPr>
          <a:xfrm>
            <a:off x="6121844" y="2457945"/>
            <a:ext cx="5491475" cy="3399485"/>
            <a:chOff x="670" y="388624"/>
            <a:chExt cx="5491475" cy="3399485"/>
          </a:xfrm>
        </p:grpSpPr>
        <p:sp>
          <p:nvSpPr>
            <p:cNvPr id="138" name="Google Shape;138;p19"/>
            <p:cNvSpPr/>
            <p:nvPr/>
          </p:nvSpPr>
          <p:spPr>
            <a:xfrm>
              <a:off x="670" y="388624"/>
              <a:ext cx="2614988" cy="1568993"/>
            </a:xfrm>
            <a:prstGeom prst="rect">
              <a:avLst/>
            </a:prstGeom>
            <a:solidFill>
              <a:srgbClr val="2AB5E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9"/>
            <p:cNvSpPr txBox="1"/>
            <p:nvPr/>
          </p:nvSpPr>
          <p:spPr>
            <a:xfrm>
              <a:off x="670" y="388624"/>
              <a:ext cx="2614988" cy="1568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PE" sz="2400" b="0" i="0" u="none" strike="noStrike" cap="none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1. Para usarlo, solo debes registrarte.</a:t>
              </a:r>
              <a:endParaRPr dirty="0"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2877157" y="388624"/>
              <a:ext cx="2614988" cy="1568993"/>
            </a:xfrm>
            <a:prstGeom prst="rect">
              <a:avLst/>
            </a:prstGeom>
            <a:solidFill>
              <a:srgbClr val="2AB5E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9"/>
            <p:cNvSpPr txBox="1"/>
            <p:nvPr/>
          </p:nvSpPr>
          <p:spPr>
            <a:xfrm>
              <a:off x="2877157" y="388624"/>
              <a:ext cx="2614988" cy="1568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PE" sz="2400" b="0" i="0" u="none" strike="noStrike" cap="none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2. Tiene una interfaz fácil de usar.</a:t>
              </a:r>
              <a:endParaRPr dirty="0"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670" y="2219116"/>
              <a:ext cx="2614988" cy="1568993"/>
            </a:xfrm>
            <a:prstGeom prst="rect">
              <a:avLst/>
            </a:prstGeom>
            <a:solidFill>
              <a:srgbClr val="2AB5E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9"/>
            <p:cNvSpPr txBox="1"/>
            <p:nvPr/>
          </p:nvSpPr>
          <p:spPr>
            <a:xfrm>
              <a:off x="670" y="2219116"/>
              <a:ext cx="2614988" cy="1568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PE" sz="2400" b="0" i="0" u="none" strike="noStrike" cap="none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3. Presenta diversos objetos prediseñados.</a:t>
              </a:r>
              <a:endParaRPr dirty="0"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2877157" y="2219116"/>
              <a:ext cx="2614988" cy="1568993"/>
            </a:xfrm>
            <a:prstGeom prst="rect">
              <a:avLst/>
            </a:prstGeom>
            <a:solidFill>
              <a:srgbClr val="2AB5E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9"/>
            <p:cNvSpPr txBox="1"/>
            <p:nvPr/>
          </p:nvSpPr>
          <p:spPr>
            <a:xfrm>
              <a:off x="2877157" y="2219116"/>
              <a:ext cx="2614988" cy="1568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PE" sz="2400" b="0" i="0" u="none" strike="noStrike" cap="none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4. Puedes exportar el diseño en otros formatos.</a:t>
              </a:r>
              <a:endParaRPr dirty="0"/>
            </a:p>
          </p:txBody>
        </p:sp>
      </p:grpSp>
      <p:sp>
        <p:nvSpPr>
          <p:cNvPr id="146" name="Google Shape;146;p19"/>
          <p:cNvSpPr txBox="1"/>
          <p:nvPr/>
        </p:nvSpPr>
        <p:spPr>
          <a:xfrm>
            <a:off x="6031526" y="1829255"/>
            <a:ext cx="5557291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Entre sus ventajas, se encuentran:</a:t>
            </a:r>
            <a:endParaRPr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Instalación de Balsamiq</a:t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853220" y="1112284"/>
            <a:ext cx="9922632" cy="3060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Para instalar Balsamiq, ingresa al siguiente enlace:</a:t>
            </a:r>
            <a:endParaRPr b="1" dirty="0"/>
          </a:p>
          <a:p>
            <a:pPr marL="11430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PE" sz="24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https://balsamiq.com/wireframes/desktop/</a:t>
            </a:r>
            <a:endParaRPr lang="es-PE" sz="24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PE" sz="24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11430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220" y="2293693"/>
            <a:ext cx="9646558" cy="4107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antilla-certus ppt">
  <a:themeElements>
    <a:clrScheme name="Certus">
      <a:dk1>
        <a:srgbClr val="000000"/>
      </a:dk1>
      <a:lt1>
        <a:srgbClr val="FFFFFF"/>
      </a:lt1>
      <a:dk2>
        <a:srgbClr val="192A66"/>
      </a:dk2>
      <a:lt2>
        <a:srgbClr val="E7E6E6"/>
      </a:lt2>
      <a:accent1>
        <a:srgbClr val="2BB5E4"/>
      </a:accent1>
      <a:accent2>
        <a:srgbClr val="EE196B"/>
      </a:accent2>
      <a:accent3>
        <a:srgbClr val="9F07AA"/>
      </a:accent3>
      <a:accent4>
        <a:srgbClr val="00C3CF"/>
      </a:accent4>
      <a:accent5>
        <a:srgbClr val="4472C4"/>
      </a:accent5>
      <a:accent6>
        <a:srgbClr val="70AD47"/>
      </a:accent6>
      <a:hlink>
        <a:srgbClr val="0563C1"/>
      </a:hlink>
      <a:folHlink>
        <a:srgbClr val="EFF5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656</Words>
  <Application>Microsoft Office PowerPoint</Application>
  <PresentationFormat>Panorámica</PresentationFormat>
  <Paragraphs>120</Paragraphs>
  <Slides>18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Noto Sans Symbols</vt:lpstr>
      <vt:lpstr>plantilla-certus ppt</vt:lpstr>
      <vt:lpstr>Diseño de interfaces (Mockup)</vt:lpstr>
      <vt:lpstr>Resultado de aprendizaje</vt:lpstr>
      <vt:lpstr>Contenidos o temas</vt:lpstr>
      <vt:lpstr>Wireframes</vt:lpstr>
      <vt:lpstr>Wireframes</vt:lpstr>
      <vt:lpstr>Características de los wireframes</vt:lpstr>
      <vt:lpstr>Propósitos de los wireframes</vt:lpstr>
      <vt:lpstr>Balsamiq</vt:lpstr>
      <vt:lpstr>Instalación de Balsamiq</vt:lpstr>
      <vt:lpstr>Creación de un Mockup </vt:lpstr>
      <vt:lpstr>Creación de un Mockup </vt:lpstr>
      <vt:lpstr>Caso o reto a resolver</vt:lpstr>
      <vt:lpstr>Recurso del caso</vt:lpstr>
      <vt:lpstr>Indicaciones para realizar la actividad</vt:lpstr>
      <vt:lpstr>Presentación y sustentación de equipos</vt:lpstr>
      <vt:lpstr>Ideas clave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interfaces (Mockup)</dc:title>
  <dc:creator>Microsoft Office User</dc:creator>
  <cp:lastModifiedBy>Katherine J. Huertas Maza</cp:lastModifiedBy>
  <cp:revision>6</cp:revision>
  <dcterms:created xsi:type="dcterms:W3CDTF">2019-11-19T20:06:01Z</dcterms:created>
  <dcterms:modified xsi:type="dcterms:W3CDTF">2022-09-20T20:13:26Z</dcterms:modified>
</cp:coreProperties>
</file>