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LgoVPitKtuj2q0HaGEAxq0WhD5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o Huertas Maz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FB0C15-660B-48EA-B3C7-A30292EDD02A}">
  <a:tblStyle styleId="{7BFB0C15-660B-48EA-B3C7-A30292EDD02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2FA"/>
          </a:solidFill>
        </a:fill>
      </a:tcStyle>
    </a:wholeTbl>
    <a:band1H>
      <a:tcTxStyle/>
      <a:tcStyle>
        <a:tcBdr/>
        <a:fill>
          <a:solidFill>
            <a:srgbClr val="CBE5F5"/>
          </a:solidFill>
        </a:fill>
      </a:tcStyle>
    </a:band1H>
    <a:band2H>
      <a:tcTxStyle/>
      <a:tcStyle>
        <a:tcBdr/>
      </a:tcStyle>
    </a:band2H>
    <a:band1V>
      <a:tcTxStyle/>
      <a:tcStyle>
        <a:tcBdr/>
        <a:fill>
          <a:solidFill>
            <a:srgbClr val="CBE5F5"/>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7AB8A-C85F-4018-AF4F-13976708CABA}"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s-PE"/>
        </a:p>
      </dgm:t>
    </dgm:pt>
    <dgm:pt modelId="{E98B703C-C13F-4CCD-8F16-9E8885C12D6A}">
      <dgm:prSet phldrT="[Texto]" custT="1"/>
      <dgm:spPr/>
      <dgm:t>
        <a:bodyPr/>
        <a:lstStyle/>
        <a:p>
          <a:pPr>
            <a:buFont typeface="Arial" panose="020B0604020202020204" pitchFamily="34" charset="0"/>
            <a:buChar char="●"/>
          </a:pPr>
          <a:r>
            <a:rPr lang="es-ES_tradnl" sz="2600" u="none" dirty="0"/>
            <a:t>Es un lenguaje de marcado.</a:t>
          </a:r>
          <a:endParaRPr lang="es-PE" sz="2600" dirty="0"/>
        </a:p>
      </dgm:t>
    </dgm:pt>
    <dgm:pt modelId="{B08EA65D-3912-4C30-87FD-00779F016247}" type="parTrans" cxnId="{97EDC140-A572-4F1C-9CBC-BFFE6EE60165}">
      <dgm:prSet/>
      <dgm:spPr/>
      <dgm:t>
        <a:bodyPr/>
        <a:lstStyle/>
        <a:p>
          <a:endParaRPr lang="es-PE" sz="2600"/>
        </a:p>
      </dgm:t>
    </dgm:pt>
    <dgm:pt modelId="{4CDE4EF5-258D-4536-A06C-9875D6D82E1B}" type="sibTrans" cxnId="{97EDC140-A572-4F1C-9CBC-BFFE6EE60165}">
      <dgm:prSet custT="1"/>
      <dgm:spPr/>
      <dgm:t>
        <a:bodyPr/>
        <a:lstStyle/>
        <a:p>
          <a:endParaRPr lang="es-PE" sz="2600"/>
        </a:p>
      </dgm:t>
    </dgm:pt>
    <dgm:pt modelId="{1252778D-CC40-43DA-BD73-C24614F8BE74}">
      <dgm:prSet phldrT="[Texto]" custT="1"/>
      <dgm:spPr/>
      <dgm:t>
        <a:bodyPr/>
        <a:lstStyle/>
        <a:p>
          <a:pPr>
            <a:buFont typeface="Arial" panose="020B0604020202020204" pitchFamily="34" charset="0"/>
            <a:buChar char="●"/>
          </a:pPr>
          <a:r>
            <a:rPr lang="es-ES_tradnl" sz="2600" u="none" dirty="0"/>
            <a:t>Es usado en la creación de páginas web.</a:t>
          </a:r>
          <a:endParaRPr lang="es-PE" sz="2600" dirty="0"/>
        </a:p>
      </dgm:t>
    </dgm:pt>
    <dgm:pt modelId="{1D9329AC-8B96-48C0-93E1-339208B5464D}" type="parTrans" cxnId="{32B923C6-E8CA-4DCE-9F9D-18FC5AD9BA1B}">
      <dgm:prSet/>
      <dgm:spPr/>
      <dgm:t>
        <a:bodyPr/>
        <a:lstStyle/>
        <a:p>
          <a:endParaRPr lang="es-PE" sz="2600"/>
        </a:p>
      </dgm:t>
    </dgm:pt>
    <dgm:pt modelId="{F188B114-CEFB-4564-A1E1-20A1E39494A0}" type="sibTrans" cxnId="{32B923C6-E8CA-4DCE-9F9D-18FC5AD9BA1B}">
      <dgm:prSet custT="1"/>
      <dgm:spPr/>
      <dgm:t>
        <a:bodyPr/>
        <a:lstStyle/>
        <a:p>
          <a:endParaRPr lang="es-PE" sz="2600"/>
        </a:p>
      </dgm:t>
    </dgm:pt>
    <dgm:pt modelId="{D64E733C-99D2-40D9-B9DE-007517ADD69B}">
      <dgm:prSet phldrT="[Texto]" custT="1"/>
      <dgm:spPr/>
      <dgm:t>
        <a:bodyPr/>
        <a:lstStyle/>
        <a:p>
          <a:pPr>
            <a:buFont typeface="Arial" panose="020B0604020202020204" pitchFamily="34" charset="0"/>
            <a:buChar char="●"/>
          </a:pPr>
          <a:r>
            <a:rPr lang="es-ES_tradnl" sz="2600" u="none" dirty="0"/>
            <a:t>Utiliza etiquetas o marcas</a:t>
          </a:r>
          <a:endParaRPr lang="es-PE" sz="2600" dirty="0"/>
        </a:p>
      </dgm:t>
    </dgm:pt>
    <dgm:pt modelId="{2B5DA190-3BC2-4E45-B7AA-29720FEF3EB4}" type="parTrans" cxnId="{B44F4ABB-3E62-4FAA-B145-3F0251D9B380}">
      <dgm:prSet/>
      <dgm:spPr/>
      <dgm:t>
        <a:bodyPr/>
        <a:lstStyle/>
        <a:p>
          <a:endParaRPr lang="es-PE" sz="2600"/>
        </a:p>
      </dgm:t>
    </dgm:pt>
    <dgm:pt modelId="{9B4948EA-3BBC-49D0-B05B-F3494362E7B3}" type="sibTrans" cxnId="{B44F4ABB-3E62-4FAA-B145-3F0251D9B380}">
      <dgm:prSet custT="1"/>
      <dgm:spPr/>
      <dgm:t>
        <a:bodyPr/>
        <a:lstStyle/>
        <a:p>
          <a:endParaRPr lang="es-PE" sz="2600"/>
        </a:p>
      </dgm:t>
    </dgm:pt>
    <dgm:pt modelId="{655E13DA-272F-4412-AA8A-FBB441658286}">
      <dgm:prSet phldrT="[Texto]" custT="1"/>
      <dgm:spPr/>
      <dgm:t>
        <a:bodyPr/>
        <a:lstStyle/>
        <a:p>
          <a:pPr>
            <a:buFont typeface="Arial" panose="020B0604020202020204" pitchFamily="34" charset="0"/>
            <a:buChar char="●"/>
          </a:pPr>
          <a:r>
            <a:rPr lang="es-ES_tradnl" sz="2600" u="none" dirty="0"/>
            <a:t>Tiene una gramática definida.</a:t>
          </a:r>
          <a:endParaRPr lang="es-PE" sz="2600" dirty="0"/>
        </a:p>
      </dgm:t>
    </dgm:pt>
    <dgm:pt modelId="{48E91DE2-DFD9-47E1-B8CC-348F93323E0A}" type="parTrans" cxnId="{C5478F8C-418D-4209-8CF7-79A84E193FC4}">
      <dgm:prSet/>
      <dgm:spPr/>
      <dgm:t>
        <a:bodyPr/>
        <a:lstStyle/>
        <a:p>
          <a:endParaRPr lang="es-PE" sz="2600"/>
        </a:p>
      </dgm:t>
    </dgm:pt>
    <dgm:pt modelId="{29876BF5-2212-453C-A40B-9ACDBB912DA9}" type="sibTrans" cxnId="{C5478F8C-418D-4209-8CF7-79A84E193FC4}">
      <dgm:prSet custT="1"/>
      <dgm:spPr/>
      <dgm:t>
        <a:bodyPr/>
        <a:lstStyle/>
        <a:p>
          <a:endParaRPr lang="es-PE" sz="2600"/>
        </a:p>
      </dgm:t>
    </dgm:pt>
    <dgm:pt modelId="{D328BABA-A0BD-40AA-9861-0A50629F0FCA}">
      <dgm:prSet custT="1"/>
      <dgm:spPr/>
      <dgm:t>
        <a:bodyPr/>
        <a:lstStyle/>
        <a:p>
          <a:r>
            <a:rPr lang="es-MX" sz="2600" dirty="0"/>
            <a:t>Para generar un documento HTML, solo se necesita un editor básico de textos.</a:t>
          </a:r>
          <a:endParaRPr lang="es-PE" sz="2600" dirty="0"/>
        </a:p>
      </dgm:t>
    </dgm:pt>
    <dgm:pt modelId="{55F23437-5F44-44FF-96AF-CBCF7340E114}" type="parTrans" cxnId="{0BAC4B4E-4B0C-46E7-8F70-64EF808A8ADA}">
      <dgm:prSet/>
      <dgm:spPr/>
      <dgm:t>
        <a:bodyPr/>
        <a:lstStyle/>
        <a:p>
          <a:endParaRPr lang="es-PE"/>
        </a:p>
      </dgm:t>
    </dgm:pt>
    <dgm:pt modelId="{091A4307-7589-4B19-A2BC-5B87422A3B3F}" type="sibTrans" cxnId="{0BAC4B4E-4B0C-46E7-8F70-64EF808A8ADA}">
      <dgm:prSet/>
      <dgm:spPr/>
      <dgm:t>
        <a:bodyPr/>
        <a:lstStyle/>
        <a:p>
          <a:endParaRPr lang="es-PE"/>
        </a:p>
      </dgm:t>
    </dgm:pt>
    <dgm:pt modelId="{7FE9D8D7-0249-401B-97C0-FCC3C7B22A0F}" type="pres">
      <dgm:prSet presAssocID="{EA67AB8A-C85F-4018-AF4F-13976708CABA}" presName="Name0" presStyleCnt="0">
        <dgm:presLayoutVars>
          <dgm:dir/>
          <dgm:resizeHandles val="exact"/>
        </dgm:presLayoutVars>
      </dgm:prSet>
      <dgm:spPr/>
    </dgm:pt>
    <dgm:pt modelId="{6FF3E4F4-A341-46FD-8B9F-4245EDB78783}" type="pres">
      <dgm:prSet presAssocID="{E98B703C-C13F-4CCD-8F16-9E8885C12D6A}" presName="node" presStyleLbl="node1" presStyleIdx="0" presStyleCnt="5">
        <dgm:presLayoutVars>
          <dgm:bulletEnabled val="1"/>
        </dgm:presLayoutVars>
      </dgm:prSet>
      <dgm:spPr/>
    </dgm:pt>
    <dgm:pt modelId="{0FE9EABD-0E23-4790-A59A-36283A98ED3A}" type="pres">
      <dgm:prSet presAssocID="{4CDE4EF5-258D-4536-A06C-9875D6D82E1B}" presName="sibTrans" presStyleLbl="sibTrans1D1" presStyleIdx="0" presStyleCnt="4"/>
      <dgm:spPr/>
    </dgm:pt>
    <dgm:pt modelId="{C5B6139F-91A3-4AB0-99B4-CA5AF875D4D7}" type="pres">
      <dgm:prSet presAssocID="{4CDE4EF5-258D-4536-A06C-9875D6D82E1B}" presName="connectorText" presStyleLbl="sibTrans1D1" presStyleIdx="0" presStyleCnt="4"/>
      <dgm:spPr/>
    </dgm:pt>
    <dgm:pt modelId="{B45C84FF-D384-41A3-800A-8BA9C80D35F5}" type="pres">
      <dgm:prSet presAssocID="{1252778D-CC40-43DA-BD73-C24614F8BE74}" presName="node" presStyleLbl="node1" presStyleIdx="1" presStyleCnt="5">
        <dgm:presLayoutVars>
          <dgm:bulletEnabled val="1"/>
        </dgm:presLayoutVars>
      </dgm:prSet>
      <dgm:spPr/>
    </dgm:pt>
    <dgm:pt modelId="{D82735D4-5986-4CCD-B908-C2305B3E6CC5}" type="pres">
      <dgm:prSet presAssocID="{F188B114-CEFB-4564-A1E1-20A1E39494A0}" presName="sibTrans" presStyleLbl="sibTrans1D1" presStyleIdx="1" presStyleCnt="4"/>
      <dgm:spPr/>
    </dgm:pt>
    <dgm:pt modelId="{C70E7FAB-F22E-4E00-913F-5817AAD329C7}" type="pres">
      <dgm:prSet presAssocID="{F188B114-CEFB-4564-A1E1-20A1E39494A0}" presName="connectorText" presStyleLbl="sibTrans1D1" presStyleIdx="1" presStyleCnt="4"/>
      <dgm:spPr/>
    </dgm:pt>
    <dgm:pt modelId="{2F4E8EC1-014A-4F6A-B339-522255D7D7FB}" type="pres">
      <dgm:prSet presAssocID="{D64E733C-99D2-40D9-B9DE-007517ADD69B}" presName="node" presStyleLbl="node1" presStyleIdx="2" presStyleCnt="5">
        <dgm:presLayoutVars>
          <dgm:bulletEnabled val="1"/>
        </dgm:presLayoutVars>
      </dgm:prSet>
      <dgm:spPr/>
    </dgm:pt>
    <dgm:pt modelId="{322F6E9F-3601-419F-897A-371415ED30BF}" type="pres">
      <dgm:prSet presAssocID="{9B4948EA-3BBC-49D0-B05B-F3494362E7B3}" presName="sibTrans" presStyleLbl="sibTrans1D1" presStyleIdx="2" presStyleCnt="4"/>
      <dgm:spPr/>
    </dgm:pt>
    <dgm:pt modelId="{73CD651A-E4A6-4FEA-8450-A9B30F647B54}" type="pres">
      <dgm:prSet presAssocID="{9B4948EA-3BBC-49D0-B05B-F3494362E7B3}" presName="connectorText" presStyleLbl="sibTrans1D1" presStyleIdx="2" presStyleCnt="4"/>
      <dgm:spPr/>
    </dgm:pt>
    <dgm:pt modelId="{C54BD8AC-883C-4EC8-AC06-5AC7E3C45217}" type="pres">
      <dgm:prSet presAssocID="{655E13DA-272F-4412-AA8A-FBB441658286}" presName="node" presStyleLbl="node1" presStyleIdx="3" presStyleCnt="5">
        <dgm:presLayoutVars>
          <dgm:bulletEnabled val="1"/>
        </dgm:presLayoutVars>
      </dgm:prSet>
      <dgm:spPr/>
    </dgm:pt>
    <dgm:pt modelId="{A9307CF9-7C3C-47D2-947A-04C29269658C}" type="pres">
      <dgm:prSet presAssocID="{29876BF5-2212-453C-A40B-9ACDBB912DA9}" presName="sibTrans" presStyleLbl="sibTrans1D1" presStyleIdx="3" presStyleCnt="4"/>
      <dgm:spPr/>
    </dgm:pt>
    <dgm:pt modelId="{0A9D7DF7-0F70-4241-A280-53DAFA746A2D}" type="pres">
      <dgm:prSet presAssocID="{29876BF5-2212-453C-A40B-9ACDBB912DA9}" presName="connectorText" presStyleLbl="sibTrans1D1" presStyleIdx="3" presStyleCnt="4"/>
      <dgm:spPr/>
    </dgm:pt>
    <dgm:pt modelId="{FC399D59-A0F0-45A5-89E2-1D68B780BE5E}" type="pres">
      <dgm:prSet presAssocID="{D328BABA-A0BD-40AA-9861-0A50629F0FCA}" presName="node" presStyleLbl="node1" presStyleIdx="4" presStyleCnt="5" custScaleX="170327">
        <dgm:presLayoutVars>
          <dgm:bulletEnabled val="1"/>
        </dgm:presLayoutVars>
      </dgm:prSet>
      <dgm:spPr/>
    </dgm:pt>
  </dgm:ptLst>
  <dgm:cxnLst>
    <dgm:cxn modelId="{7B4C5903-D9E5-4181-8768-13DB763EE586}" type="presOf" srcId="{9B4948EA-3BBC-49D0-B05B-F3494362E7B3}" destId="{322F6E9F-3601-419F-897A-371415ED30BF}" srcOrd="0" destOrd="0" presId="urn:microsoft.com/office/officeart/2005/8/layout/bProcess3"/>
    <dgm:cxn modelId="{C93DB418-67C4-4256-AF8A-C12D0F1AE21A}" type="presOf" srcId="{4CDE4EF5-258D-4536-A06C-9875D6D82E1B}" destId="{0FE9EABD-0E23-4790-A59A-36283A98ED3A}" srcOrd="0" destOrd="0" presId="urn:microsoft.com/office/officeart/2005/8/layout/bProcess3"/>
    <dgm:cxn modelId="{058BDB24-968A-4794-964C-FF1E3842426A}" type="presOf" srcId="{F188B114-CEFB-4564-A1E1-20A1E39494A0}" destId="{D82735D4-5986-4CCD-B908-C2305B3E6CC5}" srcOrd="0" destOrd="0" presId="urn:microsoft.com/office/officeart/2005/8/layout/bProcess3"/>
    <dgm:cxn modelId="{F4186939-45AD-4BE9-AAFE-5252094AEDEC}" type="presOf" srcId="{9B4948EA-3BBC-49D0-B05B-F3494362E7B3}" destId="{73CD651A-E4A6-4FEA-8450-A9B30F647B54}" srcOrd="1" destOrd="0" presId="urn:microsoft.com/office/officeart/2005/8/layout/bProcess3"/>
    <dgm:cxn modelId="{97EDC140-A572-4F1C-9CBC-BFFE6EE60165}" srcId="{EA67AB8A-C85F-4018-AF4F-13976708CABA}" destId="{E98B703C-C13F-4CCD-8F16-9E8885C12D6A}" srcOrd="0" destOrd="0" parTransId="{B08EA65D-3912-4C30-87FD-00779F016247}" sibTransId="{4CDE4EF5-258D-4536-A06C-9875D6D82E1B}"/>
    <dgm:cxn modelId="{8D74686A-ACA9-4C5B-A9C3-FEB864F5C4EF}" type="presOf" srcId="{29876BF5-2212-453C-A40B-9ACDBB912DA9}" destId="{0A9D7DF7-0F70-4241-A280-53DAFA746A2D}" srcOrd="1" destOrd="0" presId="urn:microsoft.com/office/officeart/2005/8/layout/bProcess3"/>
    <dgm:cxn modelId="{0BAC4B4E-4B0C-46E7-8F70-64EF808A8ADA}" srcId="{EA67AB8A-C85F-4018-AF4F-13976708CABA}" destId="{D328BABA-A0BD-40AA-9861-0A50629F0FCA}" srcOrd="4" destOrd="0" parTransId="{55F23437-5F44-44FF-96AF-CBCF7340E114}" sibTransId="{091A4307-7589-4B19-A2BC-5B87422A3B3F}"/>
    <dgm:cxn modelId="{22363E7F-0EFA-48E5-B30E-7F1534EF2E6D}" type="presOf" srcId="{EA67AB8A-C85F-4018-AF4F-13976708CABA}" destId="{7FE9D8D7-0249-401B-97C0-FCC3C7B22A0F}" srcOrd="0" destOrd="0" presId="urn:microsoft.com/office/officeart/2005/8/layout/bProcess3"/>
    <dgm:cxn modelId="{E0392285-44DB-4EC8-ADAD-C97228DBCA55}" type="presOf" srcId="{4CDE4EF5-258D-4536-A06C-9875D6D82E1B}" destId="{C5B6139F-91A3-4AB0-99B4-CA5AF875D4D7}" srcOrd="1" destOrd="0" presId="urn:microsoft.com/office/officeart/2005/8/layout/bProcess3"/>
    <dgm:cxn modelId="{65F72F85-FADE-4EB3-A70C-40E09CC2331B}" type="presOf" srcId="{29876BF5-2212-453C-A40B-9ACDBB912DA9}" destId="{A9307CF9-7C3C-47D2-947A-04C29269658C}" srcOrd="0" destOrd="0" presId="urn:microsoft.com/office/officeart/2005/8/layout/bProcess3"/>
    <dgm:cxn modelId="{C5478F8C-418D-4209-8CF7-79A84E193FC4}" srcId="{EA67AB8A-C85F-4018-AF4F-13976708CABA}" destId="{655E13DA-272F-4412-AA8A-FBB441658286}" srcOrd="3" destOrd="0" parTransId="{48E91DE2-DFD9-47E1-B8CC-348F93323E0A}" sibTransId="{29876BF5-2212-453C-A40B-9ACDBB912DA9}"/>
    <dgm:cxn modelId="{BF6A409B-E72A-4A04-8909-A62D571E947A}" type="presOf" srcId="{F188B114-CEFB-4564-A1E1-20A1E39494A0}" destId="{C70E7FAB-F22E-4E00-913F-5817AAD329C7}" srcOrd="1" destOrd="0" presId="urn:microsoft.com/office/officeart/2005/8/layout/bProcess3"/>
    <dgm:cxn modelId="{5FCA27AF-D748-4604-8148-A9F501A43006}" type="presOf" srcId="{655E13DA-272F-4412-AA8A-FBB441658286}" destId="{C54BD8AC-883C-4EC8-AC06-5AC7E3C45217}" srcOrd="0" destOrd="0" presId="urn:microsoft.com/office/officeart/2005/8/layout/bProcess3"/>
    <dgm:cxn modelId="{7A77A3B0-F458-4320-9E5D-BFA4FE56660C}" type="presOf" srcId="{1252778D-CC40-43DA-BD73-C24614F8BE74}" destId="{B45C84FF-D384-41A3-800A-8BA9C80D35F5}" srcOrd="0" destOrd="0" presId="urn:microsoft.com/office/officeart/2005/8/layout/bProcess3"/>
    <dgm:cxn modelId="{B44F4ABB-3E62-4FAA-B145-3F0251D9B380}" srcId="{EA67AB8A-C85F-4018-AF4F-13976708CABA}" destId="{D64E733C-99D2-40D9-B9DE-007517ADD69B}" srcOrd="2" destOrd="0" parTransId="{2B5DA190-3BC2-4E45-B7AA-29720FEF3EB4}" sibTransId="{9B4948EA-3BBC-49D0-B05B-F3494362E7B3}"/>
    <dgm:cxn modelId="{32B923C6-E8CA-4DCE-9F9D-18FC5AD9BA1B}" srcId="{EA67AB8A-C85F-4018-AF4F-13976708CABA}" destId="{1252778D-CC40-43DA-BD73-C24614F8BE74}" srcOrd="1" destOrd="0" parTransId="{1D9329AC-8B96-48C0-93E1-339208B5464D}" sibTransId="{F188B114-CEFB-4564-A1E1-20A1E39494A0}"/>
    <dgm:cxn modelId="{EFBE65C9-5564-4CBA-B1A5-B74D1A267F9E}" type="presOf" srcId="{D64E733C-99D2-40D9-B9DE-007517ADD69B}" destId="{2F4E8EC1-014A-4F6A-B339-522255D7D7FB}" srcOrd="0" destOrd="0" presId="urn:microsoft.com/office/officeart/2005/8/layout/bProcess3"/>
    <dgm:cxn modelId="{6FD4D9E2-CA8D-45B4-87B7-C3D39A319C32}" type="presOf" srcId="{E98B703C-C13F-4CCD-8F16-9E8885C12D6A}" destId="{6FF3E4F4-A341-46FD-8B9F-4245EDB78783}" srcOrd="0" destOrd="0" presId="urn:microsoft.com/office/officeart/2005/8/layout/bProcess3"/>
    <dgm:cxn modelId="{40075DFB-3924-43BF-8638-243776A89852}" type="presOf" srcId="{D328BABA-A0BD-40AA-9861-0A50629F0FCA}" destId="{FC399D59-A0F0-45A5-89E2-1D68B780BE5E}" srcOrd="0" destOrd="0" presId="urn:microsoft.com/office/officeart/2005/8/layout/bProcess3"/>
    <dgm:cxn modelId="{23E0B4DF-9870-4C70-87A4-7D1E8E356A7F}" type="presParOf" srcId="{7FE9D8D7-0249-401B-97C0-FCC3C7B22A0F}" destId="{6FF3E4F4-A341-46FD-8B9F-4245EDB78783}" srcOrd="0" destOrd="0" presId="urn:microsoft.com/office/officeart/2005/8/layout/bProcess3"/>
    <dgm:cxn modelId="{A91485B4-754D-4288-B9EB-926DAA459761}" type="presParOf" srcId="{7FE9D8D7-0249-401B-97C0-FCC3C7B22A0F}" destId="{0FE9EABD-0E23-4790-A59A-36283A98ED3A}" srcOrd="1" destOrd="0" presId="urn:microsoft.com/office/officeart/2005/8/layout/bProcess3"/>
    <dgm:cxn modelId="{2B6DCA9A-0493-46F5-8C46-05578EB0AC52}" type="presParOf" srcId="{0FE9EABD-0E23-4790-A59A-36283A98ED3A}" destId="{C5B6139F-91A3-4AB0-99B4-CA5AF875D4D7}" srcOrd="0" destOrd="0" presId="urn:microsoft.com/office/officeart/2005/8/layout/bProcess3"/>
    <dgm:cxn modelId="{4CF93A15-3661-4287-A212-180F4EF45C9E}" type="presParOf" srcId="{7FE9D8D7-0249-401B-97C0-FCC3C7B22A0F}" destId="{B45C84FF-D384-41A3-800A-8BA9C80D35F5}" srcOrd="2" destOrd="0" presId="urn:microsoft.com/office/officeart/2005/8/layout/bProcess3"/>
    <dgm:cxn modelId="{4AA41971-43E7-4010-9DA5-4B77A5E1CD1A}" type="presParOf" srcId="{7FE9D8D7-0249-401B-97C0-FCC3C7B22A0F}" destId="{D82735D4-5986-4CCD-B908-C2305B3E6CC5}" srcOrd="3" destOrd="0" presId="urn:microsoft.com/office/officeart/2005/8/layout/bProcess3"/>
    <dgm:cxn modelId="{230C0703-AC92-4D7B-B5CC-39944D8A7916}" type="presParOf" srcId="{D82735D4-5986-4CCD-B908-C2305B3E6CC5}" destId="{C70E7FAB-F22E-4E00-913F-5817AAD329C7}" srcOrd="0" destOrd="0" presId="urn:microsoft.com/office/officeart/2005/8/layout/bProcess3"/>
    <dgm:cxn modelId="{67799486-04CF-4E05-84B1-1837DF1CA80A}" type="presParOf" srcId="{7FE9D8D7-0249-401B-97C0-FCC3C7B22A0F}" destId="{2F4E8EC1-014A-4F6A-B339-522255D7D7FB}" srcOrd="4" destOrd="0" presId="urn:microsoft.com/office/officeart/2005/8/layout/bProcess3"/>
    <dgm:cxn modelId="{53D6D95E-A589-4319-A308-080E303D2650}" type="presParOf" srcId="{7FE9D8D7-0249-401B-97C0-FCC3C7B22A0F}" destId="{322F6E9F-3601-419F-897A-371415ED30BF}" srcOrd="5" destOrd="0" presId="urn:microsoft.com/office/officeart/2005/8/layout/bProcess3"/>
    <dgm:cxn modelId="{A088F3F1-468D-46B2-824E-6A62DE967049}" type="presParOf" srcId="{322F6E9F-3601-419F-897A-371415ED30BF}" destId="{73CD651A-E4A6-4FEA-8450-A9B30F647B54}" srcOrd="0" destOrd="0" presId="urn:microsoft.com/office/officeart/2005/8/layout/bProcess3"/>
    <dgm:cxn modelId="{A93E0246-2951-4461-8D44-4B44959A4DC2}" type="presParOf" srcId="{7FE9D8D7-0249-401B-97C0-FCC3C7B22A0F}" destId="{C54BD8AC-883C-4EC8-AC06-5AC7E3C45217}" srcOrd="6" destOrd="0" presId="urn:microsoft.com/office/officeart/2005/8/layout/bProcess3"/>
    <dgm:cxn modelId="{2068F2A1-4FF7-4750-9CD2-2F803F91BD64}" type="presParOf" srcId="{7FE9D8D7-0249-401B-97C0-FCC3C7B22A0F}" destId="{A9307CF9-7C3C-47D2-947A-04C29269658C}" srcOrd="7" destOrd="0" presId="urn:microsoft.com/office/officeart/2005/8/layout/bProcess3"/>
    <dgm:cxn modelId="{470F63CC-695D-46F9-A3EF-702C10C4CE2B}" type="presParOf" srcId="{A9307CF9-7C3C-47D2-947A-04C29269658C}" destId="{0A9D7DF7-0F70-4241-A280-53DAFA746A2D}" srcOrd="0" destOrd="0" presId="urn:microsoft.com/office/officeart/2005/8/layout/bProcess3"/>
    <dgm:cxn modelId="{B4752874-5525-40DA-A96B-4060AD6427A7}" type="presParOf" srcId="{7FE9D8D7-0249-401B-97C0-FCC3C7B22A0F}" destId="{FC399D59-A0F0-45A5-89E2-1D68B780BE5E}"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9EABD-0E23-4790-A59A-36283A98ED3A}">
      <dsp:nvSpPr>
        <dsp:cNvPr id="0" name=""/>
        <dsp:cNvSpPr/>
      </dsp:nvSpPr>
      <dsp:spPr>
        <a:xfrm>
          <a:off x="2625588" y="861477"/>
          <a:ext cx="571081" cy="91440"/>
        </a:xfrm>
        <a:custGeom>
          <a:avLst/>
          <a:gdLst/>
          <a:ahLst/>
          <a:cxnLst/>
          <a:rect l="0" t="0" r="0" b="0"/>
          <a:pathLst>
            <a:path>
              <a:moveTo>
                <a:pt x="0" y="45720"/>
              </a:moveTo>
              <a:lnTo>
                <a:pt x="57108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endParaRPr lang="es-PE" sz="2600" kern="1200"/>
        </a:p>
      </dsp:txBody>
      <dsp:txXfrm>
        <a:off x="2896087" y="904186"/>
        <a:ext cx="30084" cy="6022"/>
      </dsp:txXfrm>
    </dsp:sp>
    <dsp:sp modelId="{6FF3E4F4-A341-46FD-8B9F-4245EDB78783}">
      <dsp:nvSpPr>
        <dsp:cNvPr id="0" name=""/>
        <dsp:cNvSpPr/>
      </dsp:nvSpPr>
      <dsp:spPr>
        <a:xfrm>
          <a:off x="11380" y="122395"/>
          <a:ext cx="2616008" cy="1569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s-ES_tradnl" sz="2600" u="none" kern="1200" dirty="0"/>
            <a:t>Es un lenguaje de marcado.</a:t>
          </a:r>
          <a:endParaRPr lang="es-PE" sz="2600" kern="1200" dirty="0"/>
        </a:p>
      </dsp:txBody>
      <dsp:txXfrm>
        <a:off x="11380" y="122395"/>
        <a:ext cx="2616008" cy="1569605"/>
      </dsp:txXfrm>
    </dsp:sp>
    <dsp:sp modelId="{D82735D4-5986-4CCD-B908-C2305B3E6CC5}">
      <dsp:nvSpPr>
        <dsp:cNvPr id="0" name=""/>
        <dsp:cNvSpPr/>
      </dsp:nvSpPr>
      <dsp:spPr>
        <a:xfrm>
          <a:off x="5843279" y="861477"/>
          <a:ext cx="571081" cy="91440"/>
        </a:xfrm>
        <a:custGeom>
          <a:avLst/>
          <a:gdLst/>
          <a:ahLst/>
          <a:cxnLst/>
          <a:rect l="0" t="0" r="0" b="0"/>
          <a:pathLst>
            <a:path>
              <a:moveTo>
                <a:pt x="0" y="45720"/>
              </a:moveTo>
              <a:lnTo>
                <a:pt x="57108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endParaRPr lang="es-PE" sz="2600" kern="1200"/>
        </a:p>
      </dsp:txBody>
      <dsp:txXfrm>
        <a:off x="6113778" y="904186"/>
        <a:ext cx="30084" cy="6022"/>
      </dsp:txXfrm>
    </dsp:sp>
    <dsp:sp modelId="{B45C84FF-D384-41A3-800A-8BA9C80D35F5}">
      <dsp:nvSpPr>
        <dsp:cNvPr id="0" name=""/>
        <dsp:cNvSpPr/>
      </dsp:nvSpPr>
      <dsp:spPr>
        <a:xfrm>
          <a:off x="3229070" y="122395"/>
          <a:ext cx="2616008" cy="1569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s-ES_tradnl" sz="2600" u="none" kern="1200" dirty="0"/>
            <a:t>Es usado en la creación de páginas web.</a:t>
          </a:r>
          <a:endParaRPr lang="es-PE" sz="2600" kern="1200" dirty="0"/>
        </a:p>
      </dsp:txBody>
      <dsp:txXfrm>
        <a:off x="3229070" y="122395"/>
        <a:ext cx="2616008" cy="1569605"/>
      </dsp:txXfrm>
    </dsp:sp>
    <dsp:sp modelId="{322F6E9F-3601-419F-897A-371415ED30BF}">
      <dsp:nvSpPr>
        <dsp:cNvPr id="0" name=""/>
        <dsp:cNvSpPr/>
      </dsp:nvSpPr>
      <dsp:spPr>
        <a:xfrm>
          <a:off x="1319384" y="1690200"/>
          <a:ext cx="6435381" cy="571081"/>
        </a:xfrm>
        <a:custGeom>
          <a:avLst/>
          <a:gdLst/>
          <a:ahLst/>
          <a:cxnLst/>
          <a:rect l="0" t="0" r="0" b="0"/>
          <a:pathLst>
            <a:path>
              <a:moveTo>
                <a:pt x="6435381" y="0"/>
              </a:moveTo>
              <a:lnTo>
                <a:pt x="6435381" y="302640"/>
              </a:lnTo>
              <a:lnTo>
                <a:pt x="0" y="302640"/>
              </a:lnTo>
              <a:lnTo>
                <a:pt x="0" y="57108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endParaRPr lang="es-PE" sz="2600" kern="1200"/>
        </a:p>
      </dsp:txBody>
      <dsp:txXfrm>
        <a:off x="4375488" y="1972730"/>
        <a:ext cx="323172" cy="6022"/>
      </dsp:txXfrm>
    </dsp:sp>
    <dsp:sp modelId="{2F4E8EC1-014A-4F6A-B339-522255D7D7FB}">
      <dsp:nvSpPr>
        <dsp:cNvPr id="0" name=""/>
        <dsp:cNvSpPr/>
      </dsp:nvSpPr>
      <dsp:spPr>
        <a:xfrm>
          <a:off x="6446761" y="122395"/>
          <a:ext cx="2616008" cy="1569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s-ES_tradnl" sz="2600" u="none" kern="1200" dirty="0"/>
            <a:t>Utiliza etiquetas o marcas</a:t>
          </a:r>
          <a:endParaRPr lang="es-PE" sz="2600" kern="1200" dirty="0"/>
        </a:p>
      </dsp:txBody>
      <dsp:txXfrm>
        <a:off x="6446761" y="122395"/>
        <a:ext cx="2616008" cy="1569605"/>
      </dsp:txXfrm>
    </dsp:sp>
    <dsp:sp modelId="{A9307CF9-7C3C-47D2-947A-04C29269658C}">
      <dsp:nvSpPr>
        <dsp:cNvPr id="0" name=""/>
        <dsp:cNvSpPr/>
      </dsp:nvSpPr>
      <dsp:spPr>
        <a:xfrm>
          <a:off x="2625588" y="3032765"/>
          <a:ext cx="571081" cy="91440"/>
        </a:xfrm>
        <a:custGeom>
          <a:avLst/>
          <a:gdLst/>
          <a:ahLst/>
          <a:cxnLst/>
          <a:rect l="0" t="0" r="0" b="0"/>
          <a:pathLst>
            <a:path>
              <a:moveTo>
                <a:pt x="0" y="45720"/>
              </a:moveTo>
              <a:lnTo>
                <a:pt x="57108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155700">
            <a:lnSpc>
              <a:spcPct val="90000"/>
            </a:lnSpc>
            <a:spcBef>
              <a:spcPct val="0"/>
            </a:spcBef>
            <a:spcAft>
              <a:spcPct val="35000"/>
            </a:spcAft>
            <a:buNone/>
          </a:pPr>
          <a:endParaRPr lang="es-PE" sz="2600" kern="1200"/>
        </a:p>
      </dsp:txBody>
      <dsp:txXfrm>
        <a:off x="2896087" y="3075473"/>
        <a:ext cx="30084" cy="6022"/>
      </dsp:txXfrm>
    </dsp:sp>
    <dsp:sp modelId="{C54BD8AC-883C-4EC8-AC06-5AC7E3C45217}">
      <dsp:nvSpPr>
        <dsp:cNvPr id="0" name=""/>
        <dsp:cNvSpPr/>
      </dsp:nvSpPr>
      <dsp:spPr>
        <a:xfrm>
          <a:off x="11380" y="2293682"/>
          <a:ext cx="2616008" cy="1569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s-ES_tradnl" sz="2600" u="none" kern="1200" dirty="0"/>
            <a:t>Tiene una gramática definida.</a:t>
          </a:r>
          <a:endParaRPr lang="es-PE" sz="2600" kern="1200" dirty="0"/>
        </a:p>
      </dsp:txBody>
      <dsp:txXfrm>
        <a:off x="11380" y="2293682"/>
        <a:ext cx="2616008" cy="1569605"/>
      </dsp:txXfrm>
    </dsp:sp>
    <dsp:sp modelId="{FC399D59-A0F0-45A5-89E2-1D68B780BE5E}">
      <dsp:nvSpPr>
        <dsp:cNvPr id="0" name=""/>
        <dsp:cNvSpPr/>
      </dsp:nvSpPr>
      <dsp:spPr>
        <a:xfrm>
          <a:off x="3229070" y="2293682"/>
          <a:ext cx="4455768" cy="1569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MX" sz="2600" kern="1200" dirty="0"/>
            <a:t>Para generar un documento HTML, solo se necesita un editor básico de textos.</a:t>
          </a:r>
          <a:endParaRPr lang="es-PE" sz="2600" kern="1200" dirty="0"/>
        </a:p>
      </dsp:txBody>
      <dsp:txXfrm>
        <a:off x="3229070" y="2293682"/>
        <a:ext cx="4455768" cy="156960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57" name="Google Shape;5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372d453eb4_1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g1372d453eb4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372d453eb4_1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g1372d453eb4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372d453eb4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g1372d453eb4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372d453eb4_1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g1372d453eb4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372d453eb4_1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g1372d453eb4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80" name="Google Shape;28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72d453eb4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g1372d453eb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 name="Google Shape;13;p6"/>
          <p:cNvPicPr preferRelativeResize="0"/>
          <p:nvPr/>
        </p:nvPicPr>
        <p:blipFill rotWithShape="1">
          <a:blip r:embed="rId2">
            <a:alphaModFix/>
          </a:blip>
          <a:srcRect/>
          <a:stretch/>
        </p:blipFill>
        <p:spPr>
          <a:xfrm>
            <a:off x="6892155" y="0"/>
            <a:ext cx="5299845" cy="6858000"/>
          </a:xfrm>
          <a:prstGeom prst="rect">
            <a:avLst/>
          </a:prstGeom>
          <a:noFill/>
          <a:ln>
            <a:noFill/>
          </a:ln>
        </p:spPr>
      </p:pic>
      <p:sp>
        <p:nvSpPr>
          <p:cNvPr id="14" name="Google Shape;14;p6"/>
          <p:cNvSpPr txBox="1">
            <a:spLocks noGrp="1"/>
          </p:cNvSpPr>
          <p:nvPr>
            <p:ph type="ctrTitle"/>
          </p:nvPr>
        </p:nvSpPr>
        <p:spPr>
          <a:xfrm>
            <a:off x="838200" y="2129164"/>
            <a:ext cx="4799798" cy="19097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4000"/>
              <a:buFont typeface="Calibri"/>
              <a:buNone/>
              <a:defRPr sz="4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
          <p:cNvSpPr txBox="1">
            <a:spLocks noGrp="1"/>
          </p:cNvSpPr>
          <p:nvPr>
            <p:ph type="subTitle" idx="1"/>
          </p:nvPr>
        </p:nvSpPr>
        <p:spPr>
          <a:xfrm>
            <a:off x="831783" y="4198804"/>
            <a:ext cx="4799798" cy="14993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02060"/>
              </a:buClr>
              <a:buSzPts val="2400"/>
              <a:buNone/>
              <a:defRPr sz="2400"/>
            </a:lvl1pPr>
            <a:lvl2pPr lvl="1" algn="ctr">
              <a:lnSpc>
                <a:spcPct val="90000"/>
              </a:lnSpc>
              <a:spcBef>
                <a:spcPts val="500"/>
              </a:spcBef>
              <a:spcAft>
                <a:spcPts val="0"/>
              </a:spcAft>
              <a:buClr>
                <a:srgbClr val="00206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00206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body" idx="1"/>
          </p:nvPr>
        </p:nvSpPr>
        <p:spPr>
          <a:xfrm>
            <a:off x="838200" y="1825625"/>
            <a:ext cx="10515600" cy="33046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21"/>
        <p:cNvGrpSpPr/>
        <p:nvPr/>
      </p:nvGrpSpPr>
      <p:grpSpPr>
        <a:xfrm>
          <a:off x="0" y="0"/>
          <a:ext cx="0" cy="0"/>
          <a:chOff x="0" y="0"/>
          <a:chExt cx="0" cy="0"/>
        </a:xfrm>
      </p:grpSpPr>
      <p:sp>
        <p:nvSpPr>
          <p:cNvPr id="22" name="Google Shape;22;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 name="Google Shape;23;p11"/>
          <p:cNvSpPr/>
          <p:nvPr/>
        </p:nvSpPr>
        <p:spPr>
          <a:xfrm>
            <a:off x="0" y="0"/>
            <a:ext cx="4308859" cy="6858000"/>
          </a:xfrm>
          <a:prstGeom prst="rect">
            <a:avLst/>
          </a:prstGeom>
          <a:solidFill>
            <a:srgbClr val="192A6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1"/>
          <p:cNvSpPr txBox="1">
            <a:spLocks noGrp="1"/>
          </p:cNvSpPr>
          <p:nvPr>
            <p:ph type="title"/>
          </p:nvPr>
        </p:nvSpPr>
        <p:spPr>
          <a:xfrm>
            <a:off x="664545" y="2438802"/>
            <a:ext cx="3361355" cy="186649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1855788" y="85726"/>
            <a:ext cx="9764712" cy="6985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body" idx="1"/>
          </p:nvPr>
        </p:nvSpPr>
        <p:spPr>
          <a:xfrm>
            <a:off x="6616700" y="889000"/>
            <a:ext cx="5575300" cy="5968999"/>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02060"/>
              </a:buClr>
              <a:buSzPts val="3200"/>
              <a:buChar char="•"/>
              <a:defRPr sz="3200"/>
            </a:lvl1pPr>
            <a:lvl2pPr marL="914400" lvl="1" indent="-406400" algn="l">
              <a:lnSpc>
                <a:spcPct val="90000"/>
              </a:lnSpc>
              <a:spcBef>
                <a:spcPts val="500"/>
              </a:spcBef>
              <a:spcAft>
                <a:spcPts val="0"/>
              </a:spcAft>
              <a:buClr>
                <a:srgbClr val="002060"/>
              </a:buClr>
              <a:buSzPts val="2800"/>
              <a:buChar char="•"/>
              <a:defRPr sz="2800"/>
            </a:lvl2pPr>
            <a:lvl3pPr marL="1371600" lvl="2" indent="-381000" algn="l">
              <a:lnSpc>
                <a:spcPct val="90000"/>
              </a:lnSpc>
              <a:spcBef>
                <a:spcPts val="500"/>
              </a:spcBef>
              <a:spcAft>
                <a:spcPts val="0"/>
              </a:spcAft>
              <a:buClr>
                <a:srgbClr val="002060"/>
              </a:buClr>
              <a:buSzPts val="2400"/>
              <a:buChar char="•"/>
              <a:defRPr sz="2400"/>
            </a:lvl3pPr>
            <a:lvl4pPr marL="1828800" lvl="3" indent="-355600" algn="l">
              <a:lnSpc>
                <a:spcPct val="90000"/>
              </a:lnSpc>
              <a:spcBef>
                <a:spcPts val="500"/>
              </a:spcBef>
              <a:spcAft>
                <a:spcPts val="0"/>
              </a:spcAft>
              <a:buClr>
                <a:srgbClr val="002060"/>
              </a:buClr>
              <a:buSzPts val="2000"/>
              <a:buChar char="•"/>
              <a:defRPr sz="2000"/>
            </a:lvl4pPr>
            <a:lvl5pPr marL="2286000" lvl="4" indent="-355600" algn="l">
              <a:lnSpc>
                <a:spcPct val="90000"/>
              </a:lnSpc>
              <a:spcBef>
                <a:spcPts val="500"/>
              </a:spcBef>
              <a:spcAft>
                <a:spcPts val="0"/>
              </a:spcAft>
              <a:buClr>
                <a:srgbClr val="002060"/>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9" name="Google Shape;29;p12"/>
          <p:cNvSpPr txBox="1">
            <a:spLocks noGrp="1"/>
          </p:cNvSpPr>
          <p:nvPr>
            <p:ph type="body" idx="2"/>
          </p:nvPr>
        </p:nvSpPr>
        <p:spPr>
          <a:xfrm>
            <a:off x="839789" y="5207000"/>
            <a:ext cx="2601912" cy="446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200"/>
              <a:buNone/>
              <a:defRPr sz="12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3"/>
          </p:nvPr>
        </p:nvSpPr>
        <p:spPr>
          <a:xfrm>
            <a:off x="839789" y="4102100"/>
            <a:ext cx="2601912" cy="446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200"/>
              <a:buNone/>
              <a:defRPr sz="12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2" name="Google Shape;32;p12"/>
          <p:cNvSpPr txBox="1">
            <a:spLocks noGrp="1"/>
          </p:cNvSpPr>
          <p:nvPr>
            <p:ph type="body" idx="4"/>
          </p:nvPr>
        </p:nvSpPr>
        <p:spPr>
          <a:xfrm>
            <a:off x="839789" y="3213100"/>
            <a:ext cx="2601912" cy="446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200"/>
              <a:buNone/>
              <a:defRPr sz="12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6000"/>
              <a:buFont typeface="Calibri"/>
              <a:buNone/>
              <a:defRPr sz="6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1793081" y="136525"/>
            <a:ext cx="9738519" cy="688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a:spLocks noGrp="1"/>
          </p:cNvSpPr>
          <p:nvPr>
            <p:ph type="pic" idx="2"/>
          </p:nvPr>
        </p:nvSpPr>
        <p:spPr>
          <a:xfrm>
            <a:off x="5181600" y="1523206"/>
            <a:ext cx="6172200" cy="3803650"/>
          </a:xfrm>
          <a:prstGeom prst="rect">
            <a:avLst/>
          </a:prstGeom>
          <a:noFill/>
          <a:ln>
            <a:noFill/>
          </a:ln>
        </p:spPr>
      </p:sp>
      <p:sp>
        <p:nvSpPr>
          <p:cNvPr id="45" name="Google Shape;45;p13"/>
          <p:cNvSpPr txBox="1">
            <a:spLocks noGrp="1"/>
          </p:cNvSpPr>
          <p:nvPr>
            <p:ph type="body" idx="1"/>
          </p:nvPr>
        </p:nvSpPr>
        <p:spPr>
          <a:xfrm>
            <a:off x="838200" y="1523206"/>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1600"/>
              <a:buNone/>
              <a:defRPr sz="1600"/>
            </a:lvl1pPr>
            <a:lvl2pPr marL="914400" lvl="1" indent="-228600" algn="l">
              <a:lnSpc>
                <a:spcPct val="90000"/>
              </a:lnSpc>
              <a:spcBef>
                <a:spcPts val="500"/>
              </a:spcBef>
              <a:spcAft>
                <a:spcPts val="0"/>
              </a:spcAft>
              <a:buClr>
                <a:srgbClr val="002060"/>
              </a:buClr>
              <a:buSzPts val="1400"/>
              <a:buNone/>
              <a:defRPr sz="1400"/>
            </a:lvl2pPr>
            <a:lvl3pPr marL="1371600" lvl="2" indent="-228600" algn="l">
              <a:lnSpc>
                <a:spcPct val="90000"/>
              </a:lnSpc>
              <a:spcBef>
                <a:spcPts val="500"/>
              </a:spcBef>
              <a:spcAft>
                <a:spcPts val="0"/>
              </a:spcAft>
              <a:buClr>
                <a:srgbClr val="002060"/>
              </a:buClr>
              <a:buSzPts val="1200"/>
              <a:buNone/>
              <a:defRPr sz="1200"/>
            </a:lvl3pPr>
            <a:lvl4pPr marL="1828800" lvl="3" indent="-228600" algn="l">
              <a:lnSpc>
                <a:spcPct val="90000"/>
              </a:lnSpc>
              <a:spcBef>
                <a:spcPts val="500"/>
              </a:spcBef>
              <a:spcAft>
                <a:spcPts val="0"/>
              </a:spcAft>
              <a:buClr>
                <a:srgbClr val="002060"/>
              </a:buClr>
              <a:buSzPts val="1000"/>
              <a:buNone/>
              <a:defRPr sz="1000"/>
            </a:lvl4pPr>
            <a:lvl5pPr marL="2286000" lvl="4" indent="-228600" algn="l">
              <a:lnSpc>
                <a:spcPct val="90000"/>
              </a:lnSpc>
              <a:spcBef>
                <a:spcPts val="500"/>
              </a:spcBef>
              <a:spcAft>
                <a:spcPts val="0"/>
              </a:spcAft>
              <a:buClr>
                <a:srgbClr val="002060"/>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 name="Google Shape;4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4"/>
          <p:cNvSpPr txBox="1">
            <a:spLocks noGrp="1"/>
          </p:cNvSpPr>
          <p:nvPr>
            <p:ph type="body" idx="1"/>
          </p:nvPr>
        </p:nvSpPr>
        <p:spPr>
          <a:xfrm rot="5400000">
            <a:off x="4443680" y="-1779855"/>
            <a:ext cx="330464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51"/>
        <p:cNvGrpSpPr/>
        <p:nvPr/>
      </p:nvGrpSpPr>
      <p:grpSpPr>
        <a:xfrm>
          <a:off x="0" y="0"/>
          <a:ext cx="0" cy="0"/>
          <a:chOff x="0" y="0"/>
          <a:chExt cx="0" cy="0"/>
        </a:xfrm>
      </p:grpSpPr>
      <p:sp>
        <p:nvSpPr>
          <p:cNvPr id="52" name="Google Shape;52;p15"/>
          <p:cNvSpPr txBox="1">
            <a:spLocks noGrp="1"/>
          </p:cNvSpPr>
          <p:nvPr>
            <p:ph type="title"/>
          </p:nvPr>
        </p:nvSpPr>
        <p:spPr>
          <a:xfrm>
            <a:off x="1939130" y="85726"/>
            <a:ext cx="9706769" cy="77390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body" idx="1"/>
          </p:nvPr>
        </p:nvSpPr>
        <p:spPr>
          <a:xfrm>
            <a:off x="1968501" y="1562895"/>
            <a:ext cx="8453439" cy="288210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2060"/>
              </a:buClr>
              <a:buSzPts val="1800"/>
              <a:buChar char="•"/>
              <a:defRPr/>
            </a:lvl1pPr>
            <a:lvl2pPr marL="914400" lvl="1" indent="-342900" algn="l">
              <a:lnSpc>
                <a:spcPct val="90000"/>
              </a:lnSpc>
              <a:spcBef>
                <a:spcPts val="500"/>
              </a:spcBef>
              <a:spcAft>
                <a:spcPts val="0"/>
              </a:spcAft>
              <a:buClr>
                <a:srgbClr val="002060"/>
              </a:buClr>
              <a:buSzPts val="1800"/>
              <a:buChar char="•"/>
              <a:defRPr/>
            </a:lvl2pPr>
            <a:lvl3pPr marL="1371600" lvl="2" indent="-342900" algn="l">
              <a:lnSpc>
                <a:spcPct val="90000"/>
              </a:lnSpc>
              <a:spcBef>
                <a:spcPts val="500"/>
              </a:spcBef>
              <a:spcAft>
                <a:spcPts val="0"/>
              </a:spcAft>
              <a:buClr>
                <a:srgbClr val="002060"/>
              </a:buClr>
              <a:buSzPts val="1800"/>
              <a:buChar char="•"/>
              <a:defRPr/>
            </a:lvl3pPr>
            <a:lvl4pPr marL="1828800" lvl="3" indent="-342900" algn="l">
              <a:lnSpc>
                <a:spcPct val="90000"/>
              </a:lnSpc>
              <a:spcBef>
                <a:spcPts val="500"/>
              </a:spcBef>
              <a:spcAft>
                <a:spcPts val="0"/>
              </a:spcAft>
              <a:buClr>
                <a:srgbClr val="002060"/>
              </a:buClr>
              <a:buSzPts val="1800"/>
              <a:buChar char="•"/>
              <a:defRPr/>
            </a:lvl4pPr>
            <a:lvl5pPr marL="2286000" lvl="4" indent="-342900" algn="l">
              <a:lnSpc>
                <a:spcPct val="90000"/>
              </a:lnSpc>
              <a:spcBef>
                <a:spcPts val="500"/>
              </a:spcBef>
              <a:spcAft>
                <a:spcPts val="0"/>
              </a:spcAft>
              <a:buClr>
                <a:srgbClr val="00206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p:nvPr/>
        </p:nvSpPr>
        <p:spPr>
          <a:xfrm>
            <a:off x="0" y="0"/>
            <a:ext cx="12192000" cy="875899"/>
          </a:xfrm>
          <a:prstGeom prst="rect">
            <a:avLst/>
          </a:prstGeom>
          <a:solidFill>
            <a:srgbClr val="0D2D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 name="Google Shape;7;p5"/>
          <p:cNvPicPr preferRelativeResize="0"/>
          <p:nvPr/>
        </p:nvPicPr>
        <p:blipFill rotWithShape="1">
          <a:blip r:embed="rId11">
            <a:alphaModFix/>
          </a:blip>
          <a:srcRect l="1" r="-116" b="83395"/>
          <a:stretch/>
        </p:blipFill>
        <p:spPr>
          <a:xfrm>
            <a:off x="0" y="0"/>
            <a:ext cx="9402572" cy="875899"/>
          </a:xfrm>
          <a:prstGeom prst="rect">
            <a:avLst/>
          </a:prstGeom>
          <a:noFill/>
          <a:ln>
            <a:noFill/>
          </a:ln>
        </p:spPr>
      </p:pic>
      <p:sp>
        <p:nvSpPr>
          <p:cNvPr id="8" name="Google Shape;8;p5"/>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200"/>
              <a:buFont typeface="Calibri"/>
              <a:buNone/>
              <a:defRPr sz="32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5"/>
          <p:cNvSpPr txBox="1">
            <a:spLocks noGrp="1"/>
          </p:cNvSpPr>
          <p:nvPr>
            <p:ph type="body" idx="1"/>
          </p:nvPr>
        </p:nvSpPr>
        <p:spPr>
          <a:xfrm>
            <a:off x="838200" y="1825625"/>
            <a:ext cx="10515600" cy="330464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2060"/>
              </a:buClr>
              <a:buSzPts val="2800"/>
              <a:buFont typeface="Arial"/>
              <a:buChar char="•"/>
              <a:defRPr sz="2800" b="0" i="0" u="none" strike="noStrike" cap="none">
                <a:solidFill>
                  <a:srgbClr val="00206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2060"/>
              </a:buClr>
              <a:buSzPts val="2400"/>
              <a:buFont typeface="Arial"/>
              <a:buChar char="•"/>
              <a:defRPr sz="2400" b="0" i="0" u="none" strike="noStrike" cap="none">
                <a:solidFill>
                  <a:srgbClr val="00206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2060"/>
              </a:buClr>
              <a:buSzPts val="2000"/>
              <a:buFont typeface="Arial"/>
              <a:buChar char="•"/>
              <a:defRPr sz="2000" b="0" i="0" u="none" strike="noStrike" cap="none">
                <a:solidFill>
                  <a:srgbClr val="00206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2060"/>
              </a:buClr>
              <a:buSzPts val="1800"/>
              <a:buFont typeface="Arial"/>
              <a:buChar char="•"/>
              <a:defRPr sz="1800" b="0" i="0" u="none" strike="noStrike" cap="none">
                <a:solidFill>
                  <a:srgbClr val="00206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6"/>
          <p:cNvSpPr txBox="1">
            <a:spLocks noGrp="1"/>
          </p:cNvSpPr>
          <p:nvPr>
            <p:ph type="ctrTitle"/>
          </p:nvPr>
        </p:nvSpPr>
        <p:spPr>
          <a:xfrm>
            <a:off x="838200" y="2129175"/>
            <a:ext cx="5692500" cy="1909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4000"/>
              <a:buFont typeface="Calibri"/>
              <a:buNone/>
            </a:pPr>
            <a:r>
              <a:rPr lang="es-PE">
                <a:latin typeface="Arial"/>
                <a:ea typeface="Arial"/>
                <a:cs typeface="Arial"/>
                <a:sym typeface="Arial"/>
              </a:rPr>
              <a:t>HTML y características</a:t>
            </a:r>
            <a:endParaRPr/>
          </a:p>
        </p:txBody>
      </p:sp>
      <p:sp>
        <p:nvSpPr>
          <p:cNvPr id="60" name="Google Shape;60;p16"/>
          <p:cNvSpPr txBox="1">
            <a:spLocks noGrp="1"/>
          </p:cNvSpPr>
          <p:nvPr>
            <p:ph type="subTitle" idx="1"/>
          </p:nvPr>
        </p:nvSpPr>
        <p:spPr>
          <a:xfrm>
            <a:off x="831783" y="4198804"/>
            <a:ext cx="4799798" cy="1499352"/>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rgbClr val="002060"/>
              </a:buClr>
              <a:buSzPts val="2400"/>
              <a:buNone/>
            </a:pPr>
            <a:r>
              <a:rPr lang="es-PE">
                <a:latin typeface="Arial"/>
                <a:ea typeface="Arial"/>
                <a:cs typeface="Arial"/>
                <a:sym typeface="Arial"/>
              </a:rPr>
              <a:t>Sesión 2</a:t>
            </a:r>
            <a:endParaRPr>
              <a:highlight>
                <a:srgbClr val="FFFF00"/>
              </a:highlight>
              <a:latin typeface="Arial"/>
              <a:ea typeface="Arial"/>
              <a:cs typeface="Arial"/>
              <a:sym typeface="Arial"/>
            </a:endParaRPr>
          </a:p>
        </p:txBody>
      </p:sp>
      <p:pic>
        <p:nvPicPr>
          <p:cNvPr id="61" name="Google Shape;61;p16"/>
          <p:cNvPicPr preferRelativeResize="0"/>
          <p:nvPr/>
        </p:nvPicPr>
        <p:blipFill rotWithShape="1">
          <a:blip r:embed="rId3">
            <a:alphaModFix/>
          </a:blip>
          <a:srcRect/>
          <a:stretch/>
        </p:blipFill>
        <p:spPr>
          <a:xfrm>
            <a:off x="414616" y="541554"/>
            <a:ext cx="3902475" cy="1179670"/>
          </a:xfrm>
          <a:prstGeom prst="rect">
            <a:avLst/>
          </a:prstGeom>
          <a:noFill/>
          <a:ln>
            <a:noFill/>
          </a:ln>
        </p:spPr>
      </p:pic>
      <p:grpSp>
        <p:nvGrpSpPr>
          <p:cNvPr id="62" name="Google Shape;62;p16"/>
          <p:cNvGrpSpPr/>
          <p:nvPr/>
        </p:nvGrpSpPr>
        <p:grpSpPr>
          <a:xfrm>
            <a:off x="254922" y="6013150"/>
            <a:ext cx="3591527" cy="780025"/>
            <a:chOff x="254922" y="6013150"/>
            <a:chExt cx="3591527" cy="780025"/>
          </a:xfrm>
        </p:grpSpPr>
        <p:pic>
          <p:nvPicPr>
            <p:cNvPr id="63" name="Google Shape;63;p16"/>
            <p:cNvPicPr preferRelativeResize="0"/>
            <p:nvPr/>
          </p:nvPicPr>
          <p:blipFill rotWithShape="1">
            <a:blip r:embed="rId4">
              <a:alphaModFix/>
            </a:blip>
            <a:srcRect/>
            <a:stretch/>
          </p:blipFill>
          <p:spPr>
            <a:xfrm>
              <a:off x="254922" y="6266192"/>
              <a:ext cx="1923502" cy="371806"/>
            </a:xfrm>
            <a:prstGeom prst="rect">
              <a:avLst/>
            </a:prstGeom>
            <a:noFill/>
            <a:ln>
              <a:noFill/>
            </a:ln>
          </p:spPr>
        </p:pic>
        <p:pic>
          <p:nvPicPr>
            <p:cNvPr id="64" name="Google Shape;64;p16"/>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Elementos raíz</a:t>
            </a:r>
            <a:endParaRPr/>
          </a:p>
        </p:txBody>
      </p:sp>
      <p:pic>
        <p:nvPicPr>
          <p:cNvPr id="170" name="Google Shape;170;p21"/>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171" name="Google Shape;171;p21"/>
          <p:cNvGrpSpPr/>
          <p:nvPr/>
        </p:nvGrpSpPr>
        <p:grpSpPr>
          <a:xfrm>
            <a:off x="254922" y="6013150"/>
            <a:ext cx="3591527" cy="780025"/>
            <a:chOff x="254922" y="6013150"/>
            <a:chExt cx="3591527" cy="780025"/>
          </a:xfrm>
        </p:grpSpPr>
        <p:pic>
          <p:nvPicPr>
            <p:cNvPr id="172" name="Google Shape;172;p21"/>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173" name="Google Shape;173;p21"/>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
        <p:nvSpPr>
          <p:cNvPr id="174" name="Google Shape;174;p21"/>
          <p:cNvSpPr txBox="1">
            <a:spLocks noGrp="1"/>
          </p:cNvSpPr>
          <p:nvPr>
            <p:ph type="body" idx="1"/>
          </p:nvPr>
        </p:nvSpPr>
        <p:spPr>
          <a:xfrm>
            <a:off x="838200" y="1100737"/>
            <a:ext cx="10515600" cy="838043"/>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rgbClr val="002060"/>
              </a:buClr>
              <a:buSzPts val="1800"/>
              <a:buChar char="•"/>
            </a:pPr>
            <a:r>
              <a:rPr lang="es-PE" b="1" dirty="0"/>
              <a:t>Los elementos raíz son:</a:t>
            </a:r>
            <a:endParaRPr b="1" dirty="0"/>
          </a:p>
        </p:txBody>
      </p:sp>
      <p:graphicFrame>
        <p:nvGraphicFramePr>
          <p:cNvPr id="175" name="Google Shape;175;p21"/>
          <p:cNvGraphicFramePr/>
          <p:nvPr/>
        </p:nvGraphicFramePr>
        <p:xfrm>
          <a:off x="1410327" y="2163619"/>
          <a:ext cx="8128000" cy="2987070"/>
        </p:xfrm>
        <a:graphic>
          <a:graphicData uri="http://schemas.openxmlformats.org/drawingml/2006/table">
            <a:tbl>
              <a:tblPr firstRow="1" bandRow="1">
                <a:noFill/>
                <a:tableStyleId>{7BFB0C15-660B-48EA-B3C7-A30292EDD02A}</a:tableStyleId>
              </a:tblPr>
              <a:tblGrid>
                <a:gridCol w="2869075">
                  <a:extLst>
                    <a:ext uri="{9D8B030D-6E8A-4147-A177-3AD203B41FA5}">
                      <a16:colId xmlns:a16="http://schemas.microsoft.com/office/drawing/2014/main" val="20000"/>
                    </a:ext>
                  </a:extLst>
                </a:gridCol>
                <a:gridCol w="5258925">
                  <a:extLst>
                    <a:ext uri="{9D8B030D-6E8A-4147-A177-3AD203B41FA5}">
                      <a16:colId xmlns:a16="http://schemas.microsoft.com/office/drawing/2014/main" val="20001"/>
                    </a:ext>
                  </a:extLst>
                </a:gridCol>
              </a:tblGrid>
              <a:tr h="448075">
                <a:tc>
                  <a:txBody>
                    <a:bodyPr/>
                    <a:lstStyle/>
                    <a:p>
                      <a:pPr marL="0" marR="0" lvl="0" indent="0" algn="ctr" rtl="0">
                        <a:lnSpc>
                          <a:spcPct val="100000"/>
                        </a:lnSpc>
                        <a:spcBef>
                          <a:spcPts val="0"/>
                        </a:spcBef>
                        <a:spcAft>
                          <a:spcPts val="0"/>
                        </a:spcAft>
                        <a:buNone/>
                      </a:pPr>
                      <a:r>
                        <a:rPr lang="es-PE" sz="2400" u="none" strike="noStrike" cap="none">
                          <a:solidFill>
                            <a:schemeClr val="dk2"/>
                          </a:solidFill>
                        </a:rPr>
                        <a:t>Elemento</a:t>
                      </a:r>
                      <a:endParaRPr sz="2400" u="none" strike="noStrike" cap="none">
                        <a:solidFill>
                          <a:schemeClr val="dk2"/>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s-PE" sz="2400" u="none" strike="noStrike" cap="none">
                          <a:solidFill>
                            <a:schemeClr val="dk2"/>
                          </a:solidFill>
                        </a:rPr>
                        <a:t>Descripción</a:t>
                      </a:r>
                      <a:endParaRPr sz="2400" u="none" strike="noStrike" cap="none">
                        <a:solidFill>
                          <a:schemeClr val="dk2"/>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&lt;!DOCTYPE&gt; html</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Indica que el documento está bajo el estándar de HTML5.</a:t>
                      </a:r>
                      <a:endParaRPr/>
                    </a:p>
                    <a:p>
                      <a:pPr marL="0" marR="0" lvl="0" indent="0" algn="l" rtl="0">
                        <a:lnSpc>
                          <a:spcPct val="100000"/>
                        </a:lnSpc>
                        <a:spcBef>
                          <a:spcPts val="0"/>
                        </a:spcBef>
                        <a:spcAft>
                          <a:spcPts val="0"/>
                        </a:spcAft>
                        <a:buNone/>
                      </a:pP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&lt;html&gt;</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Representa la raíz de un documento HTML. Es una buena práctica para indicar el idioma mediante el atributo lang.</a:t>
                      </a: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Metadatos</a:t>
            </a:r>
            <a:endParaRPr/>
          </a:p>
        </p:txBody>
      </p:sp>
      <p:pic>
        <p:nvPicPr>
          <p:cNvPr id="181" name="Google Shape;181;p22"/>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182" name="Google Shape;182;p22"/>
          <p:cNvGrpSpPr/>
          <p:nvPr/>
        </p:nvGrpSpPr>
        <p:grpSpPr>
          <a:xfrm>
            <a:off x="254922" y="6013150"/>
            <a:ext cx="3591527" cy="780025"/>
            <a:chOff x="254922" y="6013150"/>
            <a:chExt cx="3591527" cy="780025"/>
          </a:xfrm>
        </p:grpSpPr>
        <p:pic>
          <p:nvPicPr>
            <p:cNvPr id="183" name="Google Shape;183;p22"/>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184" name="Google Shape;184;p22"/>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graphicFrame>
        <p:nvGraphicFramePr>
          <p:cNvPr id="185" name="Google Shape;185;p22"/>
          <p:cNvGraphicFramePr/>
          <p:nvPr>
            <p:extLst>
              <p:ext uri="{D42A27DB-BD31-4B8C-83A1-F6EECF244321}">
                <p14:modId xmlns:p14="http://schemas.microsoft.com/office/powerpoint/2010/main" val="2177709479"/>
              </p:ext>
            </p:extLst>
          </p:nvPr>
        </p:nvGraphicFramePr>
        <p:xfrm>
          <a:off x="603183" y="1467290"/>
          <a:ext cx="10545875" cy="4450040"/>
        </p:xfrm>
        <a:graphic>
          <a:graphicData uri="http://schemas.openxmlformats.org/drawingml/2006/table">
            <a:tbl>
              <a:tblPr firstRow="1" bandRow="1">
                <a:noFill/>
                <a:tableStyleId>{7BFB0C15-660B-48EA-B3C7-A30292EDD02A}</a:tableStyleId>
              </a:tblPr>
              <a:tblGrid>
                <a:gridCol w="2921025">
                  <a:extLst>
                    <a:ext uri="{9D8B030D-6E8A-4147-A177-3AD203B41FA5}">
                      <a16:colId xmlns:a16="http://schemas.microsoft.com/office/drawing/2014/main" val="20000"/>
                    </a:ext>
                  </a:extLst>
                </a:gridCol>
                <a:gridCol w="7624850">
                  <a:extLst>
                    <a:ext uri="{9D8B030D-6E8A-4147-A177-3AD203B41FA5}">
                      <a16:colId xmlns:a16="http://schemas.microsoft.com/office/drawing/2014/main" val="20001"/>
                    </a:ext>
                  </a:extLst>
                </a:gridCol>
              </a:tblGrid>
              <a:tr h="431000">
                <a:tc>
                  <a:txBody>
                    <a:bodyPr/>
                    <a:lstStyle/>
                    <a:p>
                      <a:pPr marL="0" marR="0" lvl="0" indent="0" algn="ctr" rtl="0">
                        <a:lnSpc>
                          <a:spcPct val="100000"/>
                        </a:lnSpc>
                        <a:spcBef>
                          <a:spcPts val="0"/>
                        </a:spcBef>
                        <a:spcAft>
                          <a:spcPts val="0"/>
                        </a:spcAft>
                        <a:buNone/>
                      </a:pPr>
                      <a:r>
                        <a:rPr lang="es-PE" sz="2400" u="none" strike="noStrike" cap="none">
                          <a:solidFill>
                            <a:schemeClr val="dk2"/>
                          </a:solidFill>
                        </a:rPr>
                        <a:t>Elemento</a:t>
                      </a:r>
                      <a:endParaRPr sz="2400" u="none" strike="noStrike" cap="none">
                        <a:solidFill>
                          <a:schemeClr val="dk2"/>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s-PE" sz="2400" u="none" strike="noStrike" cap="none">
                          <a:solidFill>
                            <a:schemeClr val="dk2"/>
                          </a:solidFill>
                        </a:rPr>
                        <a:t>Descripción</a:t>
                      </a:r>
                      <a:endParaRPr sz="2400" u="none" strike="noStrike" cap="none">
                        <a:solidFill>
                          <a:schemeClr val="dk2"/>
                        </a:solidFill>
                      </a:endParaRPr>
                    </a:p>
                  </a:txBody>
                  <a:tcPr marL="91450" marR="91450" marT="45725" marB="45725"/>
                </a:tc>
                <a:extLst>
                  <a:ext uri="{0D108BD9-81ED-4DB2-BD59-A6C34878D82A}">
                    <a16:rowId xmlns:a16="http://schemas.microsoft.com/office/drawing/2014/main" val="10000"/>
                  </a:ext>
                </a:extLst>
              </a:tr>
              <a:tr h="86710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&lt;head&gt;</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dirty="0">
                          <a:solidFill>
                            <a:schemeClr val="dk2"/>
                          </a:solidFill>
                        </a:rPr>
                        <a:t>En su interior incluye la colección de metadatos sobre el documento y los enlaces a scripts y hojas de estilo.</a:t>
                      </a:r>
                      <a:endParaRPr sz="2200" u="none" strike="noStrike" cap="none" dirty="0">
                        <a:solidFill>
                          <a:schemeClr val="dk2"/>
                        </a:solidFill>
                      </a:endParaRPr>
                    </a:p>
                  </a:txBody>
                  <a:tcPr marL="91450" marR="91450" marT="45725" marB="45725"/>
                </a:tc>
                <a:extLst>
                  <a:ext uri="{0D108BD9-81ED-4DB2-BD59-A6C34878D82A}">
                    <a16:rowId xmlns:a16="http://schemas.microsoft.com/office/drawing/2014/main" val="10001"/>
                  </a:ext>
                </a:extLst>
              </a:tr>
              <a:tr h="83970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&lt;title&gt;</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dirty="0">
                          <a:solidFill>
                            <a:schemeClr val="dk2"/>
                          </a:solidFill>
                        </a:rPr>
                        <a:t>Representa el título del documento. Se muestra en la barra superior del navegador o en las pestañas de página.</a:t>
                      </a:r>
                      <a:endParaRPr sz="2200" u="none" strike="noStrike" cap="none" dirty="0">
                        <a:solidFill>
                          <a:schemeClr val="dk2"/>
                        </a:solidFill>
                      </a:endParaRPr>
                    </a:p>
                  </a:txBody>
                  <a:tcPr marL="91450" marR="91450" marT="45725" marB="45725"/>
                </a:tc>
                <a:extLst>
                  <a:ext uri="{0D108BD9-81ED-4DB2-BD59-A6C34878D82A}">
                    <a16:rowId xmlns:a16="http://schemas.microsoft.com/office/drawing/2014/main" val="10002"/>
                  </a:ext>
                </a:extLst>
              </a:tr>
              <a:tr h="718325">
                <a:tc>
                  <a:txBody>
                    <a:bodyPr/>
                    <a:lstStyle/>
                    <a:p>
                      <a:pPr marL="0" marR="0" lvl="0" indent="0" algn="l" rtl="0">
                        <a:lnSpc>
                          <a:spcPct val="100000"/>
                        </a:lnSpc>
                        <a:spcBef>
                          <a:spcPts val="0"/>
                        </a:spcBef>
                        <a:spcAft>
                          <a:spcPts val="0"/>
                        </a:spcAft>
                        <a:buClr>
                          <a:srgbClr val="000000"/>
                        </a:buClr>
                        <a:buSzPts val="2200"/>
                        <a:buFont typeface="Arial"/>
                        <a:buNone/>
                      </a:pPr>
                      <a:r>
                        <a:rPr lang="es-PE" sz="2200" b="0" u="none" strike="noStrike" cap="none">
                          <a:solidFill>
                            <a:schemeClr val="dk2"/>
                          </a:solidFill>
                        </a:rPr>
                        <a:t>&lt;link&gt;</a:t>
                      </a:r>
                      <a:endParaRPr sz="2200" b="0" u="none" strike="noStrike" cap="none">
                        <a:solidFill>
                          <a:schemeClr val="dk2"/>
                        </a:solidFill>
                      </a:endParaRPr>
                    </a:p>
                    <a:p>
                      <a:pPr marL="0" marR="0" lvl="0" indent="0" algn="l" rtl="0">
                        <a:lnSpc>
                          <a:spcPct val="100000"/>
                        </a:lnSpc>
                        <a:spcBef>
                          <a:spcPts val="0"/>
                        </a:spcBef>
                        <a:spcAft>
                          <a:spcPts val="0"/>
                        </a:spcAft>
                        <a:buNone/>
                      </a:pP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Utilizada para enlazar documentos externos, por ejemplo, CSS. Se debe incluir dentro del head. </a:t>
                      </a: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3"/>
                  </a:ext>
                </a:extLst>
              </a:tr>
              <a:tr h="718325">
                <a:tc>
                  <a:txBody>
                    <a:bodyPr/>
                    <a:lstStyle/>
                    <a:p>
                      <a:pPr marL="0" marR="0" lvl="0" indent="0" algn="l" rtl="0">
                        <a:lnSpc>
                          <a:spcPct val="100000"/>
                        </a:lnSpc>
                        <a:spcBef>
                          <a:spcPts val="0"/>
                        </a:spcBef>
                        <a:spcAft>
                          <a:spcPts val="0"/>
                        </a:spcAft>
                        <a:buClr>
                          <a:srgbClr val="000000"/>
                        </a:buClr>
                        <a:buSzPts val="2200"/>
                        <a:buFont typeface="Arial"/>
                        <a:buNone/>
                      </a:pPr>
                      <a:r>
                        <a:rPr lang="es-PE" sz="2200" b="0" u="none" strike="noStrike" cap="none">
                          <a:solidFill>
                            <a:schemeClr val="dk2"/>
                          </a:solidFill>
                        </a:rPr>
                        <a:t>&lt;meta&gt;</a:t>
                      </a:r>
                      <a:endParaRPr sz="2200" b="0" u="none" strike="noStrike" cap="none">
                        <a:solidFill>
                          <a:schemeClr val="dk2"/>
                        </a:solidFill>
                      </a:endParaRPr>
                    </a:p>
                    <a:p>
                      <a:pPr marL="0" marR="0" lvl="0" indent="0" algn="l" rtl="0">
                        <a:lnSpc>
                          <a:spcPct val="100000"/>
                        </a:lnSpc>
                        <a:spcBef>
                          <a:spcPts val="0"/>
                        </a:spcBef>
                        <a:spcAft>
                          <a:spcPts val="0"/>
                        </a:spcAft>
                        <a:buNone/>
                      </a:pP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dirty="0">
                          <a:solidFill>
                            <a:schemeClr val="dk2"/>
                          </a:solidFill>
                        </a:rPr>
                        <a:t>Define los metadatos que no pueden ser definidos, usando otro elemento HTML.</a:t>
                      </a:r>
                      <a:endParaRPr dirty="0"/>
                    </a:p>
                  </a:txBody>
                  <a:tcPr marL="91450" marR="91450" marT="45725" marB="45725"/>
                </a:tc>
                <a:extLst>
                  <a:ext uri="{0D108BD9-81ED-4DB2-BD59-A6C34878D82A}">
                    <a16:rowId xmlns:a16="http://schemas.microsoft.com/office/drawing/2014/main" val="10004"/>
                  </a:ext>
                </a:extLst>
              </a:tr>
              <a:tr h="718325">
                <a:tc>
                  <a:txBody>
                    <a:bodyPr/>
                    <a:lstStyle/>
                    <a:p>
                      <a:pPr marL="0" marR="0" lvl="0" indent="0" algn="l" rtl="0">
                        <a:lnSpc>
                          <a:spcPct val="100000"/>
                        </a:lnSpc>
                        <a:spcBef>
                          <a:spcPts val="0"/>
                        </a:spcBef>
                        <a:spcAft>
                          <a:spcPts val="0"/>
                        </a:spcAft>
                        <a:buClr>
                          <a:srgbClr val="000000"/>
                        </a:buClr>
                        <a:buSzPts val="2200"/>
                        <a:buFont typeface="Arial"/>
                        <a:buNone/>
                      </a:pPr>
                      <a:r>
                        <a:rPr lang="es-PE" sz="2200" b="0" u="none" strike="noStrike" cap="none">
                          <a:solidFill>
                            <a:schemeClr val="dk2"/>
                          </a:solidFill>
                        </a:rPr>
                        <a:t>&lt;style&gt;</a:t>
                      </a:r>
                      <a:endParaRPr sz="2200" b="0" u="none" strike="noStrike" cap="none">
                        <a:solidFill>
                          <a:schemeClr val="dk2"/>
                        </a:solidFill>
                      </a:endParaRPr>
                    </a:p>
                    <a:p>
                      <a:pPr marL="0" marR="0" lvl="0" indent="0" algn="l" rtl="0">
                        <a:lnSpc>
                          <a:spcPct val="100000"/>
                        </a:lnSpc>
                        <a:spcBef>
                          <a:spcPts val="0"/>
                        </a:spcBef>
                        <a:spcAft>
                          <a:spcPts val="0"/>
                        </a:spcAft>
                        <a:buNone/>
                      </a:pP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dirty="0">
                          <a:solidFill>
                            <a:schemeClr val="dk2"/>
                          </a:solidFill>
                        </a:rPr>
                        <a:t>Usada para escribir CSS interno.</a:t>
                      </a:r>
                      <a:endParaRPr dirty="0"/>
                    </a:p>
                  </a:txBody>
                  <a:tcPr marL="91450" marR="91450" marT="45725" marB="45725"/>
                </a:tc>
                <a:extLst>
                  <a:ext uri="{0D108BD9-81ED-4DB2-BD59-A6C34878D82A}">
                    <a16:rowId xmlns:a16="http://schemas.microsoft.com/office/drawing/2014/main" val="10005"/>
                  </a:ext>
                </a:extLst>
              </a:tr>
            </a:tbl>
          </a:graphicData>
        </a:graphic>
      </p:graphicFrame>
      <p:sp>
        <p:nvSpPr>
          <p:cNvPr id="186" name="Google Shape;186;p22"/>
          <p:cNvSpPr txBox="1">
            <a:spLocks noGrp="1"/>
          </p:cNvSpPr>
          <p:nvPr>
            <p:ph type="body" idx="1"/>
          </p:nvPr>
        </p:nvSpPr>
        <p:spPr>
          <a:xfrm>
            <a:off x="603183" y="825419"/>
            <a:ext cx="10515600" cy="838043"/>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rgbClr val="002060"/>
              </a:buClr>
              <a:buSzPts val="1800"/>
              <a:buChar char="•"/>
            </a:pPr>
            <a:r>
              <a:rPr lang="es-PE" b="1" dirty="0"/>
              <a:t>Los metadatos son:</a:t>
            </a: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191" name="Google Shape;191;p23"/>
          <p:cNvGraphicFramePr/>
          <p:nvPr/>
        </p:nvGraphicFramePr>
        <p:xfrm>
          <a:off x="1399038" y="2128340"/>
          <a:ext cx="8128000" cy="2651790"/>
        </p:xfrm>
        <a:graphic>
          <a:graphicData uri="http://schemas.openxmlformats.org/drawingml/2006/table">
            <a:tbl>
              <a:tblPr firstRow="1" bandRow="1">
                <a:noFill/>
                <a:tableStyleId>{7BFB0C15-660B-48EA-B3C7-A30292EDD02A}</a:tableStyleId>
              </a:tblPr>
              <a:tblGrid>
                <a:gridCol w="2869075">
                  <a:extLst>
                    <a:ext uri="{9D8B030D-6E8A-4147-A177-3AD203B41FA5}">
                      <a16:colId xmlns:a16="http://schemas.microsoft.com/office/drawing/2014/main" val="20000"/>
                    </a:ext>
                  </a:extLst>
                </a:gridCol>
                <a:gridCol w="5258925">
                  <a:extLst>
                    <a:ext uri="{9D8B030D-6E8A-4147-A177-3AD203B41FA5}">
                      <a16:colId xmlns:a16="http://schemas.microsoft.com/office/drawing/2014/main" val="20001"/>
                    </a:ext>
                  </a:extLst>
                </a:gridCol>
              </a:tblGrid>
              <a:tr h="448075">
                <a:tc>
                  <a:txBody>
                    <a:bodyPr/>
                    <a:lstStyle/>
                    <a:p>
                      <a:pPr marL="0" marR="0" lvl="0" indent="0" algn="ctr" rtl="0">
                        <a:lnSpc>
                          <a:spcPct val="100000"/>
                        </a:lnSpc>
                        <a:spcBef>
                          <a:spcPts val="0"/>
                        </a:spcBef>
                        <a:spcAft>
                          <a:spcPts val="0"/>
                        </a:spcAft>
                        <a:buNone/>
                      </a:pPr>
                      <a:r>
                        <a:rPr lang="es-PE" sz="2400" u="none" strike="noStrike" cap="none">
                          <a:solidFill>
                            <a:schemeClr val="dk2"/>
                          </a:solidFill>
                        </a:rPr>
                        <a:t>Elemento</a:t>
                      </a:r>
                      <a:endParaRPr sz="2400" u="none" strike="noStrike" cap="none">
                        <a:solidFill>
                          <a:schemeClr val="dk2"/>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s-PE" sz="2400" u="none" strike="noStrike" cap="none">
                          <a:solidFill>
                            <a:schemeClr val="dk2"/>
                          </a:solidFill>
                        </a:rPr>
                        <a:t>Descripción</a:t>
                      </a:r>
                      <a:endParaRPr sz="2400" u="none" strike="noStrike" cap="none">
                        <a:solidFill>
                          <a:schemeClr val="dk2"/>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&lt;script&gt;</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Define un script interno o un enlace hacia un script externo de JavaScript.</a:t>
                      </a:r>
                      <a:endParaRPr/>
                    </a:p>
                    <a:p>
                      <a:pPr marL="0" marR="0" lvl="0" indent="0" algn="l" rtl="0">
                        <a:lnSpc>
                          <a:spcPct val="100000"/>
                        </a:lnSpc>
                        <a:spcBef>
                          <a:spcPts val="0"/>
                        </a:spcBef>
                        <a:spcAft>
                          <a:spcPts val="0"/>
                        </a:spcAft>
                        <a:buNone/>
                      </a:pP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&lt;noscript&gt;</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Representa un contenido alternativo a mostrar cuando el navegador no soporta scripting.</a:t>
                      </a: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2"/>
                  </a:ext>
                </a:extLst>
              </a:tr>
            </a:tbl>
          </a:graphicData>
        </a:graphic>
      </p:graphicFrame>
      <p:sp>
        <p:nvSpPr>
          <p:cNvPr id="192" name="Google Shape;192;p23"/>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Scripting</a:t>
            </a:r>
            <a:endParaRPr/>
          </a:p>
        </p:txBody>
      </p:sp>
      <p:pic>
        <p:nvPicPr>
          <p:cNvPr id="193" name="Google Shape;193;p23"/>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194" name="Google Shape;194;p23"/>
          <p:cNvGrpSpPr/>
          <p:nvPr/>
        </p:nvGrpSpPr>
        <p:grpSpPr>
          <a:xfrm>
            <a:off x="254922" y="6013150"/>
            <a:ext cx="3591527" cy="780025"/>
            <a:chOff x="254922" y="6013150"/>
            <a:chExt cx="3591527" cy="780025"/>
          </a:xfrm>
        </p:grpSpPr>
        <p:pic>
          <p:nvPicPr>
            <p:cNvPr id="195" name="Google Shape;195;p23"/>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196" name="Google Shape;196;p23"/>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
        <p:nvSpPr>
          <p:cNvPr id="197" name="Google Shape;197;p23"/>
          <p:cNvSpPr txBox="1">
            <a:spLocks noGrp="1"/>
          </p:cNvSpPr>
          <p:nvPr>
            <p:ph type="body" idx="1"/>
          </p:nvPr>
        </p:nvSpPr>
        <p:spPr>
          <a:xfrm>
            <a:off x="838199" y="1137003"/>
            <a:ext cx="10515600" cy="838043"/>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rgbClr val="002060"/>
              </a:buClr>
              <a:buSzPts val="1800"/>
              <a:buChar char="•"/>
            </a:pPr>
            <a:r>
              <a:rPr lang="es-PE" b="1" dirty="0"/>
              <a:t>Podemos mencionar como scripting:</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Secciones</a:t>
            </a:r>
            <a:endParaRPr/>
          </a:p>
        </p:txBody>
      </p:sp>
      <p:pic>
        <p:nvPicPr>
          <p:cNvPr id="203" name="Google Shape;203;p24"/>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204" name="Google Shape;204;p24"/>
          <p:cNvGrpSpPr/>
          <p:nvPr/>
        </p:nvGrpSpPr>
        <p:grpSpPr>
          <a:xfrm>
            <a:off x="254922" y="6013150"/>
            <a:ext cx="3591527" cy="780025"/>
            <a:chOff x="254922" y="6013150"/>
            <a:chExt cx="3591527" cy="780025"/>
          </a:xfrm>
        </p:grpSpPr>
        <p:pic>
          <p:nvPicPr>
            <p:cNvPr id="205" name="Google Shape;205;p24"/>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206" name="Google Shape;206;p24"/>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
        <p:nvSpPr>
          <p:cNvPr id="207" name="Google Shape;207;p24"/>
          <p:cNvSpPr txBox="1"/>
          <p:nvPr/>
        </p:nvSpPr>
        <p:spPr>
          <a:xfrm>
            <a:off x="838200" y="956402"/>
            <a:ext cx="10515600" cy="838043"/>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rgbClr val="002060"/>
              </a:buClr>
              <a:buSzPts val="1800"/>
              <a:buFont typeface="Arial"/>
              <a:buChar char="•"/>
            </a:pPr>
            <a:r>
              <a:rPr lang="es-PE" sz="2800" b="1" i="0" u="none" strike="noStrike" cap="none" dirty="0">
                <a:solidFill>
                  <a:srgbClr val="002060"/>
                </a:solidFill>
                <a:latin typeface="Calibri"/>
                <a:ea typeface="Calibri"/>
                <a:cs typeface="Calibri"/>
                <a:sym typeface="Calibri"/>
              </a:rPr>
              <a:t>Podemos mencionar como secciones:</a:t>
            </a:r>
            <a:endParaRPr b="1" dirty="0"/>
          </a:p>
        </p:txBody>
      </p:sp>
      <p:graphicFrame>
        <p:nvGraphicFramePr>
          <p:cNvPr id="208" name="Google Shape;208;p24"/>
          <p:cNvGraphicFramePr/>
          <p:nvPr/>
        </p:nvGraphicFramePr>
        <p:xfrm>
          <a:off x="672632" y="1706888"/>
          <a:ext cx="10545875" cy="4227840"/>
        </p:xfrm>
        <a:graphic>
          <a:graphicData uri="http://schemas.openxmlformats.org/drawingml/2006/table">
            <a:tbl>
              <a:tblPr firstRow="1" bandRow="1">
                <a:noFill/>
                <a:tableStyleId>{7BFB0C15-660B-48EA-B3C7-A30292EDD02A}</a:tableStyleId>
              </a:tblPr>
              <a:tblGrid>
                <a:gridCol w="2921025">
                  <a:extLst>
                    <a:ext uri="{9D8B030D-6E8A-4147-A177-3AD203B41FA5}">
                      <a16:colId xmlns:a16="http://schemas.microsoft.com/office/drawing/2014/main" val="20000"/>
                    </a:ext>
                  </a:extLst>
                </a:gridCol>
                <a:gridCol w="7624850">
                  <a:extLst>
                    <a:ext uri="{9D8B030D-6E8A-4147-A177-3AD203B41FA5}">
                      <a16:colId xmlns:a16="http://schemas.microsoft.com/office/drawing/2014/main" val="20001"/>
                    </a:ext>
                  </a:extLst>
                </a:gridCol>
              </a:tblGrid>
              <a:tr h="431000">
                <a:tc>
                  <a:txBody>
                    <a:bodyPr/>
                    <a:lstStyle/>
                    <a:p>
                      <a:pPr marL="0" marR="0" lvl="0" indent="0" algn="ctr" rtl="0">
                        <a:lnSpc>
                          <a:spcPct val="100000"/>
                        </a:lnSpc>
                        <a:spcBef>
                          <a:spcPts val="0"/>
                        </a:spcBef>
                        <a:spcAft>
                          <a:spcPts val="0"/>
                        </a:spcAft>
                        <a:buNone/>
                      </a:pPr>
                      <a:r>
                        <a:rPr lang="es-PE" sz="2400" u="none" strike="noStrike" cap="none">
                          <a:solidFill>
                            <a:schemeClr val="dk2"/>
                          </a:solidFill>
                        </a:rPr>
                        <a:t>Elemento</a:t>
                      </a:r>
                      <a:endParaRPr sz="2400" u="none" strike="noStrike" cap="none">
                        <a:solidFill>
                          <a:schemeClr val="dk2"/>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s-PE" sz="2400" u="none" strike="noStrike" cap="none">
                          <a:solidFill>
                            <a:schemeClr val="dk2"/>
                          </a:solidFill>
                        </a:rPr>
                        <a:t>Descripción</a:t>
                      </a:r>
                      <a:endParaRPr sz="2400" u="none" strike="noStrike" cap="none">
                        <a:solidFill>
                          <a:schemeClr val="dk2"/>
                        </a:solidFill>
                      </a:endParaRPr>
                    </a:p>
                  </a:txBody>
                  <a:tcPr marL="91450" marR="91450" marT="45725" marB="45725"/>
                </a:tc>
                <a:extLst>
                  <a:ext uri="{0D108BD9-81ED-4DB2-BD59-A6C34878D82A}">
                    <a16:rowId xmlns:a16="http://schemas.microsoft.com/office/drawing/2014/main" val="10000"/>
                  </a:ext>
                </a:extLst>
              </a:tr>
              <a:tr h="86710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&lt;body&gt;</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Representa el contenido principal de un documento HTML. Solo puede existir un elemento &lt;body&gt; en el documento.</a:t>
                      </a: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1"/>
                  </a:ext>
                </a:extLst>
              </a:tr>
              <a:tr h="61750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&lt;section&gt;</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Define secciones de una web.</a:t>
                      </a: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2"/>
                  </a:ext>
                </a:extLst>
              </a:tr>
              <a:tr h="718325">
                <a:tc>
                  <a:txBody>
                    <a:bodyPr/>
                    <a:lstStyle/>
                    <a:p>
                      <a:pPr marL="0" marR="0" lvl="0" indent="0" algn="l" rtl="0">
                        <a:lnSpc>
                          <a:spcPct val="100000"/>
                        </a:lnSpc>
                        <a:spcBef>
                          <a:spcPts val="0"/>
                        </a:spcBef>
                        <a:spcAft>
                          <a:spcPts val="0"/>
                        </a:spcAft>
                        <a:buClr>
                          <a:srgbClr val="000000"/>
                        </a:buClr>
                        <a:buSzPts val="2200"/>
                        <a:buFont typeface="Arial"/>
                        <a:buNone/>
                      </a:pPr>
                      <a:r>
                        <a:rPr lang="es-PE" sz="2200" b="0" u="none" strike="noStrike" cap="none">
                          <a:solidFill>
                            <a:schemeClr val="dk2"/>
                          </a:solidFill>
                        </a:rPr>
                        <a:t>&lt;nav&gt;</a:t>
                      </a:r>
                      <a:endParaRPr sz="2200" b="0" u="none" strike="noStrike" cap="none">
                        <a:solidFill>
                          <a:schemeClr val="dk2"/>
                        </a:solidFill>
                      </a:endParaRPr>
                    </a:p>
                    <a:p>
                      <a:pPr marL="0" marR="0" lvl="0" indent="0" algn="l" rtl="0">
                        <a:lnSpc>
                          <a:spcPct val="100000"/>
                        </a:lnSpc>
                        <a:spcBef>
                          <a:spcPts val="0"/>
                        </a:spcBef>
                        <a:spcAft>
                          <a:spcPts val="0"/>
                        </a:spcAft>
                        <a:buNone/>
                      </a:pP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Especifica una sección que contiene un menú de navegación.</a:t>
                      </a: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3"/>
                  </a:ext>
                </a:extLst>
              </a:tr>
              <a:tr h="243775">
                <a:tc>
                  <a:txBody>
                    <a:bodyPr/>
                    <a:lstStyle/>
                    <a:p>
                      <a:pPr marL="0" marR="0" lvl="0" indent="0" algn="l" rtl="0">
                        <a:lnSpc>
                          <a:spcPct val="100000"/>
                        </a:lnSpc>
                        <a:spcBef>
                          <a:spcPts val="0"/>
                        </a:spcBef>
                        <a:spcAft>
                          <a:spcPts val="0"/>
                        </a:spcAft>
                        <a:buClr>
                          <a:srgbClr val="000000"/>
                        </a:buClr>
                        <a:buSzPts val="2200"/>
                        <a:buFont typeface="Arial"/>
                        <a:buNone/>
                      </a:pPr>
                      <a:r>
                        <a:rPr lang="es-PE" sz="2200" b="0" u="none" strike="noStrike" cap="none">
                          <a:solidFill>
                            <a:schemeClr val="dk2"/>
                          </a:solidFill>
                        </a:rPr>
                        <a:t>&lt;article&gt;</a:t>
                      </a:r>
                      <a:endParaRPr sz="2200" b="0" u="none" strike="noStrike" cap="none">
                        <a:solidFill>
                          <a:schemeClr val="dk2"/>
                        </a:solidFill>
                      </a:endParaRPr>
                    </a:p>
                    <a:p>
                      <a:pPr marL="0" marR="0" lvl="0" indent="0" algn="l" rtl="0">
                        <a:lnSpc>
                          <a:spcPct val="100000"/>
                        </a:lnSpc>
                        <a:spcBef>
                          <a:spcPts val="0"/>
                        </a:spcBef>
                        <a:spcAft>
                          <a:spcPts val="0"/>
                        </a:spcAft>
                        <a:buNone/>
                      </a:pP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Determina secciones de contenido.</a:t>
                      </a:r>
                      <a:endParaRPr/>
                    </a:p>
                  </a:txBody>
                  <a:tcPr marL="91450" marR="91450" marT="45725" marB="45725"/>
                </a:tc>
                <a:extLst>
                  <a:ext uri="{0D108BD9-81ED-4DB2-BD59-A6C34878D82A}">
                    <a16:rowId xmlns:a16="http://schemas.microsoft.com/office/drawing/2014/main" val="10004"/>
                  </a:ext>
                </a:extLst>
              </a:tr>
              <a:tr h="718325">
                <a:tc>
                  <a:txBody>
                    <a:bodyPr/>
                    <a:lstStyle/>
                    <a:p>
                      <a:pPr marL="0" marR="0" lvl="0" indent="0" algn="l" rtl="0">
                        <a:lnSpc>
                          <a:spcPct val="100000"/>
                        </a:lnSpc>
                        <a:spcBef>
                          <a:spcPts val="0"/>
                        </a:spcBef>
                        <a:spcAft>
                          <a:spcPts val="0"/>
                        </a:spcAft>
                        <a:buClr>
                          <a:srgbClr val="000000"/>
                        </a:buClr>
                        <a:buSzPts val="2200"/>
                        <a:buFont typeface="Arial"/>
                        <a:buNone/>
                      </a:pPr>
                      <a:r>
                        <a:rPr lang="es-PE" sz="2200" b="0" u="none" strike="noStrike" cap="none">
                          <a:solidFill>
                            <a:schemeClr val="dk2"/>
                          </a:solidFill>
                        </a:rPr>
                        <a:t>&lt;aside&gt;</a:t>
                      </a:r>
                      <a:endParaRPr sz="2200" b="0" u="none" strike="noStrike" cap="none">
                        <a:solidFill>
                          <a:schemeClr val="dk2"/>
                        </a:solidFill>
                      </a:endParaRPr>
                    </a:p>
                    <a:p>
                      <a:pPr marL="0" marR="0" lvl="0" indent="0" algn="l" rtl="0">
                        <a:lnSpc>
                          <a:spcPct val="100000"/>
                        </a:lnSpc>
                        <a:spcBef>
                          <a:spcPts val="0"/>
                        </a:spcBef>
                        <a:spcAft>
                          <a:spcPts val="0"/>
                        </a:spcAft>
                        <a:buNone/>
                      </a:pP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Define la barra lateral de una página web.</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Secciones</a:t>
            </a:r>
            <a:endParaRPr/>
          </a:p>
        </p:txBody>
      </p:sp>
      <p:pic>
        <p:nvPicPr>
          <p:cNvPr id="214" name="Google Shape;214;p25"/>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215" name="Google Shape;215;p25"/>
          <p:cNvGrpSpPr/>
          <p:nvPr/>
        </p:nvGrpSpPr>
        <p:grpSpPr>
          <a:xfrm>
            <a:off x="254922" y="6013150"/>
            <a:ext cx="3591527" cy="780025"/>
            <a:chOff x="254922" y="6013150"/>
            <a:chExt cx="3591527" cy="780025"/>
          </a:xfrm>
        </p:grpSpPr>
        <p:pic>
          <p:nvPicPr>
            <p:cNvPr id="216" name="Google Shape;216;p25"/>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217" name="Google Shape;217;p25"/>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
        <p:nvSpPr>
          <p:cNvPr id="218" name="Google Shape;218;p25"/>
          <p:cNvSpPr txBox="1"/>
          <p:nvPr/>
        </p:nvSpPr>
        <p:spPr>
          <a:xfrm>
            <a:off x="838200" y="840963"/>
            <a:ext cx="10515600" cy="838043"/>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rgbClr val="002060"/>
              </a:buClr>
              <a:buSzPts val="1800"/>
              <a:buFont typeface="Arial"/>
              <a:buChar char="•"/>
            </a:pPr>
            <a:r>
              <a:rPr lang="es-PE" sz="2800" b="1" i="0" u="none" strike="noStrike" cap="none" dirty="0">
                <a:solidFill>
                  <a:srgbClr val="002060"/>
                </a:solidFill>
                <a:latin typeface="Calibri"/>
                <a:ea typeface="Calibri"/>
                <a:cs typeface="Calibri"/>
                <a:sym typeface="Calibri"/>
              </a:rPr>
              <a:t>Podemos mencionar como secciones:</a:t>
            </a:r>
            <a:endParaRPr b="1" dirty="0"/>
          </a:p>
        </p:txBody>
      </p:sp>
      <p:graphicFrame>
        <p:nvGraphicFramePr>
          <p:cNvPr id="219" name="Google Shape;219;p25"/>
          <p:cNvGraphicFramePr/>
          <p:nvPr/>
        </p:nvGraphicFramePr>
        <p:xfrm>
          <a:off x="510586" y="1565335"/>
          <a:ext cx="11078225" cy="4459730"/>
        </p:xfrm>
        <a:graphic>
          <a:graphicData uri="http://schemas.openxmlformats.org/drawingml/2006/table">
            <a:tbl>
              <a:tblPr firstRow="1" bandRow="1">
                <a:noFill/>
                <a:tableStyleId>{7BFB0C15-660B-48EA-B3C7-A30292EDD02A}</a:tableStyleId>
              </a:tblPr>
              <a:tblGrid>
                <a:gridCol w="3068475">
                  <a:extLst>
                    <a:ext uri="{9D8B030D-6E8A-4147-A177-3AD203B41FA5}">
                      <a16:colId xmlns:a16="http://schemas.microsoft.com/office/drawing/2014/main" val="20000"/>
                    </a:ext>
                  </a:extLst>
                </a:gridCol>
                <a:gridCol w="8009750">
                  <a:extLst>
                    <a:ext uri="{9D8B030D-6E8A-4147-A177-3AD203B41FA5}">
                      <a16:colId xmlns:a16="http://schemas.microsoft.com/office/drawing/2014/main" val="20001"/>
                    </a:ext>
                  </a:extLst>
                </a:gridCol>
              </a:tblGrid>
              <a:tr h="431000">
                <a:tc>
                  <a:txBody>
                    <a:bodyPr/>
                    <a:lstStyle/>
                    <a:p>
                      <a:pPr marL="0" marR="0" lvl="0" indent="0" algn="ctr" rtl="0">
                        <a:lnSpc>
                          <a:spcPct val="100000"/>
                        </a:lnSpc>
                        <a:spcBef>
                          <a:spcPts val="0"/>
                        </a:spcBef>
                        <a:spcAft>
                          <a:spcPts val="0"/>
                        </a:spcAft>
                        <a:buNone/>
                      </a:pPr>
                      <a:r>
                        <a:rPr lang="es-PE" sz="2400" u="none" strike="noStrike" cap="none">
                          <a:solidFill>
                            <a:schemeClr val="dk2"/>
                          </a:solidFill>
                        </a:rPr>
                        <a:t>Elemento</a:t>
                      </a:r>
                      <a:endParaRPr sz="2400" u="none" strike="noStrike" cap="none">
                        <a:solidFill>
                          <a:schemeClr val="dk2"/>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s-PE" sz="2400" u="none" strike="noStrike" cap="none">
                          <a:solidFill>
                            <a:schemeClr val="dk2"/>
                          </a:solidFill>
                        </a:rPr>
                        <a:t>Descripción</a:t>
                      </a:r>
                      <a:endParaRPr sz="2400" u="none" strike="noStrike" cap="none">
                        <a:solidFill>
                          <a:schemeClr val="dk2"/>
                        </a:solidFill>
                      </a:endParaRPr>
                    </a:p>
                  </a:txBody>
                  <a:tcPr marL="91450" marR="91450" marT="45725" marB="45725"/>
                </a:tc>
                <a:extLst>
                  <a:ext uri="{0D108BD9-81ED-4DB2-BD59-A6C34878D82A}">
                    <a16:rowId xmlns:a16="http://schemas.microsoft.com/office/drawing/2014/main" val="10000"/>
                  </a:ext>
                </a:extLst>
              </a:tr>
              <a:tr h="86710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&lt;h1&gt;, &lt;h2&gt;, &lt;h3&gt;, &lt;h4&gt;, &lt;h5&gt;, &lt;h6&gt; </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Describe el tema de la sección. Disponemos de seis niveles: de h1 a h6, siendo &lt;h1&gt; la cabecera de mayor importancia. Solo puede existir una etiqueta &lt;h1&gt; en el documento.</a:t>
                      </a: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1"/>
                  </a:ext>
                </a:extLst>
              </a:tr>
              <a:tr h="619200">
                <a:tc>
                  <a:txBody>
                    <a:bodyPr/>
                    <a:lstStyle/>
                    <a:p>
                      <a:pPr marL="0" marR="0" lvl="0" indent="0" algn="l" rtl="0">
                        <a:lnSpc>
                          <a:spcPct val="100000"/>
                        </a:lnSpc>
                        <a:spcBef>
                          <a:spcPts val="0"/>
                        </a:spcBef>
                        <a:spcAft>
                          <a:spcPts val="0"/>
                        </a:spcAft>
                        <a:buNone/>
                      </a:pPr>
                      <a:r>
                        <a:rPr lang="es-PE" sz="2200" b="0" u="none" strike="noStrike" cap="none">
                          <a:solidFill>
                            <a:schemeClr val="dk2"/>
                          </a:solidFill>
                        </a:rPr>
                        <a:t>&lt;header&gt;</a:t>
                      </a: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Determina la cabecera de una web o de un documento.</a:t>
                      </a: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2"/>
                  </a:ext>
                </a:extLst>
              </a:tr>
              <a:tr h="718325">
                <a:tc>
                  <a:txBody>
                    <a:bodyPr/>
                    <a:lstStyle/>
                    <a:p>
                      <a:pPr marL="0" marR="0" lvl="0" indent="0" algn="l" rtl="0">
                        <a:lnSpc>
                          <a:spcPct val="100000"/>
                        </a:lnSpc>
                        <a:spcBef>
                          <a:spcPts val="0"/>
                        </a:spcBef>
                        <a:spcAft>
                          <a:spcPts val="0"/>
                        </a:spcAft>
                        <a:buClr>
                          <a:srgbClr val="000000"/>
                        </a:buClr>
                        <a:buSzPts val="2200"/>
                        <a:buFont typeface="Arial"/>
                        <a:buNone/>
                      </a:pPr>
                      <a:r>
                        <a:rPr lang="es-PE" sz="2200" b="0" u="none" strike="noStrike" cap="none">
                          <a:solidFill>
                            <a:schemeClr val="dk2"/>
                          </a:solidFill>
                        </a:rPr>
                        <a:t>&lt;footer&gt;</a:t>
                      </a:r>
                      <a:endParaRPr sz="2200" b="0" u="none" strike="noStrike" cap="none">
                        <a:solidFill>
                          <a:schemeClr val="dk2"/>
                        </a:solidFill>
                      </a:endParaRPr>
                    </a:p>
                    <a:p>
                      <a:pPr marL="0" marR="0" lvl="0" indent="0" algn="l" rtl="0">
                        <a:lnSpc>
                          <a:spcPct val="100000"/>
                        </a:lnSpc>
                        <a:spcBef>
                          <a:spcPts val="0"/>
                        </a:spcBef>
                        <a:spcAft>
                          <a:spcPts val="0"/>
                        </a:spcAft>
                        <a:buNone/>
                      </a:pP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Define el pie de página. También se puede utilizar para definir el pie de otros elementos.</a:t>
                      </a:r>
                      <a:endParaRPr sz="2200" u="none" strike="noStrike" cap="none">
                        <a:solidFill>
                          <a:schemeClr val="dk2"/>
                        </a:solidFill>
                      </a:endParaRPr>
                    </a:p>
                  </a:txBody>
                  <a:tcPr marL="91450" marR="91450" marT="45725" marB="45725"/>
                </a:tc>
                <a:extLst>
                  <a:ext uri="{0D108BD9-81ED-4DB2-BD59-A6C34878D82A}">
                    <a16:rowId xmlns:a16="http://schemas.microsoft.com/office/drawing/2014/main" val="10003"/>
                  </a:ext>
                </a:extLst>
              </a:tr>
              <a:tr h="718325">
                <a:tc>
                  <a:txBody>
                    <a:bodyPr/>
                    <a:lstStyle/>
                    <a:p>
                      <a:pPr marL="0" marR="0" lvl="0" indent="0" algn="l" rtl="0">
                        <a:lnSpc>
                          <a:spcPct val="100000"/>
                        </a:lnSpc>
                        <a:spcBef>
                          <a:spcPts val="0"/>
                        </a:spcBef>
                        <a:spcAft>
                          <a:spcPts val="0"/>
                        </a:spcAft>
                        <a:buClr>
                          <a:srgbClr val="000000"/>
                        </a:buClr>
                        <a:buSzPts val="2200"/>
                        <a:buFont typeface="Arial"/>
                        <a:buNone/>
                      </a:pPr>
                      <a:r>
                        <a:rPr lang="es-PE" sz="2200" b="0" u="none" strike="noStrike" cap="none">
                          <a:solidFill>
                            <a:schemeClr val="dk2"/>
                          </a:solidFill>
                        </a:rPr>
                        <a:t>&lt;address&gt;</a:t>
                      </a:r>
                      <a:endParaRPr sz="2200" b="0" u="none" strike="noStrike" cap="none">
                        <a:solidFill>
                          <a:schemeClr val="dk2"/>
                        </a:solidFill>
                      </a:endParaRPr>
                    </a:p>
                    <a:p>
                      <a:pPr marL="0" marR="0" lvl="0" indent="0" algn="l" rtl="0">
                        <a:lnSpc>
                          <a:spcPct val="100000"/>
                        </a:lnSpc>
                        <a:spcBef>
                          <a:spcPts val="0"/>
                        </a:spcBef>
                        <a:spcAft>
                          <a:spcPts val="0"/>
                        </a:spcAft>
                        <a:buNone/>
                      </a:pP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Especifica una sección que contiene información de contacto.</a:t>
                      </a:r>
                      <a:endParaRPr/>
                    </a:p>
                  </a:txBody>
                  <a:tcPr marL="91450" marR="91450" marT="45725" marB="45725"/>
                </a:tc>
                <a:extLst>
                  <a:ext uri="{0D108BD9-81ED-4DB2-BD59-A6C34878D82A}">
                    <a16:rowId xmlns:a16="http://schemas.microsoft.com/office/drawing/2014/main" val="10004"/>
                  </a:ext>
                </a:extLst>
              </a:tr>
              <a:tr h="718325">
                <a:tc>
                  <a:txBody>
                    <a:bodyPr/>
                    <a:lstStyle/>
                    <a:p>
                      <a:pPr marL="0" marR="0" lvl="0" indent="0" algn="l" rtl="0">
                        <a:lnSpc>
                          <a:spcPct val="100000"/>
                        </a:lnSpc>
                        <a:spcBef>
                          <a:spcPts val="0"/>
                        </a:spcBef>
                        <a:spcAft>
                          <a:spcPts val="0"/>
                        </a:spcAft>
                        <a:buClr>
                          <a:srgbClr val="000000"/>
                        </a:buClr>
                        <a:buSzPts val="2200"/>
                        <a:buFont typeface="Arial"/>
                        <a:buNone/>
                      </a:pPr>
                      <a:r>
                        <a:rPr lang="es-PE" sz="2200" b="0" u="none" strike="noStrike" cap="none">
                          <a:solidFill>
                            <a:schemeClr val="dk2"/>
                          </a:solidFill>
                        </a:rPr>
                        <a:t>&lt;main&gt;</a:t>
                      </a:r>
                      <a:endParaRPr sz="2200" b="0" u="none" strike="noStrike" cap="none">
                        <a:solidFill>
                          <a:schemeClr val="dk2"/>
                        </a:solidFill>
                      </a:endParaRPr>
                    </a:p>
                    <a:p>
                      <a:pPr marL="0" marR="0" lvl="0" indent="0" algn="l" rtl="0">
                        <a:lnSpc>
                          <a:spcPct val="100000"/>
                        </a:lnSpc>
                        <a:spcBef>
                          <a:spcPts val="0"/>
                        </a:spcBef>
                        <a:spcAft>
                          <a:spcPts val="0"/>
                        </a:spcAft>
                        <a:buNone/>
                      </a:pPr>
                      <a:endParaRPr sz="2200" b="0" u="none" strike="noStrike" cap="none">
                        <a:solidFill>
                          <a:schemeClr val="dk2"/>
                        </a:solidFill>
                      </a:endParaRPr>
                    </a:p>
                  </a:txBody>
                  <a:tcPr marL="91450" marR="91450" marT="45725" marB="45725"/>
                </a:tc>
                <a:tc>
                  <a:txBody>
                    <a:bodyPr/>
                    <a:lstStyle/>
                    <a:p>
                      <a:pPr marL="0" marR="0" lvl="0" indent="0" algn="l" rtl="0">
                        <a:lnSpc>
                          <a:spcPct val="100000"/>
                        </a:lnSpc>
                        <a:spcBef>
                          <a:spcPts val="0"/>
                        </a:spcBef>
                        <a:spcAft>
                          <a:spcPts val="0"/>
                        </a:spcAft>
                        <a:buNone/>
                      </a:pPr>
                      <a:r>
                        <a:rPr lang="es-PE" sz="2200" u="none" strike="noStrike" cap="none">
                          <a:solidFill>
                            <a:schemeClr val="dk2"/>
                          </a:solidFill>
                        </a:rPr>
                        <a:t>Determina el contenido principal del documento. Solo puede existir un elemento &lt;main&gt; en el documento.</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
          <p:cNvSpPr txBox="1">
            <a:spLocks noGrp="1"/>
          </p:cNvSpPr>
          <p:nvPr>
            <p:ph type="title"/>
          </p:nvPr>
        </p:nvSpPr>
        <p:spPr>
          <a:xfrm>
            <a:off x="549500" y="2385725"/>
            <a:ext cx="3565200" cy="1853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4000"/>
              <a:buFont typeface="Calibri"/>
              <a:buNone/>
            </a:pPr>
            <a:r>
              <a:rPr lang="es-PE" sz="4000">
                <a:latin typeface="Arial"/>
                <a:ea typeface="Arial"/>
                <a:cs typeface="Arial"/>
                <a:sym typeface="Arial"/>
              </a:rPr>
              <a:t>Caso o reto a resolver</a:t>
            </a:r>
            <a:endParaRPr sz="4000">
              <a:latin typeface="Arial"/>
              <a:ea typeface="Arial"/>
              <a:cs typeface="Arial"/>
              <a:sym typeface="Arial"/>
            </a:endParaRPr>
          </a:p>
        </p:txBody>
      </p:sp>
      <p:pic>
        <p:nvPicPr>
          <p:cNvPr id="225" name="Google Shape;225;p1"/>
          <p:cNvPicPr preferRelativeResize="0"/>
          <p:nvPr/>
        </p:nvPicPr>
        <p:blipFill rotWithShape="1">
          <a:blip r:embed="rId3">
            <a:alphaModFix/>
          </a:blip>
          <a:srcRect/>
          <a:stretch/>
        </p:blipFill>
        <p:spPr>
          <a:xfrm>
            <a:off x="1" y="-1"/>
            <a:ext cx="4449551" cy="1345050"/>
          </a:xfrm>
          <a:prstGeom prst="rect">
            <a:avLst/>
          </a:prstGeom>
          <a:noFill/>
          <a:ln>
            <a:noFill/>
          </a:ln>
        </p:spPr>
      </p:pic>
      <p:sp>
        <p:nvSpPr>
          <p:cNvPr id="226" name="Google Shape;226;p1"/>
          <p:cNvSpPr txBox="1">
            <a:spLocks noGrp="1"/>
          </p:cNvSpPr>
          <p:nvPr>
            <p:ph type="title"/>
          </p:nvPr>
        </p:nvSpPr>
        <p:spPr>
          <a:xfrm>
            <a:off x="4737050" y="1679775"/>
            <a:ext cx="6873000" cy="2698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2060"/>
              </a:buClr>
              <a:buSzPts val="4000"/>
              <a:buFont typeface="Calibri"/>
              <a:buNone/>
            </a:pPr>
            <a:r>
              <a:rPr lang="es-PE" sz="4400" dirty="0">
                <a:solidFill>
                  <a:schemeClr val="dk2"/>
                </a:solidFill>
                <a:latin typeface="Arial"/>
                <a:cs typeface="Arial"/>
                <a:sym typeface="Arial"/>
              </a:rPr>
              <a:t>Organizador gráfico de etiquetas HTML</a:t>
            </a:r>
            <a:endParaRPr sz="4400" dirty="0">
              <a:solidFill>
                <a:schemeClr val="dk2"/>
              </a:solidFill>
              <a:latin typeface="Arial"/>
              <a:cs typeface="Arial"/>
              <a:sym typeface="Arial"/>
            </a:endParaRPr>
          </a:p>
        </p:txBody>
      </p:sp>
      <p:grpSp>
        <p:nvGrpSpPr>
          <p:cNvPr id="227" name="Google Shape;227;p1"/>
          <p:cNvGrpSpPr/>
          <p:nvPr/>
        </p:nvGrpSpPr>
        <p:grpSpPr>
          <a:xfrm>
            <a:off x="254922" y="6013150"/>
            <a:ext cx="3591527" cy="780025"/>
            <a:chOff x="254922" y="6013150"/>
            <a:chExt cx="3591527" cy="780025"/>
          </a:xfrm>
        </p:grpSpPr>
        <p:pic>
          <p:nvPicPr>
            <p:cNvPr id="228" name="Google Shape;228;p1"/>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229" name="Google Shape;229;p1"/>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372d453eb4_1_59"/>
          <p:cNvSpPr txBox="1">
            <a:spLocks noGrp="1"/>
          </p:cNvSpPr>
          <p:nvPr>
            <p:ph type="title"/>
          </p:nvPr>
        </p:nvSpPr>
        <p:spPr>
          <a:xfrm>
            <a:off x="1855788" y="85726"/>
            <a:ext cx="9764700" cy="698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2060"/>
              </a:buClr>
              <a:buSzPts val="4000"/>
              <a:buFont typeface="Calibri"/>
              <a:buNone/>
            </a:pPr>
            <a:r>
              <a:rPr lang="es-PE" sz="4000">
                <a:latin typeface="Arial"/>
                <a:ea typeface="Arial"/>
                <a:cs typeface="Arial"/>
                <a:sym typeface="Arial"/>
              </a:rPr>
              <a:t>Recurso del caso</a:t>
            </a:r>
            <a:endParaRPr sz="4000">
              <a:latin typeface="Arial"/>
              <a:ea typeface="Arial"/>
              <a:cs typeface="Arial"/>
              <a:sym typeface="Arial"/>
            </a:endParaRPr>
          </a:p>
        </p:txBody>
      </p:sp>
      <p:sp>
        <p:nvSpPr>
          <p:cNvPr id="238" name="Google Shape;238;g1372d453eb4_1_59"/>
          <p:cNvSpPr txBox="1">
            <a:spLocks noGrp="1"/>
          </p:cNvSpPr>
          <p:nvPr>
            <p:ph type="body" idx="4"/>
          </p:nvPr>
        </p:nvSpPr>
        <p:spPr>
          <a:xfrm>
            <a:off x="554838" y="2733458"/>
            <a:ext cx="2601900" cy="446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200"/>
              <a:buNone/>
            </a:pPr>
            <a:r>
              <a:rPr lang="es-PE"/>
              <a:t>Lectura</a:t>
            </a:r>
            <a:endParaRPr/>
          </a:p>
        </p:txBody>
      </p:sp>
      <p:sp>
        <p:nvSpPr>
          <p:cNvPr id="239" name="Google Shape;239;g1372d453eb4_1_59"/>
          <p:cNvSpPr/>
          <p:nvPr/>
        </p:nvSpPr>
        <p:spPr>
          <a:xfrm>
            <a:off x="1513175" y="1106125"/>
            <a:ext cx="9150000" cy="444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42900" algn="just" rtl="0">
              <a:lnSpc>
                <a:spcPct val="90000"/>
              </a:lnSpc>
              <a:spcBef>
                <a:spcPts val="1000"/>
              </a:spcBef>
              <a:spcAft>
                <a:spcPts val="0"/>
              </a:spcAft>
              <a:buClr>
                <a:srgbClr val="002060"/>
              </a:buClr>
              <a:buSzPts val="1800"/>
              <a:buChar char="•"/>
            </a:pPr>
            <a:r>
              <a:rPr lang="es-MX" sz="2200" dirty="0">
                <a:solidFill>
                  <a:schemeClr val="dk2"/>
                </a:solidFill>
              </a:rPr>
              <a:t>Luego de conocer las principales etiquetas HTML, el estudiante realiza una búsqueda adicional de información en internet y, con ella, a modo de resumen, realiza un organizador gráfico de las principales etiquetas con su respectivo uso.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372d453eb4_1_80"/>
          <p:cNvSpPr txBox="1">
            <a:spLocks noGrp="1"/>
          </p:cNvSpPr>
          <p:nvPr>
            <p:ph type="title"/>
          </p:nvPr>
        </p:nvSpPr>
        <p:spPr>
          <a:xfrm>
            <a:off x="1769445" y="136526"/>
            <a:ext cx="9819300" cy="73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Indicaciones para realizar la actividad</a:t>
            </a:r>
            <a:endParaRPr/>
          </a:p>
        </p:txBody>
      </p:sp>
      <p:sp>
        <p:nvSpPr>
          <p:cNvPr id="245" name="Google Shape;245;g1372d453eb4_1_80"/>
          <p:cNvSpPr txBox="1">
            <a:spLocks noGrp="1"/>
          </p:cNvSpPr>
          <p:nvPr>
            <p:ph type="body" idx="1"/>
          </p:nvPr>
        </p:nvSpPr>
        <p:spPr>
          <a:xfrm>
            <a:off x="1058779" y="1954802"/>
            <a:ext cx="10074442" cy="3304500"/>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just" rtl="0">
              <a:lnSpc>
                <a:spcPct val="90000"/>
              </a:lnSpc>
              <a:spcBef>
                <a:spcPts val="1000"/>
              </a:spcBef>
              <a:spcAft>
                <a:spcPts val="0"/>
              </a:spcAft>
              <a:buClr>
                <a:schemeClr val="dk1"/>
              </a:buClr>
              <a:buSzPts val="1800"/>
              <a:buChar char="•"/>
            </a:pPr>
            <a:r>
              <a:rPr lang="es-PE" dirty="0">
                <a:sym typeface="Arial"/>
              </a:rPr>
              <a:t>Realiza una búsqueda en internet sobre las principales etiquetas HTML. Asegúrate de visitar páginas confiables.</a:t>
            </a:r>
          </a:p>
          <a:p>
            <a:pPr marL="457200" lvl="0" indent="-342900" algn="just" rtl="0">
              <a:lnSpc>
                <a:spcPct val="90000"/>
              </a:lnSpc>
              <a:spcBef>
                <a:spcPts val="1000"/>
              </a:spcBef>
              <a:spcAft>
                <a:spcPts val="0"/>
              </a:spcAft>
              <a:buClr>
                <a:schemeClr val="dk1"/>
              </a:buClr>
              <a:buSzPts val="1800"/>
              <a:buChar char="•"/>
            </a:pPr>
            <a:r>
              <a:rPr lang="es-PE" dirty="0">
                <a:sym typeface="Arial"/>
              </a:rPr>
              <a:t>Selecciona y resume la información más importante que hayas encontrado.</a:t>
            </a:r>
          </a:p>
          <a:p>
            <a:pPr marL="457200" lvl="0" indent="-342900" algn="just" rtl="0">
              <a:lnSpc>
                <a:spcPct val="90000"/>
              </a:lnSpc>
              <a:spcBef>
                <a:spcPts val="1000"/>
              </a:spcBef>
              <a:spcAft>
                <a:spcPts val="0"/>
              </a:spcAft>
              <a:buClr>
                <a:schemeClr val="dk1"/>
              </a:buClr>
              <a:buSzPts val="1800"/>
              <a:buChar char="•"/>
            </a:pPr>
            <a:r>
              <a:rPr lang="es-PE" dirty="0">
                <a:sym typeface="Arial"/>
              </a:rPr>
              <a:t>Organiza la información en un organizador gráfico de tu preferencia (mapa conceptual, cuadro sinóptico, mapa de ideas, etc.).</a:t>
            </a:r>
          </a:p>
          <a:p>
            <a:pPr marL="457200" lvl="0" indent="-342900" algn="just" rtl="0">
              <a:lnSpc>
                <a:spcPct val="90000"/>
              </a:lnSpc>
              <a:spcBef>
                <a:spcPts val="1000"/>
              </a:spcBef>
              <a:spcAft>
                <a:spcPts val="0"/>
              </a:spcAft>
              <a:buClr>
                <a:schemeClr val="dk1"/>
              </a:buClr>
              <a:buSzPts val="1800"/>
              <a:buChar char="•"/>
            </a:pPr>
            <a:r>
              <a:rPr lang="es-PE" dirty="0">
                <a:sym typeface="Arial"/>
              </a:rPr>
              <a:t>Puedes elaborar tu organizador con Ms. Word, PowerPoint o con alguna herramienta en línea que conozcas.</a:t>
            </a:r>
          </a:p>
          <a:p>
            <a:pPr marL="457200" lvl="0" indent="-342900" algn="just" rtl="0">
              <a:lnSpc>
                <a:spcPct val="90000"/>
              </a:lnSpc>
              <a:spcBef>
                <a:spcPts val="1000"/>
              </a:spcBef>
              <a:spcAft>
                <a:spcPts val="0"/>
              </a:spcAft>
              <a:buClr>
                <a:schemeClr val="dk1"/>
              </a:buClr>
              <a:buSzPts val="1800"/>
              <a:buChar char="•"/>
            </a:pPr>
            <a:endParaRPr lang="es-PE" dirty="0">
              <a:sym typeface="Arial"/>
            </a:endParaRPr>
          </a:p>
          <a:p>
            <a:pPr marL="114300" lvl="0" indent="0" algn="just" rtl="0">
              <a:lnSpc>
                <a:spcPct val="90000"/>
              </a:lnSpc>
              <a:spcBef>
                <a:spcPts val="1000"/>
              </a:spcBef>
              <a:spcAft>
                <a:spcPts val="0"/>
              </a:spcAft>
              <a:buClr>
                <a:schemeClr val="dk1"/>
              </a:buClr>
              <a:buSzPts val="1800"/>
              <a:buNone/>
            </a:pPr>
            <a:endParaRPr dirty="0">
              <a:solidFill>
                <a:schemeClr val="dk1"/>
              </a:solidFill>
              <a:latin typeface="Arial"/>
              <a:ea typeface="Arial"/>
              <a:cs typeface="Arial"/>
              <a:sym typeface="Arial"/>
            </a:endParaRPr>
          </a:p>
        </p:txBody>
      </p:sp>
      <p:pic>
        <p:nvPicPr>
          <p:cNvPr id="246" name="Google Shape;246;g1372d453eb4_1_80"/>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247" name="Google Shape;247;g1372d453eb4_1_80"/>
          <p:cNvGrpSpPr/>
          <p:nvPr/>
        </p:nvGrpSpPr>
        <p:grpSpPr>
          <a:xfrm>
            <a:off x="254922" y="6013150"/>
            <a:ext cx="3591527" cy="780025"/>
            <a:chOff x="254922" y="6013150"/>
            <a:chExt cx="3591527" cy="780025"/>
          </a:xfrm>
        </p:grpSpPr>
        <p:pic>
          <p:nvPicPr>
            <p:cNvPr id="248" name="Google Shape;248;g1372d453eb4_1_80"/>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249" name="Google Shape;249;g1372d453eb4_1_80"/>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
        <p:nvSpPr>
          <p:cNvPr id="2" name="CuadroTexto 1">
            <a:extLst>
              <a:ext uri="{FF2B5EF4-FFF2-40B4-BE49-F238E27FC236}">
                <a16:creationId xmlns:a16="http://schemas.microsoft.com/office/drawing/2014/main" id="{7193D413-A893-A536-8212-828F02B9D0EE}"/>
              </a:ext>
            </a:extLst>
          </p:cNvPr>
          <p:cNvSpPr txBox="1"/>
          <p:nvPr/>
        </p:nvSpPr>
        <p:spPr>
          <a:xfrm>
            <a:off x="1216672" y="1163887"/>
            <a:ext cx="9366667" cy="461665"/>
          </a:xfrm>
          <a:prstGeom prst="rect">
            <a:avLst/>
          </a:prstGeom>
          <a:noFill/>
        </p:spPr>
        <p:txBody>
          <a:bodyPr wrap="none" rtlCol="0">
            <a:spAutoFit/>
          </a:bodyPr>
          <a:lstStyle/>
          <a:p>
            <a:r>
              <a:rPr lang="es-PE" sz="2400" b="1" dirty="0">
                <a:solidFill>
                  <a:srgbClr val="002060"/>
                </a:solidFill>
              </a:rPr>
              <a:t>Para realizar esta actividad, debes tener en cuenta lo siguiente: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g1372d453eb4_1_88"/>
          <p:cNvPicPr preferRelativeResize="0"/>
          <p:nvPr/>
        </p:nvPicPr>
        <p:blipFill rotWithShape="1">
          <a:blip r:embed="rId3">
            <a:alphaModFix/>
          </a:blip>
          <a:srcRect/>
          <a:stretch/>
        </p:blipFill>
        <p:spPr>
          <a:xfrm>
            <a:off x="1" y="-1"/>
            <a:ext cx="4449551" cy="1345050"/>
          </a:xfrm>
          <a:prstGeom prst="rect">
            <a:avLst/>
          </a:prstGeom>
          <a:noFill/>
          <a:ln>
            <a:noFill/>
          </a:ln>
        </p:spPr>
      </p:pic>
      <p:sp>
        <p:nvSpPr>
          <p:cNvPr id="255" name="Google Shape;255;g1372d453eb4_1_88"/>
          <p:cNvSpPr txBox="1">
            <a:spLocks noGrp="1"/>
          </p:cNvSpPr>
          <p:nvPr>
            <p:ph type="title"/>
          </p:nvPr>
        </p:nvSpPr>
        <p:spPr>
          <a:xfrm>
            <a:off x="4737050" y="1679775"/>
            <a:ext cx="6873000" cy="2698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2060"/>
              </a:buClr>
              <a:buSzPts val="4000"/>
              <a:buFont typeface="Calibri"/>
              <a:buNone/>
            </a:pPr>
            <a:r>
              <a:rPr lang="es-PE" sz="4400">
                <a:solidFill>
                  <a:srgbClr val="0D2D6B"/>
                </a:solidFill>
                <a:latin typeface="Arial"/>
                <a:ea typeface="Arial"/>
                <a:cs typeface="Arial"/>
                <a:sym typeface="Arial"/>
              </a:rPr>
              <a:t>Presentación y sustentación de equipos</a:t>
            </a:r>
            <a:endParaRPr sz="4400">
              <a:solidFill>
                <a:srgbClr val="0D2D6B"/>
              </a:solidFill>
              <a:latin typeface="Arial"/>
              <a:ea typeface="Arial"/>
              <a:cs typeface="Arial"/>
              <a:sym typeface="Arial"/>
            </a:endParaRPr>
          </a:p>
        </p:txBody>
      </p:sp>
      <p:grpSp>
        <p:nvGrpSpPr>
          <p:cNvPr id="256" name="Google Shape;256;g1372d453eb4_1_88"/>
          <p:cNvGrpSpPr/>
          <p:nvPr/>
        </p:nvGrpSpPr>
        <p:grpSpPr>
          <a:xfrm>
            <a:off x="254922" y="6013150"/>
            <a:ext cx="3591527" cy="780025"/>
            <a:chOff x="254922" y="6013150"/>
            <a:chExt cx="3591527" cy="780025"/>
          </a:xfrm>
        </p:grpSpPr>
        <p:pic>
          <p:nvPicPr>
            <p:cNvPr id="257" name="Google Shape;257;g1372d453eb4_1_88"/>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258" name="Google Shape;258;g1372d453eb4_1_88"/>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372d453eb4_1_96"/>
          <p:cNvSpPr txBox="1">
            <a:spLocks noGrp="1"/>
          </p:cNvSpPr>
          <p:nvPr>
            <p:ph type="body" idx="1"/>
          </p:nvPr>
        </p:nvSpPr>
        <p:spPr>
          <a:xfrm>
            <a:off x="838200" y="1825625"/>
            <a:ext cx="9701463" cy="3304500"/>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ct val="90000"/>
              <a:buAutoNum type="arabicPeriod"/>
            </a:pPr>
            <a:r>
              <a:rPr lang="es-PE" dirty="0"/>
              <a:t>HTML es un lenguaje que se basa en etiquetas.</a:t>
            </a:r>
          </a:p>
          <a:p>
            <a:pPr marL="114300" lvl="0" indent="0" algn="just" rtl="0">
              <a:lnSpc>
                <a:spcPct val="90000"/>
              </a:lnSpc>
              <a:spcBef>
                <a:spcPts val="1000"/>
              </a:spcBef>
              <a:spcAft>
                <a:spcPts val="0"/>
              </a:spcAft>
              <a:buSzPct val="90000"/>
              <a:buNone/>
            </a:pPr>
            <a:endParaRPr dirty="0"/>
          </a:p>
          <a:p>
            <a:pPr marL="628650" lvl="0" indent="-514350" algn="just" rtl="0">
              <a:lnSpc>
                <a:spcPct val="90000"/>
              </a:lnSpc>
              <a:spcBef>
                <a:spcPts val="0"/>
              </a:spcBef>
              <a:spcAft>
                <a:spcPts val="0"/>
              </a:spcAft>
              <a:buSzPct val="90000"/>
              <a:buFont typeface="+mj-lt"/>
              <a:buAutoNum type="arabicPeriod" startAt="2"/>
            </a:pPr>
            <a:r>
              <a:rPr lang="es-PE" dirty="0"/>
              <a:t>HTML no es un lenguaje de programación como tal, porque no permite colocar lógica dentro de su sintaxis.</a:t>
            </a:r>
          </a:p>
          <a:p>
            <a:pPr marL="114300" lvl="0" indent="0" algn="just" rtl="0">
              <a:lnSpc>
                <a:spcPct val="90000"/>
              </a:lnSpc>
              <a:spcBef>
                <a:spcPts val="0"/>
              </a:spcBef>
              <a:spcAft>
                <a:spcPts val="0"/>
              </a:spcAft>
              <a:buSzPct val="90000"/>
              <a:buNone/>
            </a:pPr>
            <a:endParaRPr dirty="0"/>
          </a:p>
          <a:p>
            <a:pPr marL="628650" lvl="0" indent="-514350" algn="just" rtl="0">
              <a:lnSpc>
                <a:spcPct val="90000"/>
              </a:lnSpc>
              <a:spcBef>
                <a:spcPts val="0"/>
              </a:spcBef>
              <a:spcAft>
                <a:spcPts val="0"/>
              </a:spcAft>
              <a:buSzPct val="90000"/>
              <a:buFont typeface="+mj-lt"/>
              <a:buAutoNum type="arabicPeriod" startAt="3"/>
            </a:pPr>
            <a:r>
              <a:rPr lang="es-PE" dirty="0"/>
              <a:t>Todas las páginas web utilizan etiquetas para su mostrar su contenido.</a:t>
            </a:r>
            <a:endParaRPr dirty="0"/>
          </a:p>
        </p:txBody>
      </p:sp>
      <p:sp>
        <p:nvSpPr>
          <p:cNvPr id="264" name="Google Shape;264;g1372d453eb4_1_96"/>
          <p:cNvSpPr txBox="1">
            <a:spLocks noGrp="1"/>
          </p:cNvSpPr>
          <p:nvPr>
            <p:ph type="title"/>
          </p:nvPr>
        </p:nvSpPr>
        <p:spPr>
          <a:xfrm>
            <a:off x="1769445" y="136526"/>
            <a:ext cx="9819300" cy="73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s-PE"/>
              <a:t>Ideas clave</a:t>
            </a:r>
            <a:endParaRPr/>
          </a:p>
        </p:txBody>
      </p:sp>
      <p:grpSp>
        <p:nvGrpSpPr>
          <p:cNvPr id="265" name="Google Shape;265;g1372d453eb4_1_96"/>
          <p:cNvGrpSpPr/>
          <p:nvPr/>
        </p:nvGrpSpPr>
        <p:grpSpPr>
          <a:xfrm>
            <a:off x="254922" y="6013150"/>
            <a:ext cx="3591527" cy="780025"/>
            <a:chOff x="254922" y="6013150"/>
            <a:chExt cx="3591527" cy="780025"/>
          </a:xfrm>
        </p:grpSpPr>
        <p:pic>
          <p:nvPicPr>
            <p:cNvPr id="266" name="Google Shape;266;g1372d453eb4_1_96"/>
            <p:cNvPicPr preferRelativeResize="0"/>
            <p:nvPr/>
          </p:nvPicPr>
          <p:blipFill rotWithShape="1">
            <a:blip r:embed="rId3">
              <a:alphaModFix/>
            </a:blip>
            <a:srcRect/>
            <a:stretch/>
          </p:blipFill>
          <p:spPr>
            <a:xfrm>
              <a:off x="254922" y="6266192"/>
              <a:ext cx="1923501" cy="371806"/>
            </a:xfrm>
            <a:prstGeom prst="rect">
              <a:avLst/>
            </a:prstGeom>
            <a:noFill/>
            <a:ln>
              <a:noFill/>
            </a:ln>
          </p:spPr>
        </p:pic>
        <p:pic>
          <p:nvPicPr>
            <p:cNvPr id="267" name="Google Shape;267;g1372d453eb4_1_96"/>
            <p:cNvPicPr preferRelativeResize="0"/>
            <p:nvPr/>
          </p:nvPicPr>
          <p:blipFill rotWithShape="1">
            <a:blip r:embed="rId4">
              <a:alphaModFix/>
            </a:blip>
            <a:srcRect/>
            <a:stretch/>
          </p:blipFill>
          <p:spPr>
            <a:xfrm>
              <a:off x="2460450" y="6013150"/>
              <a:ext cx="1385999" cy="780025"/>
            </a:xfrm>
            <a:prstGeom prst="rect">
              <a:avLst/>
            </a:prstGeom>
            <a:noFill/>
            <a:ln>
              <a:noFill/>
            </a:ln>
          </p:spPr>
        </p:pic>
      </p:grpSp>
      <p:sp>
        <p:nvSpPr>
          <p:cNvPr id="3" name="CuadroTexto 2">
            <a:extLst>
              <a:ext uri="{FF2B5EF4-FFF2-40B4-BE49-F238E27FC236}">
                <a16:creationId xmlns:a16="http://schemas.microsoft.com/office/drawing/2014/main" id="{865E65D3-29C5-2033-154E-F5067D00472A}"/>
              </a:ext>
            </a:extLst>
          </p:cNvPr>
          <p:cNvSpPr txBox="1"/>
          <p:nvPr/>
        </p:nvSpPr>
        <p:spPr>
          <a:xfrm>
            <a:off x="906469" y="1153280"/>
            <a:ext cx="8270213" cy="461665"/>
          </a:xfrm>
          <a:prstGeom prst="rect">
            <a:avLst/>
          </a:prstGeom>
          <a:noFill/>
        </p:spPr>
        <p:txBody>
          <a:bodyPr wrap="none" rtlCol="0">
            <a:spAutoFit/>
          </a:bodyPr>
          <a:lstStyle/>
          <a:p>
            <a:r>
              <a:rPr lang="es-PE" sz="2400" b="1" dirty="0">
                <a:solidFill>
                  <a:srgbClr val="002060"/>
                </a:solidFill>
              </a:rPr>
              <a:t>Para finalizar, recordemos lo aprendido en esta sesión: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Resultado de aprendizaje</a:t>
            </a:r>
            <a:endParaRPr/>
          </a:p>
        </p:txBody>
      </p:sp>
      <p:sp>
        <p:nvSpPr>
          <p:cNvPr id="70" name="Google Shape;70;p2"/>
          <p:cNvSpPr txBox="1">
            <a:spLocks noGrp="1"/>
          </p:cNvSpPr>
          <p:nvPr>
            <p:ph type="body" idx="1"/>
          </p:nvPr>
        </p:nvSpPr>
        <p:spPr>
          <a:xfrm>
            <a:off x="838200" y="1825625"/>
            <a:ext cx="10515600" cy="330464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rgbClr val="002060"/>
              </a:buClr>
              <a:buSzPts val="1800"/>
              <a:buChar char="•"/>
            </a:pPr>
            <a:r>
              <a:rPr lang="es-PE" dirty="0">
                <a:latin typeface="Arial"/>
                <a:ea typeface="Arial"/>
                <a:cs typeface="Arial"/>
                <a:sym typeface="Arial"/>
              </a:rPr>
              <a:t>Reconoce el lenguaje HTML, con su estructura básica del documento.</a:t>
            </a:r>
            <a:endParaRPr dirty="0"/>
          </a:p>
        </p:txBody>
      </p:sp>
      <p:pic>
        <p:nvPicPr>
          <p:cNvPr id="71" name="Google Shape;71;p2"/>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72" name="Google Shape;72;p2"/>
          <p:cNvGrpSpPr/>
          <p:nvPr/>
        </p:nvGrpSpPr>
        <p:grpSpPr>
          <a:xfrm>
            <a:off x="254922" y="6013150"/>
            <a:ext cx="3591527" cy="780025"/>
            <a:chOff x="254922" y="6013150"/>
            <a:chExt cx="3591527" cy="780025"/>
          </a:xfrm>
        </p:grpSpPr>
        <p:pic>
          <p:nvPicPr>
            <p:cNvPr id="73" name="Google Shape;73;p2"/>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74" name="Google Shape;74;p2"/>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372d453eb4_1_105"/>
          <p:cNvSpPr/>
          <p:nvPr/>
        </p:nvSpPr>
        <p:spPr>
          <a:xfrm>
            <a:off x="-21000" y="902700"/>
            <a:ext cx="12192000" cy="5955300"/>
          </a:xfrm>
          <a:prstGeom prst="rect">
            <a:avLst/>
          </a:prstGeom>
          <a:solidFill>
            <a:srgbClr val="0D2D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1372d453eb4_1_105"/>
          <p:cNvSpPr txBox="1">
            <a:spLocks noGrp="1"/>
          </p:cNvSpPr>
          <p:nvPr>
            <p:ph type="body" idx="1"/>
          </p:nvPr>
        </p:nvSpPr>
        <p:spPr>
          <a:xfrm>
            <a:off x="2291900" y="1825625"/>
            <a:ext cx="8318100" cy="2360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1800"/>
              <a:buNone/>
            </a:pPr>
            <a:r>
              <a:rPr lang="es-PE" sz="3600" dirty="0">
                <a:solidFill>
                  <a:srgbClr val="FFFFFF"/>
                </a:solidFill>
                <a:latin typeface="Arial"/>
                <a:ea typeface="Arial"/>
                <a:cs typeface="Arial"/>
                <a:sym typeface="Arial"/>
              </a:rPr>
              <a:t>“Una inversión en conocimiento paga el mejor interés”. </a:t>
            </a:r>
            <a:endParaRPr sz="4400" dirty="0"/>
          </a:p>
        </p:txBody>
      </p:sp>
      <p:grpSp>
        <p:nvGrpSpPr>
          <p:cNvPr id="274" name="Google Shape;274;g1372d453eb4_1_105"/>
          <p:cNvGrpSpPr/>
          <p:nvPr/>
        </p:nvGrpSpPr>
        <p:grpSpPr>
          <a:xfrm>
            <a:off x="254922" y="6013150"/>
            <a:ext cx="3591527" cy="780025"/>
            <a:chOff x="254922" y="6013150"/>
            <a:chExt cx="3591527" cy="780025"/>
          </a:xfrm>
        </p:grpSpPr>
        <p:pic>
          <p:nvPicPr>
            <p:cNvPr id="275" name="Google Shape;275;g1372d453eb4_1_105"/>
            <p:cNvPicPr preferRelativeResize="0"/>
            <p:nvPr/>
          </p:nvPicPr>
          <p:blipFill rotWithShape="1">
            <a:blip r:embed="rId3">
              <a:alphaModFix/>
            </a:blip>
            <a:srcRect/>
            <a:stretch/>
          </p:blipFill>
          <p:spPr>
            <a:xfrm>
              <a:off x="254922" y="6266192"/>
              <a:ext cx="1923501" cy="371806"/>
            </a:xfrm>
            <a:prstGeom prst="rect">
              <a:avLst/>
            </a:prstGeom>
            <a:noFill/>
            <a:ln>
              <a:noFill/>
            </a:ln>
          </p:spPr>
        </p:pic>
        <p:pic>
          <p:nvPicPr>
            <p:cNvPr id="276" name="Google Shape;276;g1372d453eb4_1_105"/>
            <p:cNvPicPr preferRelativeResize="0"/>
            <p:nvPr/>
          </p:nvPicPr>
          <p:blipFill rotWithShape="1">
            <a:blip r:embed="rId4">
              <a:alphaModFix/>
            </a:blip>
            <a:srcRect/>
            <a:stretch/>
          </p:blipFill>
          <p:spPr>
            <a:xfrm>
              <a:off x="2460450" y="6013150"/>
              <a:ext cx="1385999" cy="780025"/>
            </a:xfrm>
            <a:prstGeom prst="rect">
              <a:avLst/>
            </a:prstGeom>
            <a:noFill/>
            <a:ln>
              <a:noFill/>
            </a:ln>
          </p:spPr>
        </p:pic>
      </p:grpSp>
      <p:sp>
        <p:nvSpPr>
          <p:cNvPr id="277" name="Google Shape;277;g1372d453eb4_1_105"/>
          <p:cNvSpPr txBox="1"/>
          <p:nvPr/>
        </p:nvSpPr>
        <p:spPr>
          <a:xfrm>
            <a:off x="7495823" y="3429000"/>
            <a:ext cx="2946144" cy="544319"/>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1000"/>
              </a:spcBef>
              <a:spcAft>
                <a:spcPts val="0"/>
              </a:spcAft>
              <a:buClr>
                <a:srgbClr val="002060"/>
              </a:buClr>
              <a:buSzPts val="1800"/>
              <a:buFont typeface="Arial"/>
              <a:buNone/>
            </a:pPr>
            <a:r>
              <a:rPr lang="es-PE" sz="2000" b="1" i="0" u="none" strike="noStrike" cap="none" dirty="0">
                <a:solidFill>
                  <a:srgbClr val="FFFFFF"/>
                </a:solidFill>
                <a:latin typeface="Arial"/>
                <a:ea typeface="Arial"/>
                <a:cs typeface="Arial"/>
                <a:sym typeface="Arial"/>
              </a:rPr>
              <a:t>-Benjamín Franklin</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7"/>
          <p:cNvSpPr/>
          <p:nvPr/>
        </p:nvSpPr>
        <p:spPr>
          <a:xfrm>
            <a:off x="0" y="0"/>
            <a:ext cx="12192000" cy="68580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83" name="Google Shape;283;p17"/>
          <p:cNvPicPr preferRelativeResize="0"/>
          <p:nvPr/>
        </p:nvPicPr>
        <p:blipFill rotWithShape="1">
          <a:blip r:embed="rId3">
            <a:alphaModFix/>
          </a:blip>
          <a:srcRect/>
          <a:stretch/>
        </p:blipFill>
        <p:spPr>
          <a:xfrm>
            <a:off x="3238500" y="1662112"/>
            <a:ext cx="5715000" cy="3533775"/>
          </a:xfrm>
          <a:prstGeom prst="rect">
            <a:avLst/>
          </a:prstGeom>
          <a:noFill/>
          <a:ln>
            <a:noFill/>
          </a:ln>
        </p:spPr>
      </p:pic>
      <p:pic>
        <p:nvPicPr>
          <p:cNvPr id="284" name="Google Shape;284;p17"/>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285" name="Google Shape;285;p17"/>
          <p:cNvPicPr preferRelativeResize="0"/>
          <p:nvPr/>
        </p:nvPicPr>
        <p:blipFill rotWithShape="1">
          <a:blip r:embed="rId5">
            <a:alphaModFix/>
          </a:blip>
          <a:srcRect/>
          <a:stretch/>
        </p:blipFill>
        <p:spPr>
          <a:xfrm>
            <a:off x="10537650" y="6013150"/>
            <a:ext cx="1385999" cy="78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1372d453eb4_1_1"/>
          <p:cNvSpPr txBox="1">
            <a:spLocks noGrp="1"/>
          </p:cNvSpPr>
          <p:nvPr>
            <p:ph type="title"/>
          </p:nvPr>
        </p:nvSpPr>
        <p:spPr>
          <a:xfrm>
            <a:off x="1769445" y="136526"/>
            <a:ext cx="9819300" cy="739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a:t>Contenidos o temas</a:t>
            </a:r>
            <a:endParaRPr/>
          </a:p>
        </p:txBody>
      </p:sp>
      <p:sp>
        <p:nvSpPr>
          <p:cNvPr id="80" name="Google Shape;80;g1372d453eb4_1_1"/>
          <p:cNvSpPr txBox="1">
            <a:spLocks noGrp="1"/>
          </p:cNvSpPr>
          <p:nvPr>
            <p:ph type="body" idx="1"/>
          </p:nvPr>
        </p:nvSpPr>
        <p:spPr>
          <a:xfrm>
            <a:off x="690225" y="1348850"/>
            <a:ext cx="10592400" cy="41994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1000"/>
              </a:spcBef>
              <a:spcAft>
                <a:spcPts val="0"/>
              </a:spcAft>
              <a:buSzPts val="1800"/>
              <a:buFont typeface="Arial"/>
              <a:buChar char="•"/>
            </a:pPr>
            <a:r>
              <a:rPr lang="es-PE" dirty="0">
                <a:latin typeface="Arial"/>
                <a:ea typeface="Arial"/>
                <a:cs typeface="Arial"/>
                <a:sym typeface="Arial"/>
              </a:rPr>
              <a:t>¿Qué significa HTML?</a:t>
            </a:r>
          </a:p>
          <a:p>
            <a:pPr marL="457200" lvl="0" indent="-342900" algn="l" rtl="0">
              <a:lnSpc>
                <a:spcPct val="115000"/>
              </a:lnSpc>
              <a:spcBef>
                <a:spcPts val="1000"/>
              </a:spcBef>
              <a:spcAft>
                <a:spcPts val="0"/>
              </a:spcAft>
              <a:buSzPts val="1800"/>
              <a:buFont typeface="Arial"/>
              <a:buChar char="•"/>
            </a:pPr>
            <a:r>
              <a:rPr lang="es-PE" dirty="0">
                <a:latin typeface="Arial"/>
                <a:ea typeface="Arial"/>
                <a:cs typeface="Arial"/>
                <a:sym typeface="Arial"/>
              </a:rPr>
              <a:t>Características de HTML</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s-PE" dirty="0">
                <a:latin typeface="Arial"/>
                <a:ea typeface="Arial"/>
                <a:cs typeface="Arial"/>
                <a:sym typeface="Arial"/>
              </a:rPr>
              <a:t>Estructura básica de un documento HTML5</a:t>
            </a:r>
            <a:endParaRPr dirty="0"/>
          </a:p>
          <a:p>
            <a:pPr marL="457200" lvl="0" indent="-342900" algn="l" rtl="0">
              <a:lnSpc>
                <a:spcPct val="115000"/>
              </a:lnSpc>
              <a:spcBef>
                <a:spcPts val="0"/>
              </a:spcBef>
              <a:spcAft>
                <a:spcPts val="0"/>
              </a:spcAft>
              <a:buSzPts val="1800"/>
              <a:buFont typeface="Arial"/>
              <a:buChar char="•"/>
            </a:pPr>
            <a:r>
              <a:rPr lang="es-PE" dirty="0">
                <a:latin typeface="Arial"/>
                <a:ea typeface="Arial"/>
                <a:cs typeface="Arial"/>
                <a:sym typeface="Arial"/>
              </a:rPr>
              <a:t>Elementos raíz</a:t>
            </a:r>
            <a:endParaRPr dirty="0"/>
          </a:p>
          <a:p>
            <a:pPr marL="457200" lvl="0" indent="-342900" algn="l" rtl="0">
              <a:lnSpc>
                <a:spcPct val="115000"/>
              </a:lnSpc>
              <a:spcBef>
                <a:spcPts val="0"/>
              </a:spcBef>
              <a:spcAft>
                <a:spcPts val="0"/>
              </a:spcAft>
              <a:buSzPts val="1800"/>
              <a:buFont typeface="Arial"/>
              <a:buChar char="•"/>
            </a:pPr>
            <a:r>
              <a:rPr lang="es-PE" dirty="0">
                <a:latin typeface="Arial"/>
                <a:ea typeface="Arial"/>
                <a:cs typeface="Arial"/>
                <a:sym typeface="Arial"/>
              </a:rPr>
              <a:t>Metadatos</a:t>
            </a:r>
            <a:endParaRPr dirty="0"/>
          </a:p>
          <a:p>
            <a:pPr marL="457200" lvl="0" indent="-342900" algn="l" rtl="0">
              <a:lnSpc>
                <a:spcPct val="115000"/>
              </a:lnSpc>
              <a:spcBef>
                <a:spcPts val="0"/>
              </a:spcBef>
              <a:spcAft>
                <a:spcPts val="0"/>
              </a:spcAft>
              <a:buSzPts val="1800"/>
              <a:buFont typeface="Arial"/>
              <a:buChar char="•"/>
            </a:pPr>
            <a:r>
              <a:rPr lang="es-PE" dirty="0">
                <a:latin typeface="Arial"/>
                <a:ea typeface="Arial"/>
                <a:cs typeface="Arial"/>
                <a:sym typeface="Arial"/>
              </a:rPr>
              <a:t>Scripting</a:t>
            </a:r>
            <a:endParaRPr dirty="0"/>
          </a:p>
          <a:p>
            <a:pPr marL="457200" lvl="0" indent="-342900" algn="l" rtl="0">
              <a:lnSpc>
                <a:spcPct val="115000"/>
              </a:lnSpc>
              <a:spcBef>
                <a:spcPts val="0"/>
              </a:spcBef>
              <a:spcAft>
                <a:spcPts val="0"/>
              </a:spcAft>
              <a:buSzPts val="1800"/>
              <a:buFont typeface="Arial"/>
              <a:buChar char="•"/>
            </a:pPr>
            <a:r>
              <a:rPr lang="es-PE" dirty="0">
                <a:latin typeface="Arial"/>
                <a:ea typeface="Arial"/>
                <a:cs typeface="Arial"/>
                <a:sym typeface="Arial"/>
              </a:rPr>
              <a:t>Secciones</a:t>
            </a:r>
            <a:endParaRPr dirty="0"/>
          </a:p>
          <a:p>
            <a:pPr marL="457200" lvl="0" indent="-228600" algn="l" rtl="0">
              <a:lnSpc>
                <a:spcPct val="115000"/>
              </a:lnSpc>
              <a:spcBef>
                <a:spcPts val="0"/>
              </a:spcBef>
              <a:spcAft>
                <a:spcPts val="0"/>
              </a:spcAft>
              <a:buSzPts val="1800"/>
              <a:buFont typeface="Arial"/>
              <a:buNone/>
            </a:pPr>
            <a:endParaRPr dirty="0">
              <a:latin typeface="Arial"/>
              <a:ea typeface="Arial"/>
              <a:cs typeface="Arial"/>
              <a:sym typeface="Arial"/>
            </a:endParaRPr>
          </a:p>
          <a:p>
            <a:pPr marL="457200" lvl="0" indent="-228600" algn="l" rtl="0">
              <a:lnSpc>
                <a:spcPct val="115000"/>
              </a:lnSpc>
              <a:spcBef>
                <a:spcPts val="0"/>
              </a:spcBef>
              <a:spcAft>
                <a:spcPts val="0"/>
              </a:spcAft>
              <a:buSzPts val="1800"/>
              <a:buFont typeface="Arial"/>
              <a:buNone/>
            </a:pPr>
            <a:endParaRPr dirty="0">
              <a:latin typeface="Arial"/>
              <a:ea typeface="Arial"/>
              <a:cs typeface="Arial"/>
              <a:sym typeface="Arial"/>
            </a:endParaRPr>
          </a:p>
        </p:txBody>
      </p:sp>
      <p:pic>
        <p:nvPicPr>
          <p:cNvPr id="81" name="Google Shape;81;g1372d453eb4_1_1"/>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82" name="Google Shape;82;g1372d453eb4_1_1"/>
          <p:cNvGrpSpPr/>
          <p:nvPr/>
        </p:nvGrpSpPr>
        <p:grpSpPr>
          <a:xfrm>
            <a:off x="254922" y="6013150"/>
            <a:ext cx="3591527" cy="780025"/>
            <a:chOff x="254922" y="6013150"/>
            <a:chExt cx="3591527" cy="780025"/>
          </a:xfrm>
        </p:grpSpPr>
        <p:pic>
          <p:nvPicPr>
            <p:cNvPr id="83" name="Google Shape;83;g1372d453eb4_1_1"/>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84" name="Google Shape;84;g1372d453eb4_1_1"/>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p:nvPr/>
        </p:nvSpPr>
        <p:spPr>
          <a:xfrm>
            <a:off x="7738920" y="2880968"/>
            <a:ext cx="3870062" cy="2630074"/>
          </a:xfrm>
          <a:prstGeom prst="roundRect">
            <a:avLst>
              <a:gd name="adj" fmla="val 16667"/>
            </a:avLst>
          </a:prstGeom>
          <a:no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90" name="Google Shape;90;p4"/>
          <p:cNvSpPr/>
          <p:nvPr/>
        </p:nvSpPr>
        <p:spPr>
          <a:xfrm>
            <a:off x="4043601" y="2869570"/>
            <a:ext cx="3470285" cy="2076076"/>
          </a:xfrm>
          <a:prstGeom prst="roundRect">
            <a:avLst>
              <a:gd name="adj" fmla="val 16667"/>
            </a:avLst>
          </a:prstGeom>
          <a:no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91" name="Google Shape;91;p4"/>
          <p:cNvSpPr/>
          <p:nvPr/>
        </p:nvSpPr>
        <p:spPr>
          <a:xfrm>
            <a:off x="411848" y="2869570"/>
            <a:ext cx="3414441" cy="2076076"/>
          </a:xfrm>
          <a:prstGeom prst="roundRect">
            <a:avLst>
              <a:gd name="adj" fmla="val 16667"/>
            </a:avLst>
          </a:prstGeom>
          <a:no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2" name="Google Shape;92;p4"/>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dirty="0"/>
              <a:t>¿Qué significa HTML?</a:t>
            </a:r>
            <a:endParaRPr dirty="0"/>
          </a:p>
        </p:txBody>
      </p:sp>
      <p:pic>
        <p:nvPicPr>
          <p:cNvPr id="93" name="Google Shape;93;p4"/>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94" name="Google Shape;94;p4"/>
          <p:cNvGrpSpPr/>
          <p:nvPr/>
        </p:nvGrpSpPr>
        <p:grpSpPr>
          <a:xfrm>
            <a:off x="254922" y="6013150"/>
            <a:ext cx="3591527" cy="780025"/>
            <a:chOff x="254922" y="6013150"/>
            <a:chExt cx="3591527" cy="780025"/>
          </a:xfrm>
        </p:grpSpPr>
        <p:pic>
          <p:nvPicPr>
            <p:cNvPr id="95" name="Google Shape;95;p4"/>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96" name="Google Shape;96;p4"/>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
        <p:nvSpPr>
          <p:cNvPr id="97" name="Google Shape;97;p4"/>
          <p:cNvSpPr txBox="1">
            <a:spLocks noGrp="1"/>
          </p:cNvSpPr>
          <p:nvPr>
            <p:ph type="body" idx="1"/>
          </p:nvPr>
        </p:nvSpPr>
        <p:spPr>
          <a:xfrm>
            <a:off x="714213" y="1174697"/>
            <a:ext cx="10515600" cy="1074666"/>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Clr>
                <a:srgbClr val="002060"/>
              </a:buClr>
              <a:buSzPts val="1800"/>
              <a:buChar char="•"/>
            </a:pPr>
            <a:r>
              <a:rPr lang="es-PE" sz="2600" b="1" dirty="0">
                <a:latin typeface="Arial"/>
                <a:ea typeface="Arial"/>
                <a:cs typeface="Arial"/>
                <a:sym typeface="Arial"/>
              </a:rPr>
              <a:t>Sus siglas corresponden a:</a:t>
            </a:r>
            <a:endParaRPr sz="2600" b="1" dirty="0"/>
          </a:p>
        </p:txBody>
      </p:sp>
      <p:sp>
        <p:nvSpPr>
          <p:cNvPr id="98" name="Google Shape;98;p4"/>
          <p:cNvSpPr/>
          <p:nvPr/>
        </p:nvSpPr>
        <p:spPr>
          <a:xfrm>
            <a:off x="637472" y="2505360"/>
            <a:ext cx="2886654" cy="728419"/>
          </a:xfrm>
          <a:prstGeom prst="flowChartAlternateProcess">
            <a:avLst/>
          </a:prstGeom>
          <a:solidFill>
            <a:schemeClr val="accent1"/>
          </a:solid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PE" sz="2400" b="1" i="0" u="none" strike="noStrike" cap="none">
                <a:solidFill>
                  <a:srgbClr val="1F3864"/>
                </a:solidFill>
                <a:latin typeface="Arial"/>
                <a:ea typeface="Arial"/>
                <a:cs typeface="Arial"/>
                <a:sym typeface="Arial"/>
              </a:rPr>
              <a:t>HyperText</a:t>
            </a:r>
            <a:endParaRPr/>
          </a:p>
          <a:p>
            <a:pPr marL="0" marR="0" lvl="0" indent="0" algn="ctr" rtl="0">
              <a:lnSpc>
                <a:spcPct val="100000"/>
              </a:lnSpc>
              <a:spcBef>
                <a:spcPts val="0"/>
              </a:spcBef>
              <a:spcAft>
                <a:spcPts val="0"/>
              </a:spcAft>
              <a:buNone/>
            </a:pPr>
            <a:r>
              <a:rPr lang="es-PE" sz="2400" b="1" i="0" u="none" strike="noStrike" cap="none">
                <a:solidFill>
                  <a:srgbClr val="1F3864"/>
                </a:solidFill>
                <a:latin typeface="Arial"/>
                <a:ea typeface="Arial"/>
                <a:cs typeface="Arial"/>
                <a:sym typeface="Arial"/>
              </a:rPr>
              <a:t>(Hipertexto)</a:t>
            </a:r>
            <a:endParaRPr/>
          </a:p>
        </p:txBody>
      </p:sp>
      <p:sp>
        <p:nvSpPr>
          <p:cNvPr id="99" name="Google Shape;99;p4"/>
          <p:cNvSpPr/>
          <p:nvPr/>
        </p:nvSpPr>
        <p:spPr>
          <a:xfrm>
            <a:off x="4335419" y="2505361"/>
            <a:ext cx="2886653" cy="728421"/>
          </a:xfrm>
          <a:prstGeom prst="flowChartAlternateProcess">
            <a:avLst/>
          </a:prstGeom>
          <a:solidFill>
            <a:schemeClr val="accent1"/>
          </a:solid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PE" sz="2400" b="1" i="0" u="none" strike="noStrike" cap="none">
                <a:solidFill>
                  <a:srgbClr val="1F3864"/>
                </a:solidFill>
                <a:latin typeface="Arial"/>
                <a:ea typeface="Arial"/>
                <a:cs typeface="Arial"/>
                <a:sym typeface="Arial"/>
              </a:rPr>
              <a:t>Markup</a:t>
            </a:r>
            <a:endParaRPr/>
          </a:p>
          <a:p>
            <a:pPr marL="0" marR="0" lvl="0" indent="0" algn="ctr" rtl="0">
              <a:lnSpc>
                <a:spcPct val="100000"/>
              </a:lnSpc>
              <a:spcBef>
                <a:spcPts val="0"/>
              </a:spcBef>
              <a:spcAft>
                <a:spcPts val="0"/>
              </a:spcAft>
              <a:buNone/>
            </a:pPr>
            <a:r>
              <a:rPr lang="es-PE" sz="2400" b="1" i="0" u="none" strike="noStrike" cap="none">
                <a:solidFill>
                  <a:srgbClr val="1F3864"/>
                </a:solidFill>
                <a:latin typeface="Arial"/>
                <a:ea typeface="Arial"/>
                <a:cs typeface="Arial"/>
                <a:sym typeface="Arial"/>
              </a:rPr>
              <a:t>(Marca o etiqueta)</a:t>
            </a:r>
            <a:endParaRPr/>
          </a:p>
        </p:txBody>
      </p:sp>
      <p:sp>
        <p:nvSpPr>
          <p:cNvPr id="100" name="Google Shape;100;p4"/>
          <p:cNvSpPr/>
          <p:nvPr/>
        </p:nvSpPr>
        <p:spPr>
          <a:xfrm>
            <a:off x="8230623" y="2505358"/>
            <a:ext cx="2886653" cy="728421"/>
          </a:xfrm>
          <a:prstGeom prst="flowChartAlternateProcess">
            <a:avLst/>
          </a:prstGeom>
          <a:solidFill>
            <a:schemeClr val="accent1"/>
          </a:solid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PE" sz="2400" b="1" i="0" u="none" strike="noStrike" cap="none">
                <a:solidFill>
                  <a:srgbClr val="1F3864"/>
                </a:solidFill>
                <a:latin typeface="Arial"/>
                <a:ea typeface="Arial"/>
                <a:cs typeface="Arial"/>
                <a:sym typeface="Arial"/>
              </a:rPr>
              <a:t>Languaje</a:t>
            </a:r>
            <a:endParaRPr/>
          </a:p>
          <a:p>
            <a:pPr marL="0" marR="0" lvl="0" indent="0" algn="ctr" rtl="0">
              <a:lnSpc>
                <a:spcPct val="100000"/>
              </a:lnSpc>
              <a:spcBef>
                <a:spcPts val="0"/>
              </a:spcBef>
              <a:spcAft>
                <a:spcPts val="0"/>
              </a:spcAft>
              <a:buNone/>
            </a:pPr>
            <a:r>
              <a:rPr lang="es-PE" sz="2400" b="1" i="0" u="none" strike="noStrike" cap="none">
                <a:solidFill>
                  <a:srgbClr val="1F3864"/>
                </a:solidFill>
                <a:latin typeface="Arial"/>
                <a:ea typeface="Arial"/>
                <a:cs typeface="Arial"/>
                <a:sym typeface="Arial"/>
              </a:rPr>
              <a:t>(Lenguaje)</a:t>
            </a:r>
            <a:endParaRPr sz="2400" b="1" i="0" u="none" strike="noStrike" cap="none">
              <a:solidFill>
                <a:srgbClr val="1F3864"/>
              </a:solidFill>
              <a:latin typeface="Arial"/>
              <a:ea typeface="Arial"/>
              <a:cs typeface="Arial"/>
              <a:sym typeface="Arial"/>
            </a:endParaRPr>
          </a:p>
        </p:txBody>
      </p:sp>
      <p:sp>
        <p:nvSpPr>
          <p:cNvPr id="101" name="Google Shape;101;p4"/>
          <p:cNvSpPr txBox="1"/>
          <p:nvPr/>
        </p:nvSpPr>
        <p:spPr>
          <a:xfrm>
            <a:off x="4043602" y="3375986"/>
            <a:ext cx="3470285"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PE" sz="2200" b="0" i="0" u="none" strike="noStrike" cap="none">
                <a:solidFill>
                  <a:srgbClr val="002060"/>
                </a:solidFill>
                <a:latin typeface="Arial"/>
                <a:ea typeface="Arial"/>
                <a:cs typeface="Arial"/>
                <a:sym typeface="Arial"/>
              </a:rPr>
              <a:t>Texto que enlaza con otros contenidos, que pueden ser otro texto u otro archivo. </a:t>
            </a:r>
            <a:endParaRPr sz="2200" b="0" i="0" u="none" strike="noStrike" cap="none">
              <a:solidFill>
                <a:srgbClr val="000000"/>
              </a:solidFill>
              <a:latin typeface="Arial"/>
              <a:ea typeface="Arial"/>
              <a:cs typeface="Arial"/>
              <a:sym typeface="Arial"/>
            </a:endParaRPr>
          </a:p>
        </p:txBody>
      </p:sp>
      <p:sp>
        <p:nvSpPr>
          <p:cNvPr id="102" name="Google Shape;102;p4"/>
          <p:cNvSpPr txBox="1"/>
          <p:nvPr/>
        </p:nvSpPr>
        <p:spPr>
          <a:xfrm>
            <a:off x="411848" y="3375985"/>
            <a:ext cx="3337901" cy="11079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PE" sz="2200" b="0" i="0" u="none" strike="noStrike" cap="none">
                <a:solidFill>
                  <a:srgbClr val="002060"/>
                </a:solidFill>
                <a:latin typeface="Arial"/>
                <a:ea typeface="Arial"/>
                <a:cs typeface="Arial"/>
                <a:sym typeface="Arial"/>
              </a:rPr>
              <a:t>Todas las páginas web están construidas en base a etiquetas.</a:t>
            </a:r>
            <a:endParaRPr sz="2200" b="0" i="0" u="none" strike="noStrike" cap="none">
              <a:solidFill>
                <a:srgbClr val="002060"/>
              </a:solidFill>
              <a:latin typeface="Arial"/>
              <a:ea typeface="Arial"/>
              <a:cs typeface="Arial"/>
              <a:sym typeface="Arial"/>
            </a:endParaRPr>
          </a:p>
        </p:txBody>
      </p:sp>
      <p:sp>
        <p:nvSpPr>
          <p:cNvPr id="103" name="Google Shape;103;p4"/>
          <p:cNvSpPr txBox="1"/>
          <p:nvPr/>
        </p:nvSpPr>
        <p:spPr>
          <a:xfrm>
            <a:off x="7830150" y="3311188"/>
            <a:ext cx="3687598" cy="212365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PE" sz="2200" b="0" i="0" u="none" strike="noStrike" cap="none">
                <a:solidFill>
                  <a:srgbClr val="002060"/>
                </a:solidFill>
                <a:latin typeface="Arial"/>
                <a:ea typeface="Arial"/>
                <a:cs typeface="Arial"/>
                <a:sym typeface="Arial"/>
              </a:rPr>
              <a:t>HTML es un lenguaje, es decir, tiene sus normas, su estructura y una serie de convenciones para definir estructura y contenido de una web.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s-PE" dirty="0"/>
              <a:t>¿Qué significa HTML?</a:t>
            </a:r>
            <a:endParaRPr dirty="0"/>
          </a:p>
        </p:txBody>
      </p:sp>
      <p:sp>
        <p:nvSpPr>
          <p:cNvPr id="109" name="Google Shape;109;p8"/>
          <p:cNvSpPr txBox="1">
            <a:spLocks noGrp="1"/>
          </p:cNvSpPr>
          <p:nvPr>
            <p:ph type="body" idx="1"/>
          </p:nvPr>
        </p:nvSpPr>
        <p:spPr>
          <a:xfrm>
            <a:off x="516772" y="2283023"/>
            <a:ext cx="5985627" cy="2761451"/>
          </a:xfrm>
          <a:prstGeom prst="rect">
            <a:avLst/>
          </a:prstGeom>
          <a:noFill/>
          <a:ln>
            <a:noFill/>
          </a:ln>
        </p:spPr>
        <p:txBody>
          <a:bodyPr spcFirstLastPara="1" wrap="square" lIns="91425" tIns="45700" rIns="91425" bIns="45700" anchor="t" anchorCtr="0">
            <a:normAutofit/>
          </a:bodyPr>
          <a:lstStyle/>
          <a:p>
            <a:pPr marL="114300" lvl="0" indent="0" algn="just" rtl="0">
              <a:lnSpc>
                <a:spcPct val="90000"/>
              </a:lnSpc>
              <a:spcBef>
                <a:spcPts val="1000"/>
              </a:spcBef>
              <a:spcAft>
                <a:spcPts val="0"/>
              </a:spcAft>
              <a:buSzPts val="1800"/>
              <a:buNone/>
            </a:pPr>
            <a:r>
              <a:rPr lang="es-PE" sz="2600">
                <a:latin typeface="Arial"/>
                <a:ea typeface="Arial"/>
                <a:cs typeface="Arial"/>
                <a:sym typeface="Arial"/>
              </a:rPr>
              <a:t>Si bien es cierto HTML es un lenguaje, no quiere decir que sea un lenguaje programación. HTML no lo es, ya que no tiene estructuras de lenguaje de programación, como los bucles, las condiciones, las funciones, etc.</a:t>
            </a:r>
            <a:endParaRPr sz="2600"/>
          </a:p>
        </p:txBody>
      </p:sp>
      <p:pic>
        <p:nvPicPr>
          <p:cNvPr id="110" name="Google Shape;110;p8" descr="Diseño web online"/>
          <p:cNvPicPr preferRelativeResize="0"/>
          <p:nvPr/>
        </p:nvPicPr>
        <p:blipFill rotWithShape="1">
          <a:blip r:embed="rId3">
            <a:alphaModFix/>
          </a:blip>
          <a:srcRect/>
          <a:stretch/>
        </p:blipFill>
        <p:spPr>
          <a:xfrm>
            <a:off x="6829777" y="1959136"/>
            <a:ext cx="4670767" cy="3219411"/>
          </a:xfrm>
          <a:prstGeom prst="rect">
            <a:avLst/>
          </a:prstGeom>
          <a:noFill/>
          <a:ln>
            <a:noFill/>
          </a:ln>
        </p:spPr>
      </p:pic>
      <p:sp>
        <p:nvSpPr>
          <p:cNvPr id="111" name="Google Shape;111;p8"/>
          <p:cNvSpPr/>
          <p:nvPr/>
        </p:nvSpPr>
        <p:spPr>
          <a:xfrm>
            <a:off x="432105" y="1928032"/>
            <a:ext cx="6233983" cy="3471432"/>
          </a:xfrm>
          <a:prstGeom prst="roundRect">
            <a:avLst>
              <a:gd name="adj" fmla="val 16667"/>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2" name="Google Shape;112;p8"/>
          <p:cNvSpPr txBox="1"/>
          <p:nvPr/>
        </p:nvSpPr>
        <p:spPr>
          <a:xfrm>
            <a:off x="392595" y="1074284"/>
            <a:ext cx="10515600" cy="1074666"/>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rgbClr val="002060"/>
              </a:buClr>
              <a:buSzPts val="1800"/>
              <a:buFont typeface="Arial"/>
              <a:buChar char="•"/>
            </a:pPr>
            <a:r>
              <a:rPr lang="es-PE" sz="2600" b="1" i="0" u="none" strike="noStrike" cap="none">
                <a:solidFill>
                  <a:srgbClr val="002060"/>
                </a:solidFill>
                <a:latin typeface="Arial"/>
                <a:ea typeface="Arial"/>
                <a:cs typeface="Arial"/>
                <a:sym typeface="Arial"/>
              </a:rPr>
              <a:t>Recuerda…</a:t>
            </a:r>
            <a:endParaRPr sz="2600" b="1" i="0" u="none" strike="noStrike" cap="none">
              <a:solidFill>
                <a:srgbClr val="002060"/>
              </a:solidFill>
              <a:latin typeface="Calibri"/>
              <a:ea typeface="Calibri"/>
              <a:cs typeface="Calibri"/>
              <a:sym typeface="Calibri"/>
            </a:endParaRPr>
          </a:p>
        </p:txBody>
      </p:sp>
      <p:sp>
        <p:nvSpPr>
          <p:cNvPr id="113" name="Google Shape;113;p8"/>
          <p:cNvSpPr txBox="1"/>
          <p:nvPr/>
        </p:nvSpPr>
        <p:spPr>
          <a:xfrm>
            <a:off x="7364582" y="5223740"/>
            <a:ext cx="360115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PE" sz="1800" b="0" i="0" u="none" strike="noStrike" cap="none" dirty="0">
                <a:solidFill>
                  <a:srgbClr val="002060"/>
                </a:solidFill>
                <a:latin typeface="Arial"/>
                <a:ea typeface="Arial"/>
                <a:cs typeface="Arial"/>
                <a:sym typeface="Arial"/>
              </a:rPr>
              <a:t>Recuperado de www.freepik.es</a:t>
            </a:r>
            <a:endParaRPr sz="1800" b="0" i="0" u="none" strike="noStrike" cap="none" dirty="0">
              <a:solidFill>
                <a:srgbClr val="00206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5" name="Google Shape;125;p18"/>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dirty="0"/>
              <a:t>¿Qué significa HTML?</a:t>
            </a:r>
            <a:endParaRPr dirty="0"/>
          </a:p>
        </p:txBody>
      </p:sp>
      <p:pic>
        <p:nvPicPr>
          <p:cNvPr id="126" name="Google Shape;126;p18"/>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127" name="Google Shape;127;p18"/>
          <p:cNvGrpSpPr/>
          <p:nvPr/>
        </p:nvGrpSpPr>
        <p:grpSpPr>
          <a:xfrm>
            <a:off x="254922" y="6013150"/>
            <a:ext cx="3591527" cy="780025"/>
            <a:chOff x="254922" y="6013150"/>
            <a:chExt cx="3591527" cy="780025"/>
          </a:xfrm>
        </p:grpSpPr>
        <p:pic>
          <p:nvPicPr>
            <p:cNvPr id="128" name="Google Shape;128;p18"/>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129" name="Google Shape;129;p18"/>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grpSp>
        <p:nvGrpSpPr>
          <p:cNvPr id="4" name="Grupo 3">
            <a:extLst>
              <a:ext uri="{FF2B5EF4-FFF2-40B4-BE49-F238E27FC236}">
                <a16:creationId xmlns:a16="http://schemas.microsoft.com/office/drawing/2014/main" id="{46BB9B70-1E0C-F0B5-8F5E-AD4198B73F97}"/>
              </a:ext>
            </a:extLst>
          </p:cNvPr>
          <p:cNvGrpSpPr/>
          <p:nvPr/>
        </p:nvGrpSpPr>
        <p:grpSpPr>
          <a:xfrm>
            <a:off x="234161" y="1563003"/>
            <a:ext cx="6113622" cy="3731993"/>
            <a:chOff x="515863" y="1501188"/>
            <a:chExt cx="6820871" cy="3886673"/>
          </a:xfrm>
        </p:grpSpPr>
        <p:sp>
          <p:nvSpPr>
            <p:cNvPr id="118" name="Google Shape;118;p18"/>
            <p:cNvSpPr/>
            <p:nvPr/>
          </p:nvSpPr>
          <p:spPr>
            <a:xfrm>
              <a:off x="5265381" y="3521642"/>
              <a:ext cx="2013997" cy="522235"/>
            </a:xfrm>
            <a:prstGeom prst="roundRect">
              <a:avLst>
                <a:gd name="adj" fmla="val 16667"/>
              </a:avLst>
            </a:prstGeom>
            <a:solidFill>
              <a:srgbClr val="D4EFF9"/>
            </a:solid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19" name="Google Shape;119;p18"/>
            <p:cNvSpPr txBox="1"/>
            <p:nvPr/>
          </p:nvSpPr>
          <p:spPr>
            <a:xfrm>
              <a:off x="5322737" y="3441392"/>
              <a:ext cx="2013997" cy="867930"/>
            </a:xfrm>
            <a:prstGeom prst="rect">
              <a:avLst/>
            </a:prstGeom>
            <a:noFill/>
            <a:ln>
              <a:noFill/>
            </a:ln>
          </p:spPr>
          <p:txBody>
            <a:bodyPr spcFirstLastPara="1" wrap="square" lIns="91425" tIns="45700" rIns="91425" bIns="45700" anchor="t" anchorCtr="0">
              <a:normAutofit/>
            </a:bodyPr>
            <a:lstStyle/>
            <a:p>
              <a:pPr marL="114300" marR="0" lvl="0" indent="0" algn="just" rtl="0">
                <a:lnSpc>
                  <a:spcPct val="90000"/>
                </a:lnSpc>
                <a:spcBef>
                  <a:spcPts val="1000"/>
                </a:spcBef>
                <a:spcAft>
                  <a:spcPts val="0"/>
                </a:spcAft>
                <a:buClr>
                  <a:srgbClr val="002060"/>
                </a:buClr>
                <a:buSzPts val="1800"/>
                <a:buFont typeface="Arial"/>
                <a:buNone/>
              </a:pPr>
              <a:r>
                <a:rPr lang="es-PE" sz="2400" b="1" i="0" u="none" strike="noStrike" cap="none" dirty="0">
                  <a:solidFill>
                    <a:srgbClr val="002060"/>
                  </a:solidFill>
                  <a:latin typeface="Calibri"/>
                  <a:ea typeface="Calibri"/>
                  <a:cs typeface="Calibri"/>
                  <a:sym typeface="Calibri"/>
                </a:rPr>
                <a:t>Contenido</a:t>
              </a:r>
              <a:endParaRPr sz="2400" b="1" i="0" u="none" strike="noStrike" cap="none" dirty="0">
                <a:solidFill>
                  <a:srgbClr val="002060"/>
                </a:solidFill>
                <a:latin typeface="Calibri"/>
                <a:ea typeface="Calibri"/>
                <a:cs typeface="Calibri"/>
                <a:sym typeface="Calibri"/>
              </a:endParaRPr>
            </a:p>
          </p:txBody>
        </p:sp>
        <p:sp>
          <p:nvSpPr>
            <p:cNvPr id="120" name="Google Shape;120;p18"/>
            <p:cNvSpPr/>
            <p:nvPr/>
          </p:nvSpPr>
          <p:spPr>
            <a:xfrm>
              <a:off x="515863" y="3556961"/>
              <a:ext cx="2013997" cy="522235"/>
            </a:xfrm>
            <a:prstGeom prst="roundRect">
              <a:avLst>
                <a:gd name="adj" fmla="val 16667"/>
              </a:avLst>
            </a:prstGeom>
            <a:solidFill>
              <a:srgbClr val="D4EFF9"/>
            </a:solid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21" name="Google Shape;121;p18"/>
            <p:cNvSpPr/>
            <p:nvPr/>
          </p:nvSpPr>
          <p:spPr>
            <a:xfrm>
              <a:off x="2839450" y="4630046"/>
              <a:ext cx="2013997" cy="522235"/>
            </a:xfrm>
            <a:prstGeom prst="roundRect">
              <a:avLst>
                <a:gd name="adj" fmla="val 16667"/>
              </a:avLst>
            </a:prstGeom>
            <a:solidFill>
              <a:schemeClr val="lt1"/>
            </a:solid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cxnSp>
          <p:nvCxnSpPr>
            <p:cNvPr id="122" name="Google Shape;122;p18"/>
            <p:cNvCxnSpPr/>
            <p:nvPr/>
          </p:nvCxnSpPr>
          <p:spPr>
            <a:xfrm rot="10800000">
              <a:off x="3812434" y="2092970"/>
              <a:ext cx="0" cy="1121335"/>
            </a:xfrm>
            <a:prstGeom prst="straightConnector1">
              <a:avLst/>
            </a:prstGeom>
            <a:noFill/>
            <a:ln w="9525" cap="flat" cmpd="sng">
              <a:solidFill>
                <a:srgbClr val="25B2E2"/>
              </a:solidFill>
              <a:prstDash val="solid"/>
              <a:round/>
              <a:headEnd type="none" w="sm" len="sm"/>
              <a:tailEnd type="none" w="sm" len="sm"/>
            </a:ln>
          </p:spPr>
        </p:cxnSp>
        <p:sp>
          <p:nvSpPr>
            <p:cNvPr id="123" name="Google Shape;123;p18"/>
            <p:cNvSpPr/>
            <p:nvPr/>
          </p:nvSpPr>
          <p:spPr>
            <a:xfrm>
              <a:off x="2839448" y="2260734"/>
              <a:ext cx="2013997" cy="522235"/>
            </a:xfrm>
            <a:prstGeom prst="roundRect">
              <a:avLst>
                <a:gd name="adj" fmla="val 16667"/>
              </a:avLst>
            </a:prstGeom>
            <a:solidFill>
              <a:schemeClr val="lt1"/>
            </a:solid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24" name="Google Shape;124;p18"/>
            <p:cNvSpPr/>
            <p:nvPr/>
          </p:nvSpPr>
          <p:spPr>
            <a:xfrm>
              <a:off x="2839448" y="1570735"/>
              <a:ext cx="2013997" cy="522235"/>
            </a:xfrm>
            <a:prstGeom prst="roundRect">
              <a:avLst>
                <a:gd name="adj" fmla="val 16667"/>
              </a:avLst>
            </a:prstGeom>
            <a:solidFill>
              <a:schemeClr val="accent1"/>
            </a:solidFill>
            <a:ln w="25400" cap="flat" cmpd="sng">
              <a:solidFill>
                <a:srgbClr val="1F84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131" name="Google Shape;131;p18"/>
            <p:cNvSpPr txBox="1"/>
            <p:nvPr/>
          </p:nvSpPr>
          <p:spPr>
            <a:xfrm>
              <a:off x="3047795" y="1501188"/>
              <a:ext cx="1597307" cy="867930"/>
            </a:xfrm>
            <a:prstGeom prst="rect">
              <a:avLst/>
            </a:prstGeom>
            <a:noFill/>
            <a:ln>
              <a:noFill/>
            </a:ln>
          </p:spPr>
          <p:txBody>
            <a:bodyPr spcFirstLastPara="1" wrap="square" lIns="91425" tIns="45700" rIns="91425" bIns="45700" anchor="t" anchorCtr="0">
              <a:normAutofit/>
            </a:bodyPr>
            <a:lstStyle/>
            <a:p>
              <a:pPr marL="114300" marR="0" lvl="0" indent="0" algn="just" rtl="0">
                <a:lnSpc>
                  <a:spcPct val="90000"/>
                </a:lnSpc>
                <a:spcBef>
                  <a:spcPts val="1000"/>
                </a:spcBef>
                <a:spcAft>
                  <a:spcPts val="0"/>
                </a:spcAft>
                <a:buClr>
                  <a:srgbClr val="002060"/>
                </a:buClr>
                <a:buSzPts val="1800"/>
                <a:buFont typeface="Arial"/>
                <a:buNone/>
              </a:pPr>
              <a:r>
                <a:rPr lang="es-PE" sz="2400" b="1" i="0" u="none" strike="noStrike" cap="none" dirty="0">
                  <a:solidFill>
                    <a:srgbClr val="002060"/>
                  </a:solidFill>
                  <a:latin typeface="Calibri"/>
                  <a:ea typeface="Calibri"/>
                  <a:cs typeface="Calibri"/>
                  <a:sym typeface="Calibri"/>
                </a:rPr>
                <a:t>HTML</a:t>
              </a:r>
              <a:endParaRPr sz="2400" b="1" i="0" u="none" strike="noStrike" cap="none" dirty="0">
                <a:solidFill>
                  <a:srgbClr val="002060"/>
                </a:solidFill>
                <a:latin typeface="Calibri"/>
                <a:ea typeface="Calibri"/>
                <a:cs typeface="Calibri"/>
                <a:sym typeface="Calibri"/>
              </a:endParaRPr>
            </a:p>
          </p:txBody>
        </p:sp>
        <p:sp>
          <p:nvSpPr>
            <p:cNvPr id="132" name="Google Shape;132;p18"/>
            <p:cNvSpPr txBox="1"/>
            <p:nvPr/>
          </p:nvSpPr>
          <p:spPr>
            <a:xfrm>
              <a:off x="3047794" y="2180680"/>
              <a:ext cx="2013996" cy="537585"/>
            </a:xfrm>
            <a:prstGeom prst="rect">
              <a:avLst/>
            </a:prstGeom>
            <a:noFill/>
            <a:ln>
              <a:noFill/>
            </a:ln>
          </p:spPr>
          <p:txBody>
            <a:bodyPr spcFirstLastPara="1" wrap="square" lIns="91425" tIns="45700" rIns="91425" bIns="45700" anchor="t" anchorCtr="0">
              <a:noAutofit/>
            </a:bodyPr>
            <a:lstStyle/>
            <a:p>
              <a:pPr marL="114300" marR="0" lvl="0" indent="0" algn="just" rtl="0">
                <a:lnSpc>
                  <a:spcPct val="90000"/>
                </a:lnSpc>
                <a:spcBef>
                  <a:spcPts val="1000"/>
                </a:spcBef>
                <a:spcAft>
                  <a:spcPts val="0"/>
                </a:spcAft>
                <a:buClr>
                  <a:srgbClr val="002060"/>
                </a:buClr>
                <a:buSzPct val="69498"/>
                <a:buFont typeface="Arial"/>
                <a:buNone/>
              </a:pPr>
              <a:r>
                <a:rPr lang="es-PE" sz="2400" b="1" i="0" u="none" strike="noStrike" cap="none">
                  <a:solidFill>
                    <a:srgbClr val="002060"/>
                  </a:solidFill>
                  <a:latin typeface="Calibri"/>
                  <a:ea typeface="Calibri"/>
                  <a:cs typeface="Calibri"/>
                  <a:sym typeface="Calibri"/>
                </a:rPr>
                <a:t>Estándar</a:t>
              </a:r>
              <a:endParaRPr sz="2400" b="1" i="0" u="none" strike="noStrike" cap="none">
                <a:solidFill>
                  <a:srgbClr val="002060"/>
                </a:solidFill>
                <a:latin typeface="Calibri"/>
                <a:ea typeface="Calibri"/>
                <a:cs typeface="Calibri"/>
                <a:sym typeface="Calibri"/>
              </a:endParaRPr>
            </a:p>
          </p:txBody>
        </p:sp>
        <p:sp>
          <p:nvSpPr>
            <p:cNvPr id="133" name="Google Shape;133;p18"/>
            <p:cNvSpPr txBox="1"/>
            <p:nvPr/>
          </p:nvSpPr>
          <p:spPr>
            <a:xfrm>
              <a:off x="550150" y="3441393"/>
              <a:ext cx="2013997" cy="867930"/>
            </a:xfrm>
            <a:prstGeom prst="rect">
              <a:avLst/>
            </a:prstGeom>
            <a:noFill/>
            <a:ln>
              <a:noFill/>
            </a:ln>
          </p:spPr>
          <p:txBody>
            <a:bodyPr spcFirstLastPara="1" wrap="square" lIns="91425" tIns="45700" rIns="91425" bIns="45700" anchor="t" anchorCtr="0">
              <a:normAutofit/>
            </a:bodyPr>
            <a:lstStyle/>
            <a:p>
              <a:pPr marL="114300" marR="0" lvl="0" indent="0" algn="just" rtl="0">
                <a:lnSpc>
                  <a:spcPct val="90000"/>
                </a:lnSpc>
                <a:spcBef>
                  <a:spcPts val="1000"/>
                </a:spcBef>
                <a:spcAft>
                  <a:spcPts val="0"/>
                </a:spcAft>
                <a:buClr>
                  <a:srgbClr val="002060"/>
                </a:buClr>
                <a:buSzPts val="1800"/>
                <a:buFont typeface="Arial"/>
                <a:buNone/>
              </a:pPr>
              <a:r>
                <a:rPr lang="es-PE" sz="2400" b="1" i="0" u="none" strike="noStrike" cap="none">
                  <a:solidFill>
                    <a:srgbClr val="002060"/>
                  </a:solidFill>
                  <a:latin typeface="Calibri"/>
                  <a:ea typeface="Calibri"/>
                  <a:cs typeface="Calibri"/>
                  <a:sym typeface="Calibri"/>
                </a:rPr>
                <a:t>Estructura </a:t>
              </a:r>
              <a:endParaRPr sz="2400" b="1" i="0" u="none" strike="noStrike" cap="none">
                <a:solidFill>
                  <a:srgbClr val="002060"/>
                </a:solidFill>
                <a:latin typeface="Calibri"/>
                <a:ea typeface="Calibri"/>
                <a:cs typeface="Calibri"/>
                <a:sym typeface="Calibri"/>
              </a:endParaRPr>
            </a:p>
          </p:txBody>
        </p:sp>
        <p:sp>
          <p:nvSpPr>
            <p:cNvPr id="134" name="Google Shape;134;p18"/>
            <p:cNvSpPr txBox="1"/>
            <p:nvPr/>
          </p:nvSpPr>
          <p:spPr>
            <a:xfrm>
              <a:off x="2805436" y="4519931"/>
              <a:ext cx="2013997" cy="867930"/>
            </a:xfrm>
            <a:prstGeom prst="rect">
              <a:avLst/>
            </a:prstGeom>
            <a:noFill/>
            <a:ln>
              <a:noFill/>
            </a:ln>
          </p:spPr>
          <p:txBody>
            <a:bodyPr spcFirstLastPara="1" wrap="square" lIns="91425" tIns="45700" rIns="91425" bIns="45700" anchor="t" anchorCtr="0">
              <a:normAutofit/>
            </a:bodyPr>
            <a:lstStyle/>
            <a:p>
              <a:pPr marL="114300" marR="0" lvl="0" indent="0" algn="just" rtl="0">
                <a:lnSpc>
                  <a:spcPct val="90000"/>
                </a:lnSpc>
                <a:spcBef>
                  <a:spcPts val="1000"/>
                </a:spcBef>
                <a:spcAft>
                  <a:spcPts val="0"/>
                </a:spcAft>
                <a:buClr>
                  <a:srgbClr val="002060"/>
                </a:buClr>
                <a:buSzPts val="1800"/>
                <a:buFont typeface="Arial"/>
                <a:buNone/>
              </a:pPr>
              <a:r>
                <a:rPr lang="es-PE" sz="2400" b="1" i="0" u="none" strike="noStrike" cap="none">
                  <a:solidFill>
                    <a:srgbClr val="002060"/>
                  </a:solidFill>
                  <a:latin typeface="Calibri"/>
                  <a:ea typeface="Calibri"/>
                  <a:cs typeface="Calibri"/>
                  <a:sym typeface="Calibri"/>
                </a:rPr>
                <a:t>Página web</a:t>
              </a:r>
              <a:endParaRPr sz="2400" b="1" i="0" u="none" strike="noStrike" cap="none">
                <a:solidFill>
                  <a:srgbClr val="002060"/>
                </a:solidFill>
                <a:latin typeface="Calibri"/>
                <a:ea typeface="Calibri"/>
                <a:cs typeface="Calibri"/>
                <a:sym typeface="Calibri"/>
              </a:endParaRPr>
            </a:p>
          </p:txBody>
        </p:sp>
        <p:cxnSp>
          <p:nvCxnSpPr>
            <p:cNvPr id="135" name="Google Shape;135;p18"/>
            <p:cNvCxnSpPr/>
            <p:nvPr/>
          </p:nvCxnSpPr>
          <p:spPr>
            <a:xfrm>
              <a:off x="1236017" y="3214305"/>
              <a:ext cx="5070650" cy="1676"/>
            </a:xfrm>
            <a:prstGeom prst="straightConnector1">
              <a:avLst/>
            </a:prstGeom>
            <a:noFill/>
            <a:ln w="9525" cap="flat" cmpd="sng">
              <a:solidFill>
                <a:srgbClr val="25B2E2"/>
              </a:solidFill>
              <a:prstDash val="solid"/>
              <a:round/>
              <a:headEnd type="none" w="sm" len="sm"/>
              <a:tailEnd type="none" w="sm" len="sm"/>
            </a:ln>
          </p:spPr>
        </p:cxnSp>
        <p:cxnSp>
          <p:nvCxnSpPr>
            <p:cNvPr id="136" name="Google Shape;136;p18"/>
            <p:cNvCxnSpPr/>
            <p:nvPr/>
          </p:nvCxnSpPr>
          <p:spPr>
            <a:xfrm rot="10800000">
              <a:off x="1236017" y="3214305"/>
              <a:ext cx="0" cy="342656"/>
            </a:xfrm>
            <a:prstGeom prst="straightConnector1">
              <a:avLst/>
            </a:prstGeom>
            <a:noFill/>
            <a:ln w="9525" cap="flat" cmpd="sng">
              <a:solidFill>
                <a:srgbClr val="25B2E2"/>
              </a:solidFill>
              <a:prstDash val="solid"/>
              <a:round/>
              <a:headEnd type="none" w="sm" len="sm"/>
              <a:tailEnd type="none" w="sm" len="sm"/>
            </a:ln>
          </p:spPr>
        </p:cxnSp>
        <p:cxnSp>
          <p:nvCxnSpPr>
            <p:cNvPr id="137" name="Google Shape;137;p18"/>
            <p:cNvCxnSpPr/>
            <p:nvPr/>
          </p:nvCxnSpPr>
          <p:spPr>
            <a:xfrm rot="10800000">
              <a:off x="6295092" y="3209555"/>
              <a:ext cx="0" cy="312087"/>
            </a:xfrm>
            <a:prstGeom prst="straightConnector1">
              <a:avLst/>
            </a:prstGeom>
            <a:noFill/>
            <a:ln w="9525" cap="flat" cmpd="sng">
              <a:solidFill>
                <a:srgbClr val="25B2E2"/>
              </a:solidFill>
              <a:prstDash val="solid"/>
              <a:round/>
              <a:headEnd type="none" w="sm" len="sm"/>
              <a:tailEnd type="none" w="sm" len="sm"/>
            </a:ln>
          </p:spPr>
        </p:cxnSp>
        <p:sp>
          <p:nvSpPr>
            <p:cNvPr id="138" name="Google Shape;138;p18"/>
            <p:cNvSpPr txBox="1"/>
            <p:nvPr/>
          </p:nvSpPr>
          <p:spPr>
            <a:xfrm>
              <a:off x="3812432" y="2828380"/>
              <a:ext cx="1506284" cy="3845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PE" sz="1800" b="0" i="0" u="none" strike="noStrike" cap="none" dirty="0">
                  <a:solidFill>
                    <a:schemeClr val="dk2"/>
                  </a:solidFill>
                  <a:latin typeface="Arial"/>
                  <a:ea typeface="Arial"/>
                  <a:cs typeface="Arial"/>
                  <a:sym typeface="Arial"/>
                </a:rPr>
                <a:t>Que define</a:t>
              </a:r>
              <a:endParaRPr sz="1800" b="0" i="0" u="none" strike="noStrike" cap="none" dirty="0">
                <a:solidFill>
                  <a:schemeClr val="dk2"/>
                </a:solidFill>
                <a:latin typeface="Arial"/>
                <a:ea typeface="Arial"/>
                <a:cs typeface="Arial"/>
                <a:sym typeface="Arial"/>
              </a:endParaRPr>
            </a:p>
          </p:txBody>
        </p:sp>
        <p:cxnSp>
          <p:nvCxnSpPr>
            <p:cNvPr id="139" name="Google Shape;139;p18"/>
            <p:cNvCxnSpPr/>
            <p:nvPr/>
          </p:nvCxnSpPr>
          <p:spPr>
            <a:xfrm rot="10800000">
              <a:off x="1224442" y="4067621"/>
              <a:ext cx="0" cy="768037"/>
            </a:xfrm>
            <a:prstGeom prst="straightConnector1">
              <a:avLst/>
            </a:prstGeom>
            <a:noFill/>
            <a:ln w="9525" cap="flat" cmpd="sng">
              <a:solidFill>
                <a:srgbClr val="25B2E2"/>
              </a:solidFill>
              <a:prstDash val="solid"/>
              <a:round/>
              <a:headEnd type="none" w="sm" len="sm"/>
              <a:tailEnd type="none" w="sm" len="sm"/>
            </a:ln>
          </p:spPr>
        </p:cxnSp>
        <p:cxnSp>
          <p:nvCxnSpPr>
            <p:cNvPr id="140" name="Google Shape;140;p18"/>
            <p:cNvCxnSpPr/>
            <p:nvPr/>
          </p:nvCxnSpPr>
          <p:spPr>
            <a:xfrm rot="10800000">
              <a:off x="6295092" y="4018451"/>
              <a:ext cx="0" cy="837393"/>
            </a:xfrm>
            <a:prstGeom prst="straightConnector1">
              <a:avLst/>
            </a:prstGeom>
            <a:noFill/>
            <a:ln w="9525" cap="flat" cmpd="sng">
              <a:solidFill>
                <a:srgbClr val="25B2E2"/>
              </a:solidFill>
              <a:prstDash val="solid"/>
              <a:round/>
              <a:headEnd type="none" w="sm" len="sm"/>
              <a:tailEnd type="none" w="sm" len="sm"/>
            </a:ln>
          </p:spPr>
        </p:cxnSp>
        <p:cxnSp>
          <p:nvCxnSpPr>
            <p:cNvPr id="141" name="Google Shape;141;p18"/>
            <p:cNvCxnSpPr/>
            <p:nvPr/>
          </p:nvCxnSpPr>
          <p:spPr>
            <a:xfrm>
              <a:off x="1236017" y="4835658"/>
              <a:ext cx="1603431" cy="0"/>
            </a:xfrm>
            <a:prstGeom prst="straightConnector1">
              <a:avLst/>
            </a:prstGeom>
            <a:noFill/>
            <a:ln w="9525" cap="flat" cmpd="sng">
              <a:solidFill>
                <a:srgbClr val="25B2E2"/>
              </a:solidFill>
              <a:prstDash val="solid"/>
              <a:round/>
              <a:headEnd type="none" w="sm" len="sm"/>
              <a:tailEnd type="triangle" w="med" len="med"/>
            </a:ln>
          </p:spPr>
        </p:cxnSp>
        <p:cxnSp>
          <p:nvCxnSpPr>
            <p:cNvPr id="142" name="Google Shape;142;p18"/>
            <p:cNvCxnSpPr/>
            <p:nvPr/>
          </p:nvCxnSpPr>
          <p:spPr>
            <a:xfrm rot="10800000">
              <a:off x="4853445" y="4855844"/>
              <a:ext cx="1453222" cy="0"/>
            </a:xfrm>
            <a:prstGeom prst="straightConnector1">
              <a:avLst/>
            </a:prstGeom>
            <a:noFill/>
            <a:ln w="9525" cap="flat" cmpd="sng">
              <a:solidFill>
                <a:srgbClr val="25B2E2"/>
              </a:solidFill>
              <a:prstDash val="solid"/>
              <a:round/>
              <a:headEnd type="none" w="sm" len="sm"/>
              <a:tailEnd type="triangle" w="med" len="med"/>
            </a:ln>
          </p:spPr>
        </p:cxnSp>
      </p:grpSp>
      <p:pic>
        <p:nvPicPr>
          <p:cNvPr id="3" name="Imagen 2">
            <a:extLst>
              <a:ext uri="{FF2B5EF4-FFF2-40B4-BE49-F238E27FC236}">
                <a16:creationId xmlns:a16="http://schemas.microsoft.com/office/drawing/2014/main" id="{A460708C-F6D5-BDF2-67FD-4DD8B08E374E}"/>
              </a:ext>
            </a:extLst>
          </p:cNvPr>
          <p:cNvPicPr>
            <a:picLocks noChangeAspect="1"/>
          </p:cNvPicPr>
          <p:nvPr/>
        </p:nvPicPr>
        <p:blipFill>
          <a:blip r:embed="rId6"/>
          <a:stretch>
            <a:fillRect/>
          </a:stretch>
        </p:blipFill>
        <p:spPr>
          <a:xfrm>
            <a:off x="6741466" y="2145667"/>
            <a:ext cx="4870496" cy="2802117"/>
          </a:xfrm>
          <a:prstGeom prst="rect">
            <a:avLst/>
          </a:prstGeom>
        </p:spPr>
      </p:pic>
      <p:sp>
        <p:nvSpPr>
          <p:cNvPr id="6" name="Google Shape;111;p8">
            <a:extLst>
              <a:ext uri="{FF2B5EF4-FFF2-40B4-BE49-F238E27FC236}">
                <a16:creationId xmlns:a16="http://schemas.microsoft.com/office/drawing/2014/main" id="{11E27D1A-8B37-F118-1431-0DDC27019851}"/>
              </a:ext>
            </a:extLst>
          </p:cNvPr>
          <p:cNvSpPr/>
          <p:nvPr/>
        </p:nvSpPr>
        <p:spPr>
          <a:xfrm>
            <a:off x="6683695" y="1767332"/>
            <a:ext cx="5117974" cy="3471432"/>
          </a:xfrm>
          <a:prstGeom prst="roundRect">
            <a:avLst>
              <a:gd name="adj" fmla="val 16667"/>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 name="Google Shape;113;p8">
            <a:extLst>
              <a:ext uri="{FF2B5EF4-FFF2-40B4-BE49-F238E27FC236}">
                <a16:creationId xmlns:a16="http://schemas.microsoft.com/office/drawing/2014/main" id="{A7DB9BB4-2192-C4F4-132C-7CDCB86CAC50}"/>
              </a:ext>
            </a:extLst>
          </p:cNvPr>
          <p:cNvSpPr txBox="1"/>
          <p:nvPr/>
        </p:nvSpPr>
        <p:spPr>
          <a:xfrm>
            <a:off x="7406995" y="5326119"/>
            <a:ext cx="3671373"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PE" sz="1800" b="0" i="0" u="none" strike="noStrike" cap="none" dirty="0">
                <a:solidFill>
                  <a:srgbClr val="002060"/>
                </a:solidFill>
                <a:latin typeface="Arial"/>
                <a:ea typeface="Arial"/>
                <a:cs typeface="Arial"/>
                <a:sym typeface="Arial"/>
              </a:rPr>
              <a:t>Recuperado de openwebinars.net</a:t>
            </a:r>
            <a:endParaRPr sz="1800" b="0" i="0" u="none" strike="noStrike" cap="none" dirty="0">
              <a:solidFill>
                <a:srgbClr val="00206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0A5A1-1E84-4F2F-5998-79AFA30A7D36}"/>
              </a:ext>
            </a:extLst>
          </p:cNvPr>
          <p:cNvSpPr>
            <a:spLocks noGrp="1"/>
          </p:cNvSpPr>
          <p:nvPr>
            <p:ph type="title"/>
          </p:nvPr>
        </p:nvSpPr>
        <p:spPr/>
        <p:txBody>
          <a:bodyPr/>
          <a:lstStyle/>
          <a:p>
            <a:r>
              <a:rPr lang="es-PE" dirty="0">
                <a:latin typeface="Arial"/>
                <a:ea typeface="Arial"/>
                <a:cs typeface="Arial"/>
                <a:sym typeface="Arial"/>
              </a:rPr>
              <a:t>Características de HTML</a:t>
            </a:r>
            <a:endParaRPr lang="es-PE" dirty="0"/>
          </a:p>
        </p:txBody>
      </p:sp>
      <p:sp>
        <p:nvSpPr>
          <p:cNvPr id="3" name="Marcador de texto 2">
            <a:extLst>
              <a:ext uri="{FF2B5EF4-FFF2-40B4-BE49-F238E27FC236}">
                <a16:creationId xmlns:a16="http://schemas.microsoft.com/office/drawing/2014/main" id="{E3881AD8-82D2-ED17-BF91-ECB2FDC1EC8E}"/>
              </a:ext>
            </a:extLst>
          </p:cNvPr>
          <p:cNvSpPr>
            <a:spLocks noGrp="1"/>
          </p:cNvSpPr>
          <p:nvPr>
            <p:ph type="body" idx="1"/>
          </p:nvPr>
        </p:nvSpPr>
        <p:spPr>
          <a:xfrm>
            <a:off x="838200" y="1063625"/>
            <a:ext cx="10515600" cy="739373"/>
          </a:xfrm>
        </p:spPr>
        <p:txBody>
          <a:bodyPr/>
          <a:lstStyle/>
          <a:p>
            <a:r>
              <a:rPr lang="es-PE" sz="2600" b="1" dirty="0">
                <a:latin typeface="Arial"/>
                <a:cs typeface="Arial"/>
                <a:sym typeface="Arial"/>
              </a:rPr>
              <a:t>Entre sus características podemos mencionar: </a:t>
            </a:r>
          </a:p>
          <a:p>
            <a:pPr marL="114300" indent="0">
              <a:buNone/>
            </a:pPr>
            <a:endParaRPr lang="es-PE" dirty="0"/>
          </a:p>
        </p:txBody>
      </p:sp>
      <p:graphicFrame>
        <p:nvGraphicFramePr>
          <p:cNvPr id="4" name="Diagrama 3">
            <a:extLst>
              <a:ext uri="{FF2B5EF4-FFF2-40B4-BE49-F238E27FC236}">
                <a16:creationId xmlns:a16="http://schemas.microsoft.com/office/drawing/2014/main" id="{EDA6F26B-400E-608D-7E62-0A196F702DE9}"/>
              </a:ext>
            </a:extLst>
          </p:cNvPr>
          <p:cNvGraphicFramePr/>
          <p:nvPr>
            <p:extLst>
              <p:ext uri="{D42A27DB-BD31-4B8C-83A1-F6EECF244321}">
                <p14:modId xmlns:p14="http://schemas.microsoft.com/office/powerpoint/2010/main" val="4150509583"/>
              </p:ext>
            </p:extLst>
          </p:nvPr>
        </p:nvGraphicFramePr>
        <p:xfrm>
          <a:off x="1769445" y="1990724"/>
          <a:ext cx="9074150" cy="3985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736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dirty="0"/>
              <a:t>Estructura básica de un documento HTML5</a:t>
            </a:r>
            <a:endParaRPr dirty="0"/>
          </a:p>
        </p:txBody>
      </p:sp>
      <p:pic>
        <p:nvPicPr>
          <p:cNvPr id="148" name="Google Shape;148;p19"/>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149" name="Google Shape;149;p19"/>
          <p:cNvGrpSpPr/>
          <p:nvPr/>
        </p:nvGrpSpPr>
        <p:grpSpPr>
          <a:xfrm>
            <a:off x="254922" y="6013150"/>
            <a:ext cx="3591527" cy="780025"/>
            <a:chOff x="254922" y="6013150"/>
            <a:chExt cx="3591527" cy="780025"/>
          </a:xfrm>
        </p:grpSpPr>
        <p:pic>
          <p:nvPicPr>
            <p:cNvPr id="150" name="Google Shape;150;p19"/>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151" name="Google Shape;151;p19"/>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pic>
        <p:nvPicPr>
          <p:cNvPr id="152" name="Google Shape;152;p19" descr="estructura etiquetas html"/>
          <p:cNvPicPr preferRelativeResize="0"/>
          <p:nvPr/>
        </p:nvPicPr>
        <p:blipFill rotWithShape="1">
          <a:blip r:embed="rId6">
            <a:alphaModFix/>
          </a:blip>
          <a:srcRect/>
          <a:stretch/>
        </p:blipFill>
        <p:spPr>
          <a:xfrm>
            <a:off x="3022672" y="1451918"/>
            <a:ext cx="5222906" cy="4499093"/>
          </a:xfrm>
          <a:prstGeom prst="rect">
            <a:avLst/>
          </a:prstGeom>
          <a:noFill/>
          <a:ln>
            <a:noFill/>
          </a:ln>
        </p:spPr>
      </p:pic>
      <p:sp>
        <p:nvSpPr>
          <p:cNvPr id="153" name="Google Shape;153;p19"/>
          <p:cNvSpPr txBox="1"/>
          <p:nvPr/>
        </p:nvSpPr>
        <p:spPr>
          <a:xfrm>
            <a:off x="973667" y="875899"/>
            <a:ext cx="10515600" cy="1074666"/>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rgbClr val="002060"/>
              </a:buClr>
              <a:buSzPts val="1800"/>
              <a:buFont typeface="Arial"/>
              <a:buChar char="•"/>
            </a:pPr>
            <a:r>
              <a:rPr lang="es-PE" sz="2800" b="1" i="0" u="none" strike="noStrike" cap="none" dirty="0">
                <a:solidFill>
                  <a:srgbClr val="002060"/>
                </a:solidFill>
                <a:latin typeface="Calibri"/>
                <a:ea typeface="Calibri"/>
                <a:cs typeface="Calibri"/>
                <a:sym typeface="Calibri"/>
              </a:rPr>
              <a:t>Observa la estructura básica de un documento HTML5:</a:t>
            </a:r>
            <a:endParaRPr sz="2800" b="1" i="0" u="none" strike="noStrike" cap="none" dirty="0">
              <a:solidFill>
                <a:srgbClr val="002060"/>
              </a:solidFill>
              <a:latin typeface="Calibri"/>
              <a:ea typeface="Calibri"/>
              <a:cs typeface="Calibri"/>
              <a:sym typeface="Calibri"/>
            </a:endParaRPr>
          </a:p>
        </p:txBody>
      </p:sp>
      <p:sp>
        <p:nvSpPr>
          <p:cNvPr id="3" name="Google Shape;113;p8">
            <a:extLst>
              <a:ext uri="{FF2B5EF4-FFF2-40B4-BE49-F238E27FC236}">
                <a16:creationId xmlns:a16="http://schemas.microsoft.com/office/drawing/2014/main" id="{C1D2951A-E161-D4C7-876E-8AC1D245BBE1}"/>
              </a:ext>
            </a:extLst>
          </p:cNvPr>
          <p:cNvSpPr txBox="1"/>
          <p:nvPr/>
        </p:nvSpPr>
        <p:spPr>
          <a:xfrm>
            <a:off x="3919577" y="5828484"/>
            <a:ext cx="360115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PE" sz="1800" b="0" i="0" u="none" strike="noStrike" cap="none" dirty="0">
                <a:solidFill>
                  <a:srgbClr val="002060"/>
                </a:solidFill>
                <a:latin typeface="Arial"/>
                <a:ea typeface="Arial"/>
                <a:cs typeface="Arial"/>
                <a:sym typeface="Arial"/>
              </a:rPr>
              <a:t>Recuperado de www.eniun.com</a:t>
            </a:r>
            <a:endParaRPr sz="1800" b="0" i="0" u="none" strike="noStrike" cap="none" dirty="0">
              <a:solidFill>
                <a:srgbClr val="00206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1769445" y="136526"/>
            <a:ext cx="9819372" cy="7393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s-PE" dirty="0"/>
              <a:t>Estructura básica de un documento HTML</a:t>
            </a:r>
            <a:endParaRPr dirty="0"/>
          </a:p>
        </p:txBody>
      </p:sp>
      <p:pic>
        <p:nvPicPr>
          <p:cNvPr id="159" name="Google Shape;159;p20"/>
          <p:cNvPicPr preferRelativeResize="0"/>
          <p:nvPr/>
        </p:nvPicPr>
        <p:blipFill rotWithShape="1">
          <a:blip r:embed="rId3">
            <a:alphaModFix/>
          </a:blip>
          <a:srcRect/>
          <a:stretch/>
        </p:blipFill>
        <p:spPr>
          <a:xfrm>
            <a:off x="9164741" y="5883431"/>
            <a:ext cx="2772337" cy="838043"/>
          </a:xfrm>
          <a:prstGeom prst="rect">
            <a:avLst/>
          </a:prstGeom>
          <a:noFill/>
          <a:ln>
            <a:noFill/>
          </a:ln>
        </p:spPr>
      </p:pic>
      <p:grpSp>
        <p:nvGrpSpPr>
          <p:cNvPr id="160" name="Google Shape;160;p20"/>
          <p:cNvGrpSpPr/>
          <p:nvPr/>
        </p:nvGrpSpPr>
        <p:grpSpPr>
          <a:xfrm>
            <a:off x="254922" y="6013150"/>
            <a:ext cx="3591527" cy="780025"/>
            <a:chOff x="254922" y="6013150"/>
            <a:chExt cx="3591527" cy="780025"/>
          </a:xfrm>
        </p:grpSpPr>
        <p:pic>
          <p:nvPicPr>
            <p:cNvPr id="161" name="Google Shape;161;p20"/>
            <p:cNvPicPr preferRelativeResize="0"/>
            <p:nvPr/>
          </p:nvPicPr>
          <p:blipFill rotWithShape="1">
            <a:blip r:embed="rId4">
              <a:alphaModFix/>
            </a:blip>
            <a:srcRect/>
            <a:stretch/>
          </p:blipFill>
          <p:spPr>
            <a:xfrm>
              <a:off x="254922" y="6266192"/>
              <a:ext cx="1923501" cy="371806"/>
            </a:xfrm>
            <a:prstGeom prst="rect">
              <a:avLst/>
            </a:prstGeom>
            <a:noFill/>
            <a:ln>
              <a:noFill/>
            </a:ln>
          </p:spPr>
        </p:pic>
        <p:pic>
          <p:nvPicPr>
            <p:cNvPr id="162" name="Google Shape;162;p20"/>
            <p:cNvPicPr preferRelativeResize="0"/>
            <p:nvPr/>
          </p:nvPicPr>
          <p:blipFill rotWithShape="1">
            <a:blip r:embed="rId5">
              <a:alphaModFix/>
            </a:blip>
            <a:srcRect/>
            <a:stretch/>
          </p:blipFill>
          <p:spPr>
            <a:xfrm>
              <a:off x="2460450" y="6013150"/>
              <a:ext cx="1385999" cy="780025"/>
            </a:xfrm>
            <a:prstGeom prst="rect">
              <a:avLst/>
            </a:prstGeom>
            <a:noFill/>
            <a:ln>
              <a:noFill/>
            </a:ln>
          </p:spPr>
        </p:pic>
      </p:grpSp>
      <p:sp>
        <p:nvSpPr>
          <p:cNvPr id="164" name="Google Shape;164;p20"/>
          <p:cNvSpPr txBox="1"/>
          <p:nvPr/>
        </p:nvSpPr>
        <p:spPr>
          <a:xfrm>
            <a:off x="434370" y="910314"/>
            <a:ext cx="10985634" cy="1074666"/>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1000"/>
              </a:spcBef>
              <a:spcAft>
                <a:spcPts val="0"/>
              </a:spcAft>
              <a:buClr>
                <a:srgbClr val="002060"/>
              </a:buClr>
              <a:buSzPts val="1800"/>
              <a:buFont typeface="Arial"/>
              <a:buChar char="•"/>
            </a:pPr>
            <a:r>
              <a:rPr lang="es-PE" sz="2800" b="1" i="0" u="none" strike="noStrike" cap="none" dirty="0">
                <a:solidFill>
                  <a:srgbClr val="002060"/>
                </a:solidFill>
                <a:latin typeface="Calibri"/>
                <a:ea typeface="Calibri"/>
                <a:cs typeface="Calibri"/>
                <a:sym typeface="Calibri"/>
              </a:rPr>
              <a:t>Observa un ejemplo de la estructura básica de un documento HTML5:</a:t>
            </a:r>
            <a:endParaRPr sz="2800" b="1" i="0" u="none" strike="noStrike" cap="none" dirty="0">
              <a:solidFill>
                <a:srgbClr val="002060"/>
              </a:solidFill>
              <a:latin typeface="Calibri"/>
              <a:ea typeface="Calibri"/>
              <a:cs typeface="Calibri"/>
              <a:sym typeface="Calibri"/>
            </a:endParaRPr>
          </a:p>
        </p:txBody>
      </p:sp>
      <p:pic>
        <p:nvPicPr>
          <p:cNvPr id="3" name="Imagen 2">
            <a:extLst>
              <a:ext uri="{FF2B5EF4-FFF2-40B4-BE49-F238E27FC236}">
                <a16:creationId xmlns:a16="http://schemas.microsoft.com/office/drawing/2014/main" id="{DA61E9D2-FC0E-522E-57D5-7215C1FA4859}"/>
              </a:ext>
            </a:extLst>
          </p:cNvPr>
          <p:cNvPicPr>
            <a:picLocks noChangeAspect="1"/>
          </p:cNvPicPr>
          <p:nvPr/>
        </p:nvPicPr>
        <p:blipFill>
          <a:blip r:embed="rId6"/>
          <a:stretch>
            <a:fillRect/>
          </a:stretch>
        </p:blipFill>
        <p:spPr>
          <a:xfrm>
            <a:off x="1076325" y="1682658"/>
            <a:ext cx="10039350" cy="3629025"/>
          </a:xfrm>
          <a:prstGeom prst="rect">
            <a:avLst/>
          </a:prstGeom>
        </p:spPr>
      </p:pic>
    </p:spTree>
  </p:cSld>
  <p:clrMapOvr>
    <a:masterClrMapping/>
  </p:clrMapOvr>
</p:sld>
</file>

<file path=ppt/theme/theme1.xml><?xml version="1.0" encoding="utf-8"?>
<a:theme xmlns:a="http://schemas.openxmlformats.org/drawingml/2006/main" name="plantilla-certus ppt">
  <a:themeElements>
    <a:clrScheme name="Certus">
      <a:dk1>
        <a:srgbClr val="000000"/>
      </a:dk1>
      <a:lt1>
        <a:srgbClr val="FFFFFF"/>
      </a:lt1>
      <a:dk2>
        <a:srgbClr val="192A66"/>
      </a:dk2>
      <a:lt2>
        <a:srgbClr val="E7E6E6"/>
      </a:lt2>
      <a:accent1>
        <a:srgbClr val="2BB5E4"/>
      </a:accent1>
      <a:accent2>
        <a:srgbClr val="EE196B"/>
      </a:accent2>
      <a:accent3>
        <a:srgbClr val="9F07AA"/>
      </a:accent3>
      <a:accent4>
        <a:srgbClr val="00C3CF"/>
      </a:accent4>
      <a:accent5>
        <a:srgbClr val="4472C4"/>
      </a:accent5>
      <a:accent6>
        <a:srgbClr val="70AD47"/>
      </a:accent6>
      <a:hlink>
        <a:srgbClr val="0563C1"/>
      </a:hlink>
      <a:folHlink>
        <a:srgbClr val="EFF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899</Words>
  <Application>Microsoft Office PowerPoint</Application>
  <PresentationFormat>Panorámica</PresentationFormat>
  <Paragraphs>126</Paragraphs>
  <Slides>21</Slides>
  <Notes>20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Calibri</vt:lpstr>
      <vt:lpstr>plantilla-certus ppt</vt:lpstr>
      <vt:lpstr>HTML y características</vt:lpstr>
      <vt:lpstr>Resultado de aprendizaje</vt:lpstr>
      <vt:lpstr>Contenidos o temas</vt:lpstr>
      <vt:lpstr>¿Qué significa HTML?</vt:lpstr>
      <vt:lpstr>¿Qué significa HTML?</vt:lpstr>
      <vt:lpstr>¿Qué significa HTML?</vt:lpstr>
      <vt:lpstr>Características de HTML</vt:lpstr>
      <vt:lpstr>Estructura básica de un documento HTML5</vt:lpstr>
      <vt:lpstr>Estructura básica de un documento HTML</vt:lpstr>
      <vt:lpstr>Elementos raíz</vt:lpstr>
      <vt:lpstr>Metadatos</vt:lpstr>
      <vt:lpstr>Scripting</vt:lpstr>
      <vt:lpstr>Secciones</vt:lpstr>
      <vt:lpstr>Secciones</vt:lpstr>
      <vt:lpstr>Caso o reto a resolver</vt:lpstr>
      <vt:lpstr>Recurso del caso</vt:lpstr>
      <vt:lpstr>Indicaciones para realizar la actividad</vt:lpstr>
      <vt:lpstr>Presentación y sustentación de equipos</vt:lpstr>
      <vt:lpstr>Ideas clave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y características</dc:title>
  <dc:creator>Microsoft Office User</dc:creator>
  <cp:lastModifiedBy>Katherine J. Huertas Maza</cp:lastModifiedBy>
  <cp:revision>10</cp:revision>
  <dcterms:created xsi:type="dcterms:W3CDTF">2019-11-19T20:06:01Z</dcterms:created>
  <dcterms:modified xsi:type="dcterms:W3CDTF">2022-09-15T00:05:57Z</dcterms:modified>
</cp:coreProperties>
</file>