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5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431ED-20FA-4C62-9878-6371ABAD40BD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49979034-6C69-4BE2-9164-F8E9A007327C}">
      <dgm:prSet phldrT="[Texto]" custT="1"/>
      <dgm:spPr/>
      <dgm:t>
        <a:bodyPr/>
        <a:lstStyle/>
        <a:p>
          <a:r>
            <a:rPr lang="es-ES" sz="2400" b="1" dirty="0"/>
            <a:t>Sintaxis CSS </a:t>
          </a:r>
          <a:endParaRPr lang="es-PE" sz="2400" b="1" dirty="0"/>
        </a:p>
      </dgm:t>
    </dgm:pt>
    <dgm:pt modelId="{EE710EF1-7B68-41AE-8F37-B3B336D10B50}" type="parTrans" cxnId="{46A65E47-3796-4CF0-BE37-CF9C366EF922}">
      <dgm:prSet/>
      <dgm:spPr/>
      <dgm:t>
        <a:bodyPr/>
        <a:lstStyle/>
        <a:p>
          <a:endParaRPr lang="es-PE" sz="2400"/>
        </a:p>
      </dgm:t>
    </dgm:pt>
    <dgm:pt modelId="{3FBDB82E-093E-47A8-8AA0-A48DAE78BE8B}" type="sibTrans" cxnId="{46A65E47-3796-4CF0-BE37-CF9C366EF922}">
      <dgm:prSet/>
      <dgm:spPr/>
      <dgm:t>
        <a:bodyPr/>
        <a:lstStyle/>
        <a:p>
          <a:endParaRPr lang="es-PE" sz="2400"/>
        </a:p>
      </dgm:t>
    </dgm:pt>
    <dgm:pt modelId="{6E864E64-29A9-4E2C-AAFD-E34390ACA6D5}" type="asst">
      <dgm:prSet phldrT="[Texto]" custT="1"/>
      <dgm:spPr/>
      <dgm:t>
        <a:bodyPr/>
        <a:lstStyle/>
        <a:p>
          <a:r>
            <a:rPr lang="es-PE" sz="2400" b="1" dirty="0">
              <a:solidFill>
                <a:srgbClr val="002060"/>
              </a:solidFill>
            </a:rPr>
            <a:t>Regla</a:t>
          </a:r>
        </a:p>
      </dgm:t>
    </dgm:pt>
    <dgm:pt modelId="{F828C079-C2BF-49F9-BDFA-8540DCEEC0F8}" type="parTrans" cxnId="{8E2ECE4F-3F0F-415B-B2D7-0E54E1B8BDAB}">
      <dgm:prSet/>
      <dgm:spPr/>
      <dgm:t>
        <a:bodyPr/>
        <a:lstStyle/>
        <a:p>
          <a:endParaRPr lang="es-PE" sz="2400"/>
        </a:p>
      </dgm:t>
    </dgm:pt>
    <dgm:pt modelId="{7ABCED15-FD85-4A1D-A593-5414A0C8B768}" type="sibTrans" cxnId="{8E2ECE4F-3F0F-415B-B2D7-0E54E1B8BDAB}">
      <dgm:prSet/>
      <dgm:spPr/>
      <dgm:t>
        <a:bodyPr/>
        <a:lstStyle/>
        <a:p>
          <a:endParaRPr lang="es-PE" sz="2400"/>
        </a:p>
      </dgm:t>
    </dgm:pt>
    <dgm:pt modelId="{5950795D-5D01-4951-B6A3-EBE4E0E91FDE}">
      <dgm:prSet phldrT="[Texto]" custT="1"/>
      <dgm:spPr/>
      <dgm:t>
        <a:bodyPr/>
        <a:lstStyle/>
        <a:p>
          <a:r>
            <a:rPr lang="es-PE" sz="2400" dirty="0">
              <a:solidFill>
                <a:srgbClr val="002060"/>
              </a:solidFill>
            </a:rPr>
            <a:t>Selector</a:t>
          </a:r>
        </a:p>
      </dgm:t>
    </dgm:pt>
    <dgm:pt modelId="{179D38CD-EF77-4E06-8590-F94D5527B681}" type="parTrans" cxnId="{C03C8BF0-60A1-4A6F-8BBD-E92BB00185A0}">
      <dgm:prSet/>
      <dgm:spPr/>
      <dgm:t>
        <a:bodyPr/>
        <a:lstStyle/>
        <a:p>
          <a:endParaRPr lang="es-PE" sz="2400"/>
        </a:p>
      </dgm:t>
    </dgm:pt>
    <dgm:pt modelId="{6B6483A1-CA4F-4B0E-A3F9-B50BBBC87E5C}" type="sibTrans" cxnId="{C03C8BF0-60A1-4A6F-8BBD-E92BB00185A0}">
      <dgm:prSet/>
      <dgm:spPr/>
      <dgm:t>
        <a:bodyPr/>
        <a:lstStyle/>
        <a:p>
          <a:endParaRPr lang="es-PE" sz="2400"/>
        </a:p>
      </dgm:t>
    </dgm:pt>
    <dgm:pt modelId="{3E6787A3-9703-4F41-8D7C-4FEC1C81AA59}">
      <dgm:prSet phldrT="[Texto]" custT="1"/>
      <dgm:spPr/>
      <dgm:t>
        <a:bodyPr/>
        <a:lstStyle/>
        <a:p>
          <a:r>
            <a:rPr lang="es-ES" sz="2400" dirty="0">
              <a:solidFill>
                <a:srgbClr val="002060"/>
              </a:solidFill>
            </a:rPr>
            <a:t>Bloque de declaración </a:t>
          </a:r>
          <a:endParaRPr lang="es-PE" sz="2400" dirty="0">
            <a:solidFill>
              <a:srgbClr val="002060"/>
            </a:solidFill>
          </a:endParaRPr>
        </a:p>
      </dgm:t>
    </dgm:pt>
    <dgm:pt modelId="{B3367E83-5FE6-486F-8A44-743B679AE79D}" type="parTrans" cxnId="{D356F8AA-0D18-49CA-BE13-DEE313FEDFED}">
      <dgm:prSet/>
      <dgm:spPr/>
      <dgm:t>
        <a:bodyPr/>
        <a:lstStyle/>
        <a:p>
          <a:endParaRPr lang="es-PE" sz="2400"/>
        </a:p>
      </dgm:t>
    </dgm:pt>
    <dgm:pt modelId="{4331F655-AEF9-4174-A426-B19DFBCF8188}" type="sibTrans" cxnId="{D356F8AA-0D18-49CA-BE13-DEE313FEDFED}">
      <dgm:prSet/>
      <dgm:spPr/>
      <dgm:t>
        <a:bodyPr/>
        <a:lstStyle/>
        <a:p>
          <a:endParaRPr lang="es-PE" sz="2400"/>
        </a:p>
      </dgm:t>
    </dgm:pt>
    <dgm:pt modelId="{956B5F57-3496-49A6-8BB8-F60DF70A1C3F}" type="pres">
      <dgm:prSet presAssocID="{598431ED-20FA-4C62-9878-6371ABAD40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363FE1-83C9-4B61-9BFB-A9F50B18376B}" type="pres">
      <dgm:prSet presAssocID="{49979034-6C69-4BE2-9164-F8E9A007327C}" presName="hierRoot1" presStyleCnt="0">
        <dgm:presLayoutVars>
          <dgm:hierBranch val="init"/>
        </dgm:presLayoutVars>
      </dgm:prSet>
      <dgm:spPr/>
    </dgm:pt>
    <dgm:pt modelId="{FC9D3BCA-6D75-4CB9-80A8-DBCDFE708BC9}" type="pres">
      <dgm:prSet presAssocID="{49979034-6C69-4BE2-9164-F8E9A007327C}" presName="rootComposite1" presStyleCnt="0"/>
      <dgm:spPr/>
    </dgm:pt>
    <dgm:pt modelId="{2169C2B4-77F8-4815-8E24-4AE9D1218850}" type="pres">
      <dgm:prSet presAssocID="{49979034-6C69-4BE2-9164-F8E9A007327C}" presName="rootText1" presStyleLbl="node0" presStyleIdx="0" presStyleCnt="1" custScaleX="116785">
        <dgm:presLayoutVars>
          <dgm:chPref val="3"/>
        </dgm:presLayoutVars>
      </dgm:prSet>
      <dgm:spPr/>
    </dgm:pt>
    <dgm:pt modelId="{1AD8546B-7EC9-40E3-93B6-8433452ED405}" type="pres">
      <dgm:prSet presAssocID="{49979034-6C69-4BE2-9164-F8E9A007327C}" presName="rootConnector1" presStyleLbl="node1" presStyleIdx="0" presStyleCnt="0"/>
      <dgm:spPr/>
    </dgm:pt>
    <dgm:pt modelId="{417D1F8A-8EF8-4F39-A01C-696F36E7A87C}" type="pres">
      <dgm:prSet presAssocID="{49979034-6C69-4BE2-9164-F8E9A007327C}" presName="hierChild2" presStyleCnt="0"/>
      <dgm:spPr/>
    </dgm:pt>
    <dgm:pt modelId="{A751B402-4644-4546-BDCD-A84F62A14CDF}" type="pres">
      <dgm:prSet presAssocID="{179D38CD-EF77-4E06-8590-F94D5527B681}" presName="Name37" presStyleLbl="parChTrans1D2" presStyleIdx="0" presStyleCnt="3"/>
      <dgm:spPr/>
    </dgm:pt>
    <dgm:pt modelId="{BF286625-21B0-4333-9F5C-691B66EE03EA}" type="pres">
      <dgm:prSet presAssocID="{5950795D-5D01-4951-B6A3-EBE4E0E91FDE}" presName="hierRoot2" presStyleCnt="0">
        <dgm:presLayoutVars>
          <dgm:hierBranch val="init"/>
        </dgm:presLayoutVars>
      </dgm:prSet>
      <dgm:spPr/>
    </dgm:pt>
    <dgm:pt modelId="{617E7040-9B1E-4BBE-B412-C6ADF8EC477F}" type="pres">
      <dgm:prSet presAssocID="{5950795D-5D01-4951-B6A3-EBE4E0E91FDE}" presName="rootComposite" presStyleCnt="0"/>
      <dgm:spPr/>
    </dgm:pt>
    <dgm:pt modelId="{853D36CE-DAA3-463A-A78D-CD357684ECDE}" type="pres">
      <dgm:prSet presAssocID="{5950795D-5D01-4951-B6A3-EBE4E0E91FDE}" presName="rootText" presStyleLbl="node2" presStyleIdx="0" presStyleCnt="2">
        <dgm:presLayoutVars>
          <dgm:chPref val="3"/>
        </dgm:presLayoutVars>
      </dgm:prSet>
      <dgm:spPr/>
    </dgm:pt>
    <dgm:pt modelId="{BEA86E01-B85D-4304-B013-2737CED15822}" type="pres">
      <dgm:prSet presAssocID="{5950795D-5D01-4951-B6A3-EBE4E0E91FDE}" presName="rootConnector" presStyleLbl="node2" presStyleIdx="0" presStyleCnt="2"/>
      <dgm:spPr/>
    </dgm:pt>
    <dgm:pt modelId="{728F91F5-A51E-48DE-95D7-F0E5AA4040F0}" type="pres">
      <dgm:prSet presAssocID="{5950795D-5D01-4951-B6A3-EBE4E0E91FDE}" presName="hierChild4" presStyleCnt="0"/>
      <dgm:spPr/>
    </dgm:pt>
    <dgm:pt modelId="{15E055DD-C0BA-4731-9F92-028A995A8E9F}" type="pres">
      <dgm:prSet presAssocID="{5950795D-5D01-4951-B6A3-EBE4E0E91FDE}" presName="hierChild5" presStyleCnt="0"/>
      <dgm:spPr/>
    </dgm:pt>
    <dgm:pt modelId="{0568607D-77BF-41B0-B72D-D977BC89C319}" type="pres">
      <dgm:prSet presAssocID="{B3367E83-5FE6-486F-8A44-743B679AE79D}" presName="Name37" presStyleLbl="parChTrans1D2" presStyleIdx="1" presStyleCnt="3"/>
      <dgm:spPr/>
    </dgm:pt>
    <dgm:pt modelId="{50996D35-B561-42B4-8998-96D347BA3320}" type="pres">
      <dgm:prSet presAssocID="{3E6787A3-9703-4F41-8D7C-4FEC1C81AA59}" presName="hierRoot2" presStyleCnt="0">
        <dgm:presLayoutVars>
          <dgm:hierBranch val="init"/>
        </dgm:presLayoutVars>
      </dgm:prSet>
      <dgm:spPr/>
    </dgm:pt>
    <dgm:pt modelId="{2D74DC31-62B7-4DD0-AFBF-ABF2A9A4B79E}" type="pres">
      <dgm:prSet presAssocID="{3E6787A3-9703-4F41-8D7C-4FEC1C81AA59}" presName="rootComposite" presStyleCnt="0"/>
      <dgm:spPr/>
    </dgm:pt>
    <dgm:pt modelId="{AF5B300F-6A0E-4EF3-B593-B8396EB03F78}" type="pres">
      <dgm:prSet presAssocID="{3E6787A3-9703-4F41-8D7C-4FEC1C81AA59}" presName="rootText" presStyleLbl="node2" presStyleIdx="1" presStyleCnt="2">
        <dgm:presLayoutVars>
          <dgm:chPref val="3"/>
        </dgm:presLayoutVars>
      </dgm:prSet>
      <dgm:spPr/>
    </dgm:pt>
    <dgm:pt modelId="{B198DC74-EEB7-49B3-A7A3-365D5847DD8E}" type="pres">
      <dgm:prSet presAssocID="{3E6787A3-9703-4F41-8D7C-4FEC1C81AA59}" presName="rootConnector" presStyleLbl="node2" presStyleIdx="1" presStyleCnt="2"/>
      <dgm:spPr/>
    </dgm:pt>
    <dgm:pt modelId="{CFA4F8D5-E2DD-4698-989D-3BD4ED435F50}" type="pres">
      <dgm:prSet presAssocID="{3E6787A3-9703-4F41-8D7C-4FEC1C81AA59}" presName="hierChild4" presStyleCnt="0"/>
      <dgm:spPr/>
    </dgm:pt>
    <dgm:pt modelId="{F3F78E85-48F0-4DD7-8BAB-24F4A30E9C7F}" type="pres">
      <dgm:prSet presAssocID="{3E6787A3-9703-4F41-8D7C-4FEC1C81AA59}" presName="hierChild5" presStyleCnt="0"/>
      <dgm:spPr/>
    </dgm:pt>
    <dgm:pt modelId="{E8A3983D-59C5-40B1-881B-B39CA7FE5636}" type="pres">
      <dgm:prSet presAssocID="{49979034-6C69-4BE2-9164-F8E9A007327C}" presName="hierChild3" presStyleCnt="0"/>
      <dgm:spPr/>
    </dgm:pt>
    <dgm:pt modelId="{036B764C-FB05-45BC-B782-5EBE3EC38D68}" type="pres">
      <dgm:prSet presAssocID="{F828C079-C2BF-49F9-BDFA-8540DCEEC0F8}" presName="Name111" presStyleLbl="parChTrans1D2" presStyleIdx="2" presStyleCnt="3"/>
      <dgm:spPr/>
    </dgm:pt>
    <dgm:pt modelId="{B18A00E0-91FF-4207-92CB-2E4583B0E2CF}" type="pres">
      <dgm:prSet presAssocID="{6E864E64-29A9-4E2C-AAFD-E34390ACA6D5}" presName="hierRoot3" presStyleCnt="0">
        <dgm:presLayoutVars>
          <dgm:hierBranch val="init"/>
        </dgm:presLayoutVars>
      </dgm:prSet>
      <dgm:spPr/>
    </dgm:pt>
    <dgm:pt modelId="{78292315-D3A6-4988-94D2-548791620156}" type="pres">
      <dgm:prSet presAssocID="{6E864E64-29A9-4E2C-AAFD-E34390ACA6D5}" presName="rootComposite3" presStyleCnt="0"/>
      <dgm:spPr/>
    </dgm:pt>
    <dgm:pt modelId="{7F8493E3-1FA5-4635-8D36-36D6BE426313}" type="pres">
      <dgm:prSet presAssocID="{6E864E64-29A9-4E2C-AAFD-E34390ACA6D5}" presName="rootText3" presStyleLbl="asst1" presStyleIdx="0" presStyleCnt="1" custScaleX="72320" custScaleY="62540">
        <dgm:presLayoutVars>
          <dgm:chPref val="3"/>
        </dgm:presLayoutVars>
      </dgm:prSet>
      <dgm:spPr/>
    </dgm:pt>
    <dgm:pt modelId="{AE083E32-9C8B-46AE-B243-139EDFD6953F}" type="pres">
      <dgm:prSet presAssocID="{6E864E64-29A9-4E2C-AAFD-E34390ACA6D5}" presName="rootConnector3" presStyleLbl="asst1" presStyleIdx="0" presStyleCnt="1"/>
      <dgm:spPr/>
    </dgm:pt>
    <dgm:pt modelId="{1D10B2DF-EAA1-42EA-81B9-181A227A4F70}" type="pres">
      <dgm:prSet presAssocID="{6E864E64-29A9-4E2C-AAFD-E34390ACA6D5}" presName="hierChild6" presStyleCnt="0"/>
      <dgm:spPr/>
    </dgm:pt>
    <dgm:pt modelId="{05498FC9-79BF-491D-A117-1E5E0EAD7A7D}" type="pres">
      <dgm:prSet presAssocID="{6E864E64-29A9-4E2C-AAFD-E34390ACA6D5}" presName="hierChild7" presStyleCnt="0"/>
      <dgm:spPr/>
    </dgm:pt>
  </dgm:ptLst>
  <dgm:cxnLst>
    <dgm:cxn modelId="{8A06D80A-F225-4418-BB7E-2808B5DE2B9B}" type="presOf" srcId="{5950795D-5D01-4951-B6A3-EBE4E0E91FDE}" destId="{BEA86E01-B85D-4304-B013-2737CED15822}" srcOrd="1" destOrd="0" presId="urn:microsoft.com/office/officeart/2005/8/layout/orgChart1"/>
    <dgm:cxn modelId="{E76A0F20-D475-4E27-B6D0-B77FBCC727F2}" type="presOf" srcId="{49979034-6C69-4BE2-9164-F8E9A007327C}" destId="{2169C2B4-77F8-4815-8E24-4AE9D1218850}" srcOrd="0" destOrd="0" presId="urn:microsoft.com/office/officeart/2005/8/layout/orgChart1"/>
    <dgm:cxn modelId="{56535126-C03B-4F65-89FD-A5E0FE326FD0}" type="presOf" srcId="{3E6787A3-9703-4F41-8D7C-4FEC1C81AA59}" destId="{B198DC74-EEB7-49B3-A7A3-365D5847DD8E}" srcOrd="1" destOrd="0" presId="urn:microsoft.com/office/officeart/2005/8/layout/orgChart1"/>
    <dgm:cxn modelId="{8108123E-E112-4930-8970-79D5F4CE12AC}" type="presOf" srcId="{F828C079-C2BF-49F9-BDFA-8540DCEEC0F8}" destId="{036B764C-FB05-45BC-B782-5EBE3EC38D68}" srcOrd="0" destOrd="0" presId="urn:microsoft.com/office/officeart/2005/8/layout/orgChart1"/>
    <dgm:cxn modelId="{6269C766-6C2A-46F1-8813-501EC9EA4529}" type="presOf" srcId="{3E6787A3-9703-4F41-8D7C-4FEC1C81AA59}" destId="{AF5B300F-6A0E-4EF3-B593-B8396EB03F78}" srcOrd="0" destOrd="0" presId="urn:microsoft.com/office/officeart/2005/8/layout/orgChart1"/>
    <dgm:cxn modelId="{46A65E47-3796-4CF0-BE37-CF9C366EF922}" srcId="{598431ED-20FA-4C62-9878-6371ABAD40BD}" destId="{49979034-6C69-4BE2-9164-F8E9A007327C}" srcOrd="0" destOrd="0" parTransId="{EE710EF1-7B68-41AE-8F37-B3B336D10B50}" sibTransId="{3FBDB82E-093E-47A8-8AA0-A48DAE78BE8B}"/>
    <dgm:cxn modelId="{8E2ECE4F-3F0F-415B-B2D7-0E54E1B8BDAB}" srcId="{49979034-6C69-4BE2-9164-F8E9A007327C}" destId="{6E864E64-29A9-4E2C-AAFD-E34390ACA6D5}" srcOrd="0" destOrd="0" parTransId="{F828C079-C2BF-49F9-BDFA-8540DCEEC0F8}" sibTransId="{7ABCED15-FD85-4A1D-A593-5414A0C8B768}"/>
    <dgm:cxn modelId="{1D77D070-124E-44DC-904B-9D4442EB9840}" type="presOf" srcId="{49979034-6C69-4BE2-9164-F8E9A007327C}" destId="{1AD8546B-7EC9-40E3-93B6-8433452ED405}" srcOrd="1" destOrd="0" presId="urn:microsoft.com/office/officeart/2005/8/layout/orgChart1"/>
    <dgm:cxn modelId="{CDE1E983-0E6F-4B32-8440-8A6C4CC4E506}" type="presOf" srcId="{B3367E83-5FE6-486F-8A44-743B679AE79D}" destId="{0568607D-77BF-41B0-B72D-D977BC89C319}" srcOrd="0" destOrd="0" presId="urn:microsoft.com/office/officeart/2005/8/layout/orgChart1"/>
    <dgm:cxn modelId="{EC1DA0A2-5E20-47E1-AB58-AE65874DA00D}" type="presOf" srcId="{6E864E64-29A9-4E2C-AAFD-E34390ACA6D5}" destId="{AE083E32-9C8B-46AE-B243-139EDFD6953F}" srcOrd="1" destOrd="0" presId="urn:microsoft.com/office/officeart/2005/8/layout/orgChart1"/>
    <dgm:cxn modelId="{D356F8AA-0D18-49CA-BE13-DEE313FEDFED}" srcId="{49979034-6C69-4BE2-9164-F8E9A007327C}" destId="{3E6787A3-9703-4F41-8D7C-4FEC1C81AA59}" srcOrd="2" destOrd="0" parTransId="{B3367E83-5FE6-486F-8A44-743B679AE79D}" sibTransId="{4331F655-AEF9-4174-A426-B19DFBCF8188}"/>
    <dgm:cxn modelId="{9806F3BB-6AD2-42BA-9155-E31CD9268AB7}" type="presOf" srcId="{598431ED-20FA-4C62-9878-6371ABAD40BD}" destId="{956B5F57-3496-49A6-8BB8-F60DF70A1C3F}" srcOrd="0" destOrd="0" presId="urn:microsoft.com/office/officeart/2005/8/layout/orgChart1"/>
    <dgm:cxn modelId="{DC9C24C2-3DD1-412C-91F9-24FE2F319042}" type="presOf" srcId="{5950795D-5D01-4951-B6A3-EBE4E0E91FDE}" destId="{853D36CE-DAA3-463A-A78D-CD357684ECDE}" srcOrd="0" destOrd="0" presId="urn:microsoft.com/office/officeart/2005/8/layout/orgChart1"/>
    <dgm:cxn modelId="{D0C009CE-9BEE-4451-A42E-7199EB686320}" type="presOf" srcId="{179D38CD-EF77-4E06-8590-F94D5527B681}" destId="{A751B402-4644-4546-BDCD-A84F62A14CDF}" srcOrd="0" destOrd="0" presId="urn:microsoft.com/office/officeart/2005/8/layout/orgChart1"/>
    <dgm:cxn modelId="{01AC61CE-FE1D-4DB4-94AA-A0EF827D722F}" type="presOf" srcId="{6E864E64-29A9-4E2C-AAFD-E34390ACA6D5}" destId="{7F8493E3-1FA5-4635-8D36-36D6BE426313}" srcOrd="0" destOrd="0" presId="urn:microsoft.com/office/officeart/2005/8/layout/orgChart1"/>
    <dgm:cxn modelId="{C03C8BF0-60A1-4A6F-8BBD-E92BB00185A0}" srcId="{49979034-6C69-4BE2-9164-F8E9A007327C}" destId="{5950795D-5D01-4951-B6A3-EBE4E0E91FDE}" srcOrd="1" destOrd="0" parTransId="{179D38CD-EF77-4E06-8590-F94D5527B681}" sibTransId="{6B6483A1-CA4F-4B0E-A3F9-B50BBBC87E5C}"/>
    <dgm:cxn modelId="{511D66A8-E163-42D2-8965-0540E102C70F}" type="presParOf" srcId="{956B5F57-3496-49A6-8BB8-F60DF70A1C3F}" destId="{2B363FE1-83C9-4B61-9BFB-A9F50B18376B}" srcOrd="0" destOrd="0" presId="urn:microsoft.com/office/officeart/2005/8/layout/orgChart1"/>
    <dgm:cxn modelId="{F3709E36-B53A-4941-8440-D1691A2FB94F}" type="presParOf" srcId="{2B363FE1-83C9-4B61-9BFB-A9F50B18376B}" destId="{FC9D3BCA-6D75-4CB9-80A8-DBCDFE708BC9}" srcOrd="0" destOrd="0" presId="urn:microsoft.com/office/officeart/2005/8/layout/orgChart1"/>
    <dgm:cxn modelId="{AB289976-DEF7-4AD5-9695-B1E5E74A549B}" type="presParOf" srcId="{FC9D3BCA-6D75-4CB9-80A8-DBCDFE708BC9}" destId="{2169C2B4-77F8-4815-8E24-4AE9D1218850}" srcOrd="0" destOrd="0" presId="urn:microsoft.com/office/officeart/2005/8/layout/orgChart1"/>
    <dgm:cxn modelId="{A51AAC3A-C6F1-4D64-9003-C51024F1A85A}" type="presParOf" srcId="{FC9D3BCA-6D75-4CB9-80A8-DBCDFE708BC9}" destId="{1AD8546B-7EC9-40E3-93B6-8433452ED405}" srcOrd="1" destOrd="0" presId="urn:microsoft.com/office/officeart/2005/8/layout/orgChart1"/>
    <dgm:cxn modelId="{6223F102-3BB7-4ABD-A313-3C2FBEBAEBE9}" type="presParOf" srcId="{2B363FE1-83C9-4B61-9BFB-A9F50B18376B}" destId="{417D1F8A-8EF8-4F39-A01C-696F36E7A87C}" srcOrd="1" destOrd="0" presId="urn:microsoft.com/office/officeart/2005/8/layout/orgChart1"/>
    <dgm:cxn modelId="{22A20DA4-C1CF-45D9-BEEC-8518AF473C0B}" type="presParOf" srcId="{417D1F8A-8EF8-4F39-A01C-696F36E7A87C}" destId="{A751B402-4644-4546-BDCD-A84F62A14CDF}" srcOrd="0" destOrd="0" presId="urn:microsoft.com/office/officeart/2005/8/layout/orgChart1"/>
    <dgm:cxn modelId="{0ECF7E17-CCC6-4B33-AB6B-7E9B9F6C6F26}" type="presParOf" srcId="{417D1F8A-8EF8-4F39-A01C-696F36E7A87C}" destId="{BF286625-21B0-4333-9F5C-691B66EE03EA}" srcOrd="1" destOrd="0" presId="urn:microsoft.com/office/officeart/2005/8/layout/orgChart1"/>
    <dgm:cxn modelId="{83023054-D730-4C94-A9FC-710B944BECBB}" type="presParOf" srcId="{BF286625-21B0-4333-9F5C-691B66EE03EA}" destId="{617E7040-9B1E-4BBE-B412-C6ADF8EC477F}" srcOrd="0" destOrd="0" presId="urn:microsoft.com/office/officeart/2005/8/layout/orgChart1"/>
    <dgm:cxn modelId="{83A2CBB4-6365-4704-B429-0DDE93513162}" type="presParOf" srcId="{617E7040-9B1E-4BBE-B412-C6ADF8EC477F}" destId="{853D36CE-DAA3-463A-A78D-CD357684ECDE}" srcOrd="0" destOrd="0" presId="urn:microsoft.com/office/officeart/2005/8/layout/orgChart1"/>
    <dgm:cxn modelId="{08301B5E-B600-4877-ADDE-AFACB1E4CBC0}" type="presParOf" srcId="{617E7040-9B1E-4BBE-B412-C6ADF8EC477F}" destId="{BEA86E01-B85D-4304-B013-2737CED15822}" srcOrd="1" destOrd="0" presId="urn:microsoft.com/office/officeart/2005/8/layout/orgChart1"/>
    <dgm:cxn modelId="{822ED39F-CE2A-4A13-BFF7-0DFC71F65D4E}" type="presParOf" srcId="{BF286625-21B0-4333-9F5C-691B66EE03EA}" destId="{728F91F5-A51E-48DE-95D7-F0E5AA4040F0}" srcOrd="1" destOrd="0" presId="urn:microsoft.com/office/officeart/2005/8/layout/orgChart1"/>
    <dgm:cxn modelId="{400A375C-FB96-4963-ADA9-2BB505F5E648}" type="presParOf" srcId="{BF286625-21B0-4333-9F5C-691B66EE03EA}" destId="{15E055DD-C0BA-4731-9F92-028A995A8E9F}" srcOrd="2" destOrd="0" presId="urn:microsoft.com/office/officeart/2005/8/layout/orgChart1"/>
    <dgm:cxn modelId="{70B1F088-D9C1-4E90-A628-F45D013DC92B}" type="presParOf" srcId="{417D1F8A-8EF8-4F39-A01C-696F36E7A87C}" destId="{0568607D-77BF-41B0-B72D-D977BC89C319}" srcOrd="2" destOrd="0" presId="urn:microsoft.com/office/officeart/2005/8/layout/orgChart1"/>
    <dgm:cxn modelId="{8773CEF2-39B3-4132-A50E-BCA9A348FA27}" type="presParOf" srcId="{417D1F8A-8EF8-4F39-A01C-696F36E7A87C}" destId="{50996D35-B561-42B4-8998-96D347BA3320}" srcOrd="3" destOrd="0" presId="urn:microsoft.com/office/officeart/2005/8/layout/orgChart1"/>
    <dgm:cxn modelId="{AB7A4943-908B-48EE-BAC8-6517771D2F3E}" type="presParOf" srcId="{50996D35-B561-42B4-8998-96D347BA3320}" destId="{2D74DC31-62B7-4DD0-AFBF-ABF2A9A4B79E}" srcOrd="0" destOrd="0" presId="urn:microsoft.com/office/officeart/2005/8/layout/orgChart1"/>
    <dgm:cxn modelId="{FA526D3D-B6CB-40E3-9319-AD531D9036C8}" type="presParOf" srcId="{2D74DC31-62B7-4DD0-AFBF-ABF2A9A4B79E}" destId="{AF5B300F-6A0E-4EF3-B593-B8396EB03F78}" srcOrd="0" destOrd="0" presId="urn:microsoft.com/office/officeart/2005/8/layout/orgChart1"/>
    <dgm:cxn modelId="{6369D5E6-33D3-4DD0-A6CD-CFF383B254C6}" type="presParOf" srcId="{2D74DC31-62B7-4DD0-AFBF-ABF2A9A4B79E}" destId="{B198DC74-EEB7-49B3-A7A3-365D5847DD8E}" srcOrd="1" destOrd="0" presId="urn:microsoft.com/office/officeart/2005/8/layout/orgChart1"/>
    <dgm:cxn modelId="{3BC9F1C1-6BEE-43CD-99DB-AFE38CD408B3}" type="presParOf" srcId="{50996D35-B561-42B4-8998-96D347BA3320}" destId="{CFA4F8D5-E2DD-4698-989D-3BD4ED435F50}" srcOrd="1" destOrd="0" presId="urn:microsoft.com/office/officeart/2005/8/layout/orgChart1"/>
    <dgm:cxn modelId="{F6BD842E-2C13-4210-BBB6-F35904B74A46}" type="presParOf" srcId="{50996D35-B561-42B4-8998-96D347BA3320}" destId="{F3F78E85-48F0-4DD7-8BAB-24F4A30E9C7F}" srcOrd="2" destOrd="0" presId="urn:microsoft.com/office/officeart/2005/8/layout/orgChart1"/>
    <dgm:cxn modelId="{DC3BA3F5-938F-41CE-A96C-2D00656B1658}" type="presParOf" srcId="{2B363FE1-83C9-4B61-9BFB-A9F50B18376B}" destId="{E8A3983D-59C5-40B1-881B-B39CA7FE5636}" srcOrd="2" destOrd="0" presId="urn:microsoft.com/office/officeart/2005/8/layout/orgChart1"/>
    <dgm:cxn modelId="{FB76119C-ADCF-400C-AD39-9F9D8E59262C}" type="presParOf" srcId="{E8A3983D-59C5-40B1-881B-B39CA7FE5636}" destId="{036B764C-FB05-45BC-B782-5EBE3EC38D68}" srcOrd="0" destOrd="0" presId="urn:microsoft.com/office/officeart/2005/8/layout/orgChart1"/>
    <dgm:cxn modelId="{D7D639C4-A58D-4A0C-9FFC-BFC4EBB1C364}" type="presParOf" srcId="{E8A3983D-59C5-40B1-881B-B39CA7FE5636}" destId="{B18A00E0-91FF-4207-92CB-2E4583B0E2CF}" srcOrd="1" destOrd="0" presId="urn:microsoft.com/office/officeart/2005/8/layout/orgChart1"/>
    <dgm:cxn modelId="{5AB9B913-9B02-4CDD-A820-DA0D331CE298}" type="presParOf" srcId="{B18A00E0-91FF-4207-92CB-2E4583B0E2CF}" destId="{78292315-D3A6-4988-94D2-548791620156}" srcOrd="0" destOrd="0" presId="urn:microsoft.com/office/officeart/2005/8/layout/orgChart1"/>
    <dgm:cxn modelId="{448C6436-0B30-4C75-B1A2-F8C126BDF7FF}" type="presParOf" srcId="{78292315-D3A6-4988-94D2-548791620156}" destId="{7F8493E3-1FA5-4635-8D36-36D6BE426313}" srcOrd="0" destOrd="0" presId="urn:microsoft.com/office/officeart/2005/8/layout/orgChart1"/>
    <dgm:cxn modelId="{83291FCF-1047-42D6-BD6E-FBF7CB50C6B0}" type="presParOf" srcId="{78292315-D3A6-4988-94D2-548791620156}" destId="{AE083E32-9C8B-46AE-B243-139EDFD6953F}" srcOrd="1" destOrd="0" presId="urn:microsoft.com/office/officeart/2005/8/layout/orgChart1"/>
    <dgm:cxn modelId="{ED816B53-D28F-48D3-A3B2-58084F6CA419}" type="presParOf" srcId="{B18A00E0-91FF-4207-92CB-2E4583B0E2CF}" destId="{1D10B2DF-EAA1-42EA-81B9-181A227A4F70}" srcOrd="1" destOrd="0" presId="urn:microsoft.com/office/officeart/2005/8/layout/orgChart1"/>
    <dgm:cxn modelId="{D1DD6B0A-B26E-4B83-9D3E-9675EB4F920D}" type="presParOf" srcId="{B18A00E0-91FF-4207-92CB-2E4583B0E2CF}" destId="{05498FC9-79BF-491D-A117-1E5E0EAD7A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B764C-FB05-45BC-B782-5EBE3EC38D68}">
      <dsp:nvSpPr>
        <dsp:cNvPr id="0" name=""/>
        <dsp:cNvSpPr/>
      </dsp:nvSpPr>
      <dsp:spPr>
        <a:xfrm>
          <a:off x="2585370" y="952351"/>
          <a:ext cx="199920" cy="875843"/>
        </a:xfrm>
        <a:custGeom>
          <a:avLst/>
          <a:gdLst/>
          <a:ahLst/>
          <a:cxnLst/>
          <a:rect l="0" t="0" r="0" b="0"/>
          <a:pathLst>
            <a:path>
              <a:moveTo>
                <a:pt x="199920" y="0"/>
              </a:moveTo>
              <a:lnTo>
                <a:pt x="199920" y="875843"/>
              </a:lnTo>
              <a:lnTo>
                <a:pt x="0" y="8758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8607D-77BF-41B0-B72D-D977BC89C319}">
      <dsp:nvSpPr>
        <dsp:cNvPr id="0" name=""/>
        <dsp:cNvSpPr/>
      </dsp:nvSpPr>
      <dsp:spPr>
        <a:xfrm>
          <a:off x="2785291" y="952351"/>
          <a:ext cx="1151924" cy="1751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766"/>
              </a:lnTo>
              <a:lnTo>
                <a:pt x="1151924" y="1551766"/>
              </a:lnTo>
              <a:lnTo>
                <a:pt x="1151924" y="175168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1B402-4644-4546-BDCD-A84F62A14CDF}">
      <dsp:nvSpPr>
        <dsp:cNvPr id="0" name=""/>
        <dsp:cNvSpPr/>
      </dsp:nvSpPr>
      <dsp:spPr>
        <a:xfrm>
          <a:off x="1633366" y="952351"/>
          <a:ext cx="1151924" cy="1751687"/>
        </a:xfrm>
        <a:custGeom>
          <a:avLst/>
          <a:gdLst/>
          <a:ahLst/>
          <a:cxnLst/>
          <a:rect l="0" t="0" r="0" b="0"/>
          <a:pathLst>
            <a:path>
              <a:moveTo>
                <a:pt x="1151924" y="0"/>
              </a:moveTo>
              <a:lnTo>
                <a:pt x="1151924" y="1551766"/>
              </a:lnTo>
              <a:lnTo>
                <a:pt x="0" y="1551766"/>
              </a:lnTo>
              <a:lnTo>
                <a:pt x="0" y="175168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9C2B4-77F8-4815-8E24-4AE9D1218850}">
      <dsp:nvSpPr>
        <dsp:cNvPr id="0" name=""/>
        <dsp:cNvSpPr/>
      </dsp:nvSpPr>
      <dsp:spPr>
        <a:xfrm>
          <a:off x="1673493" y="347"/>
          <a:ext cx="2223595" cy="952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Sintaxis CSS </a:t>
          </a:r>
          <a:endParaRPr lang="es-PE" sz="2400" b="1" kern="1200" dirty="0"/>
        </a:p>
      </dsp:txBody>
      <dsp:txXfrm>
        <a:off x="1673493" y="347"/>
        <a:ext cx="2223595" cy="952003"/>
      </dsp:txXfrm>
    </dsp:sp>
    <dsp:sp modelId="{853D36CE-DAA3-463A-A78D-CD357684ECDE}">
      <dsp:nvSpPr>
        <dsp:cNvPr id="0" name=""/>
        <dsp:cNvSpPr/>
      </dsp:nvSpPr>
      <dsp:spPr>
        <a:xfrm>
          <a:off x="681362" y="2704038"/>
          <a:ext cx="1904007" cy="952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srgbClr val="002060"/>
              </a:solidFill>
            </a:rPr>
            <a:t>Selector</a:t>
          </a:r>
        </a:p>
      </dsp:txBody>
      <dsp:txXfrm>
        <a:off x="681362" y="2704038"/>
        <a:ext cx="1904007" cy="952003"/>
      </dsp:txXfrm>
    </dsp:sp>
    <dsp:sp modelId="{AF5B300F-6A0E-4EF3-B593-B8396EB03F78}">
      <dsp:nvSpPr>
        <dsp:cNvPr id="0" name=""/>
        <dsp:cNvSpPr/>
      </dsp:nvSpPr>
      <dsp:spPr>
        <a:xfrm>
          <a:off x="2985212" y="2704038"/>
          <a:ext cx="1904007" cy="952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Bloque de declaración 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2985212" y="2704038"/>
        <a:ext cx="1904007" cy="952003"/>
      </dsp:txXfrm>
    </dsp:sp>
    <dsp:sp modelId="{7F8493E3-1FA5-4635-8D36-36D6BE426313}">
      <dsp:nvSpPr>
        <dsp:cNvPr id="0" name=""/>
        <dsp:cNvSpPr/>
      </dsp:nvSpPr>
      <dsp:spPr>
        <a:xfrm>
          <a:off x="1208392" y="1530503"/>
          <a:ext cx="1376978" cy="5953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>
              <a:solidFill>
                <a:srgbClr val="002060"/>
              </a:solidFill>
            </a:rPr>
            <a:t>Regla</a:t>
          </a:r>
        </a:p>
      </dsp:txBody>
      <dsp:txXfrm>
        <a:off x="1208392" y="1530503"/>
        <a:ext cx="1376978" cy="595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87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44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36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240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516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3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Dzp5lHLD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Sintaxis y propiedades de CSS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5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Propiedades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F09AC0F-DD4D-9326-E5E6-3A94AE7A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02558"/>
              </p:ext>
            </p:extLst>
          </p:nvPr>
        </p:nvGraphicFramePr>
        <p:xfrm>
          <a:off x="3036104" y="958366"/>
          <a:ext cx="7936697" cy="2356212"/>
        </p:xfrm>
        <a:graphic>
          <a:graphicData uri="http://schemas.openxmlformats.org/drawingml/2006/table">
            <a:tbl>
              <a:tblPr firstRow="1" firstCol="1" bandRow="1"/>
              <a:tblGrid>
                <a:gridCol w="2639095">
                  <a:extLst>
                    <a:ext uri="{9D8B030D-6E8A-4147-A177-3AD203B41FA5}">
                      <a16:colId xmlns:a16="http://schemas.microsoft.com/office/drawing/2014/main" val="254663934"/>
                    </a:ext>
                  </a:extLst>
                </a:gridCol>
                <a:gridCol w="2644203">
                  <a:extLst>
                    <a:ext uri="{9D8B030D-6E8A-4147-A177-3AD203B41FA5}">
                      <a16:colId xmlns:a16="http://schemas.microsoft.com/office/drawing/2014/main" val="1853297613"/>
                    </a:ext>
                  </a:extLst>
                </a:gridCol>
                <a:gridCol w="2653399">
                  <a:extLst>
                    <a:ext uri="{9D8B030D-6E8A-4147-A177-3AD203B41FA5}">
                      <a16:colId xmlns:a16="http://schemas.microsoft.com/office/drawing/2014/main" val="3570540157"/>
                    </a:ext>
                  </a:extLst>
                </a:gridCol>
              </a:tblGrid>
              <a:tr h="5037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56102"/>
                  </a:ext>
                </a:extLst>
              </a:tr>
              <a:tr h="68791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FONDO – BACKGROUND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79331"/>
                  </a:ext>
                </a:extLst>
              </a:tr>
              <a:tr h="102017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Background-color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Un color, con su nombre o su valor RGB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background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-color: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green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;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background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-color: #000055;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3487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1E4BE0F-E9BA-4EA8-6597-ABF532E38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78278"/>
              </p:ext>
            </p:extLst>
          </p:nvPr>
        </p:nvGraphicFramePr>
        <p:xfrm>
          <a:off x="3036104" y="3396917"/>
          <a:ext cx="8564092" cy="2613521"/>
        </p:xfrm>
        <a:graphic>
          <a:graphicData uri="http://schemas.openxmlformats.org/drawingml/2006/table">
            <a:tbl>
              <a:tblPr firstRow="1" firstCol="1" bandRow="1"/>
              <a:tblGrid>
                <a:gridCol w="2578635">
                  <a:extLst>
                    <a:ext uri="{9D8B030D-6E8A-4147-A177-3AD203B41FA5}">
                      <a16:colId xmlns:a16="http://schemas.microsoft.com/office/drawing/2014/main" val="443602821"/>
                    </a:ext>
                  </a:extLst>
                </a:gridCol>
                <a:gridCol w="3080084">
                  <a:extLst>
                    <a:ext uri="{9D8B030D-6E8A-4147-A177-3AD203B41FA5}">
                      <a16:colId xmlns:a16="http://schemas.microsoft.com/office/drawing/2014/main" val="974614324"/>
                    </a:ext>
                  </a:extLst>
                </a:gridCol>
                <a:gridCol w="2905373">
                  <a:extLst>
                    <a:ext uri="{9D8B030D-6E8A-4147-A177-3AD203B41FA5}">
                      <a16:colId xmlns:a16="http://schemas.microsoft.com/office/drawing/2014/main" val="3531132842"/>
                    </a:ext>
                  </a:extLst>
                </a:gridCol>
              </a:tblGrid>
              <a:tr h="5599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972350"/>
                  </a:ext>
                </a:extLst>
              </a:tr>
              <a:tr h="45807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FONDO – BACKGROUND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373747"/>
                  </a:ext>
                </a:extLst>
              </a:tr>
              <a:tr h="143645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Background-image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El nombre de la imagen con su camino relativo o absoluto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background-image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url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(mármol.gif) ;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background-image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url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(http:// www.x.com/fondo.gi)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0170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43DE7BE-2441-D8FB-E9F8-11F56657351C}"/>
              </a:ext>
            </a:extLst>
          </p:cNvPr>
          <p:cNvSpPr txBox="1"/>
          <p:nvPr/>
        </p:nvSpPr>
        <p:spPr>
          <a:xfrm>
            <a:off x="481263" y="1166375"/>
            <a:ext cx="2930186" cy="7701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s-ES_tradnl" dirty="0"/>
              <a:t>FONDO – BACKGROUND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6F37-067B-B922-2F1F-F24D7E4215DE}"/>
              </a:ext>
            </a:extLst>
          </p:cNvPr>
          <p:cNvSpPr txBox="1"/>
          <p:nvPr/>
        </p:nvSpPr>
        <p:spPr>
          <a:xfrm>
            <a:off x="481263" y="3284148"/>
            <a:ext cx="2930186" cy="7701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s-ES_tradnl" dirty="0"/>
              <a:t>FONDO – BACKGROUND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488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Propiedades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C43DE7BE-2441-D8FB-E9F8-11F56657351C}"/>
              </a:ext>
            </a:extLst>
          </p:cNvPr>
          <p:cNvSpPr txBox="1"/>
          <p:nvPr/>
        </p:nvSpPr>
        <p:spPr>
          <a:xfrm>
            <a:off x="481263" y="1166375"/>
            <a:ext cx="2930186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/>
            </a:pP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BOX - CAJA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6F37-067B-B922-2F1F-F24D7E4215DE}"/>
              </a:ext>
            </a:extLst>
          </p:cNvPr>
          <p:cNvSpPr txBox="1"/>
          <p:nvPr/>
        </p:nvSpPr>
        <p:spPr>
          <a:xfrm>
            <a:off x="481263" y="3380400"/>
            <a:ext cx="2930186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/>
            </a:pP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BOX - CAJA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111B08A-899A-29EE-0E60-13533875C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74118"/>
              </p:ext>
            </p:extLst>
          </p:nvPr>
        </p:nvGraphicFramePr>
        <p:xfrm>
          <a:off x="3629660" y="1072659"/>
          <a:ext cx="7311056" cy="1911174"/>
        </p:xfrm>
        <a:graphic>
          <a:graphicData uri="http://schemas.openxmlformats.org/drawingml/2006/table">
            <a:tbl>
              <a:tblPr firstRow="1" firstCol="1" bandRow="1"/>
              <a:tblGrid>
                <a:gridCol w="2431058">
                  <a:extLst>
                    <a:ext uri="{9D8B030D-6E8A-4147-A177-3AD203B41FA5}">
                      <a16:colId xmlns:a16="http://schemas.microsoft.com/office/drawing/2014/main" val="1590605412"/>
                    </a:ext>
                  </a:extLst>
                </a:gridCol>
                <a:gridCol w="2435764">
                  <a:extLst>
                    <a:ext uri="{9D8B030D-6E8A-4147-A177-3AD203B41FA5}">
                      <a16:colId xmlns:a16="http://schemas.microsoft.com/office/drawing/2014/main" val="1147867101"/>
                    </a:ext>
                  </a:extLst>
                </a:gridCol>
                <a:gridCol w="2444234">
                  <a:extLst>
                    <a:ext uri="{9D8B030D-6E8A-4147-A177-3AD203B41FA5}">
                      <a16:colId xmlns:a16="http://schemas.microsoft.com/office/drawing/2014/main" val="3705815169"/>
                    </a:ext>
                  </a:extLst>
                </a:gridCol>
              </a:tblGrid>
              <a:tr h="63705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408"/>
                  </a:ext>
                </a:extLst>
              </a:tr>
              <a:tr h="30455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BOX - CAJA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23698"/>
                  </a:ext>
                </a:extLst>
              </a:tr>
              <a:tr h="9695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Margin-left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Unidades CSS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margin-left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1cm;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margin-left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0,5in;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5571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8944DE7-955A-5EAE-C749-F86DCB49F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17165"/>
              </p:ext>
            </p:extLst>
          </p:nvPr>
        </p:nvGraphicFramePr>
        <p:xfrm>
          <a:off x="3629660" y="3294779"/>
          <a:ext cx="7311056" cy="2303915"/>
        </p:xfrm>
        <a:graphic>
          <a:graphicData uri="http://schemas.openxmlformats.org/drawingml/2006/table">
            <a:tbl>
              <a:tblPr firstRow="1" firstCol="1" bandRow="1"/>
              <a:tblGrid>
                <a:gridCol w="2431058">
                  <a:extLst>
                    <a:ext uri="{9D8B030D-6E8A-4147-A177-3AD203B41FA5}">
                      <a16:colId xmlns:a16="http://schemas.microsoft.com/office/drawing/2014/main" val="608703295"/>
                    </a:ext>
                  </a:extLst>
                </a:gridCol>
                <a:gridCol w="2435764">
                  <a:extLst>
                    <a:ext uri="{9D8B030D-6E8A-4147-A177-3AD203B41FA5}">
                      <a16:colId xmlns:a16="http://schemas.microsoft.com/office/drawing/2014/main" val="3065593135"/>
                    </a:ext>
                  </a:extLst>
                </a:gridCol>
                <a:gridCol w="2444234">
                  <a:extLst>
                    <a:ext uri="{9D8B030D-6E8A-4147-A177-3AD203B41FA5}">
                      <a16:colId xmlns:a16="http://schemas.microsoft.com/office/drawing/2014/main" val="3306504937"/>
                    </a:ext>
                  </a:extLst>
                </a:gridCol>
              </a:tblGrid>
              <a:tr h="9297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741267"/>
                  </a:ext>
                </a:extLst>
              </a:tr>
              <a:tr h="44446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BOX - CAJA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01923"/>
                  </a:ext>
                </a:extLst>
              </a:tr>
              <a:tr h="9297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Margin-right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Unidades CSS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margin-right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5%;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margin-right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1in;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Utilizando estilos CSS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372d453eb4_1_59"/>
          <p:cNvSpPr txBox="1">
            <a:spLocks noGrp="1"/>
          </p:cNvSpPr>
          <p:nvPr>
            <p:ph type="body" idx="3"/>
          </p:nvPr>
        </p:nvSpPr>
        <p:spPr>
          <a:xfrm>
            <a:off x="475891" y="3381977"/>
            <a:ext cx="2601900" cy="44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/>
              <a:t>Video</a:t>
            </a:r>
            <a:endParaRPr/>
          </a:p>
        </p:txBody>
      </p:sp>
      <p:sp>
        <p:nvSpPr>
          <p:cNvPr id="154" name="Google Shape;154;g1372d453eb4_1_59"/>
          <p:cNvSpPr/>
          <p:nvPr/>
        </p:nvSpPr>
        <p:spPr>
          <a:xfrm>
            <a:off x="1609427" y="1603427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002060"/>
                </a:solidFill>
              </a:rPr>
              <a:t>Para desarrollar esta actividad, visualiza el siguiente video sobre la sintaxis CSS: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dirty="0">
                <a:solidFill>
                  <a:srgbClr val="002060"/>
                </a:solidFill>
              </a:rPr>
              <a:t>Dorian </a:t>
            </a:r>
            <a:r>
              <a:rPr lang="es-MX" sz="2600" dirty="0" err="1">
                <a:solidFill>
                  <a:srgbClr val="002060"/>
                </a:solidFill>
              </a:rPr>
              <a:t>Desings</a:t>
            </a:r>
            <a:r>
              <a:rPr lang="es-MX" sz="2600" dirty="0">
                <a:solidFill>
                  <a:srgbClr val="002060"/>
                </a:solidFill>
              </a:rPr>
              <a:t>. (2 de abril de 2021). </a:t>
            </a:r>
            <a:r>
              <a:rPr lang="es-MX" sz="2600" i="1" dirty="0">
                <a:solidFill>
                  <a:srgbClr val="002060"/>
                </a:solidFill>
              </a:rPr>
              <a:t>CURSO de CSS desde CERO 2021 - #5 - Sintaxis de CSS </a:t>
            </a:r>
            <a:r>
              <a:rPr lang="es-MX" sz="2600" dirty="0">
                <a:solidFill>
                  <a:srgbClr val="002060"/>
                </a:solidFill>
              </a:rPr>
              <a:t>[Archivo de video]. </a:t>
            </a:r>
            <a:r>
              <a:rPr lang="es-MX" sz="2600" dirty="0">
                <a:solidFill>
                  <a:srgbClr val="002060"/>
                </a:solidFill>
                <a:hlinkClick r:id="rId3"/>
              </a:rPr>
              <a:t>https://www.youtube.com/watch?v=KQDzp5lHLD0</a:t>
            </a:r>
            <a:endParaRPr lang="es-MX" sz="26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28173" y="1397526"/>
            <a:ext cx="10535653" cy="35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Abrir el visual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studio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Crear 5 etiquetas en HTML: pueden ser &lt;h1&gt;&lt;h2&gt;… &lt;p&gt; &lt;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&gt;.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Crear un estilo distinto para cada etiqueta HTML que tenga por lo menos 3 propiedades.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Agregar cada estilo a las etiquetas HTML.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80374" cy="33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s-MX" sz="3000" b="1" dirty="0"/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lang="es-MX" sz="1000" dirty="0"/>
          </a:p>
          <a:p>
            <a:pPr marL="457200" lvl="0" indent="-342900" algn="l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MX" dirty="0"/>
              <a:t>La sintaxis CSS es una regla que consiste principalmente en un selector y un bloque de declaración que cambia el estilo de un elemento HTML.</a:t>
            </a:r>
            <a:endParaRPr lang="es-PE" dirty="0"/>
          </a:p>
          <a:p>
            <a:pPr marL="457200" lvl="0" indent="-342900" algn="l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dirty="0"/>
              <a:t>Las CSS están compuestos de propiedades, cada una de estas tiene un valor.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dirty="0"/>
              <a:t>Se puede crear un estilo para una etiqueta HTML.</a:t>
            </a:r>
            <a:endParaRPr dirty="0"/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“El ordenador nació para resolver problemas que antes no existían”.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7491C33-D014-6800-6263-343497F9FE0B}"/>
              </a:ext>
            </a:extLst>
          </p:cNvPr>
          <p:cNvSpPr txBox="1"/>
          <p:nvPr/>
        </p:nvSpPr>
        <p:spPr>
          <a:xfrm>
            <a:off x="8085221" y="3721768"/>
            <a:ext cx="252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Bill Gates</a:t>
            </a:r>
            <a:endParaRPr lang="es-PE" sz="2000" dirty="0">
              <a:solidFill>
                <a:schemeClr val="bg1"/>
              </a:solidFill>
              <a:latin typeface="Arial Black" panose="020B0A04020102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 estilos CSS utilizando su sintaxis y estructura.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Sintaxis del CSS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Cuál es la sintaxis del CSS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Ejemplo de sintaxis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Propiedades de CSS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Sintaxis del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342" y="1303112"/>
            <a:ext cx="5403568" cy="3304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El código CSS es un código con reglas de escritura, por lo que cuando escribimos código CSS debemos seguir ciertas reglas.</a:t>
            </a:r>
          </a:p>
          <a:p>
            <a:pPr marL="114300" indent="0" algn="just">
              <a:buNone/>
            </a:pPr>
            <a:endParaRPr lang="es-ES" dirty="0"/>
          </a:p>
          <a:p>
            <a:pPr algn="just"/>
            <a:r>
              <a:rPr lang="es-ES" dirty="0"/>
              <a:t>La sintaxis CSS es una regla que consiste principalmente en un selector y un bloque de declaración que cambia el estilo de un elemento HTML.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41ABA04-C7F4-4952-70FB-7D6A63899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559779"/>
              </p:ext>
            </p:extLst>
          </p:nvPr>
        </p:nvGraphicFramePr>
        <p:xfrm>
          <a:off x="6096000" y="1303112"/>
          <a:ext cx="5570583" cy="365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9682465-4B7A-6FA4-2807-E2DFFD0077BA}"/>
              </a:ext>
            </a:extLst>
          </p:cNvPr>
          <p:cNvSpPr txBox="1"/>
          <p:nvPr/>
        </p:nvSpPr>
        <p:spPr>
          <a:xfrm>
            <a:off x="8873479" y="3372638"/>
            <a:ext cx="161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2060"/>
                </a:solidFill>
              </a:rPr>
              <a:t>Consiste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¿Cuál es la sintaxis CSS?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D547250-6823-A372-856C-1DEE2E150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133" y="1948959"/>
            <a:ext cx="5716899" cy="271892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0CC315E-4CE2-00CE-CEFA-4E2DE1919C44}"/>
              </a:ext>
            </a:extLst>
          </p:cNvPr>
          <p:cNvSpPr/>
          <p:nvPr/>
        </p:nvSpPr>
        <p:spPr>
          <a:xfrm>
            <a:off x="2766253" y="1831262"/>
            <a:ext cx="6147973" cy="2991394"/>
          </a:xfrm>
          <a:prstGeom prst="round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AFF8BC51-50BA-95E4-2623-C6A988338D17}"/>
              </a:ext>
            </a:extLst>
          </p:cNvPr>
          <p:cNvSpPr/>
          <p:nvPr/>
        </p:nvSpPr>
        <p:spPr>
          <a:xfrm rot="10800000">
            <a:off x="2364379" y="3194770"/>
            <a:ext cx="676194" cy="7393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7F632B-ADF7-7628-7C76-5079E12C7728}"/>
              </a:ext>
            </a:extLst>
          </p:cNvPr>
          <p:cNvSpPr txBox="1"/>
          <p:nvPr/>
        </p:nvSpPr>
        <p:spPr>
          <a:xfrm>
            <a:off x="233793" y="2616398"/>
            <a:ext cx="21784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+mj-lt"/>
                <a:cs typeface="Calibri"/>
                <a:sym typeface="Calibri"/>
              </a:rPr>
              <a:t>SELECTOR</a:t>
            </a:r>
          </a:p>
          <a:p>
            <a:pPr algn="ctr"/>
            <a:r>
              <a:rPr lang="es-ES" sz="24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A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punta a un elemento HTML para dar forma a su apariencia</a:t>
            </a:r>
            <a:endParaRPr lang="es-PE" sz="2400" dirty="0"/>
          </a:p>
        </p:txBody>
      </p:sp>
      <p:sp>
        <p:nvSpPr>
          <p:cNvPr id="13" name="Flecha: a la derecha con bandas 12">
            <a:extLst>
              <a:ext uri="{FF2B5EF4-FFF2-40B4-BE49-F238E27FC236}">
                <a16:creationId xmlns:a16="http://schemas.microsoft.com/office/drawing/2014/main" id="{9F5E5EF4-3FE8-6665-5F75-3F94BB2C97C7}"/>
              </a:ext>
            </a:extLst>
          </p:cNvPr>
          <p:cNvSpPr/>
          <p:nvPr/>
        </p:nvSpPr>
        <p:spPr>
          <a:xfrm>
            <a:off x="8501610" y="4083283"/>
            <a:ext cx="676194" cy="7393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9852FF-101B-0009-D8A5-91A10E6C15C6}"/>
              </a:ext>
            </a:extLst>
          </p:cNvPr>
          <p:cNvSpPr txBox="1"/>
          <p:nvPr/>
        </p:nvSpPr>
        <p:spPr>
          <a:xfrm>
            <a:off x="9300714" y="1693068"/>
            <a:ext cx="25265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BLOQUE DE DECLARACIÓN</a:t>
            </a:r>
            <a:endParaRPr lang="es-ES" sz="2400" b="1" dirty="0">
              <a:solidFill>
                <a:schemeClr val="tx1"/>
              </a:solidFill>
              <a:latin typeface="+mj-lt"/>
              <a:cs typeface="Calibri"/>
              <a:sym typeface="Calibri"/>
            </a:endParaRPr>
          </a:p>
          <a:p>
            <a:pPr algn="ctr"/>
            <a:r>
              <a:rPr lang="es-MX" sz="24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Contiene una o más declaraciones separadas por punto y coma. Además, el bloque cerrado está rodeado por dos llaves plegadas.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209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¿Cuál es la sintaxis CSS?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922" y="1665684"/>
            <a:ext cx="5445175" cy="3304640"/>
          </a:xfrm>
        </p:spPr>
        <p:txBody>
          <a:bodyPr/>
          <a:lstStyle/>
          <a:p>
            <a:pPr algn="just"/>
            <a:r>
              <a:rPr lang="es-ES" dirty="0"/>
              <a:t>Cada declaración ahora contiene un nombre y valor de propiedad CSS, siempre separados por dos puntos.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030880-27DE-2B3B-A35A-723A8CAE32BF}"/>
              </a:ext>
            </a:extLst>
          </p:cNvPr>
          <p:cNvSpPr txBox="1"/>
          <p:nvPr/>
        </p:nvSpPr>
        <p:spPr>
          <a:xfrm>
            <a:off x="6199921" y="426494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Recuperado de https://oregoom.com/css/sintaxis/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5E6CE2-8E3D-7354-D4F2-5A0328BC7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137" y="1727207"/>
            <a:ext cx="4836868" cy="2300388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090C506-BCCD-322E-18D7-C7353ABED0BA}"/>
              </a:ext>
            </a:extLst>
          </p:cNvPr>
          <p:cNvSpPr/>
          <p:nvPr/>
        </p:nvSpPr>
        <p:spPr>
          <a:xfrm>
            <a:off x="5956662" y="1580605"/>
            <a:ext cx="5723851" cy="2625635"/>
          </a:xfrm>
          <a:prstGeom prst="round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5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Ejemplo de sintaxis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F521EA7-926B-D14C-E91B-35AD3C2E02E5}"/>
              </a:ext>
            </a:extLst>
          </p:cNvPr>
          <p:cNvSpPr txBox="1"/>
          <p:nvPr/>
        </p:nvSpPr>
        <p:spPr>
          <a:xfrm>
            <a:off x="3600426" y="5548657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Recuperado de https://oregoom.com/css/sintaxis/</a:t>
            </a:r>
            <a:endParaRPr lang="en-US"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A159DC-72D8-C71E-6C53-6E511B2A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884" y="1463041"/>
            <a:ext cx="5959857" cy="3686864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D6EA064-235E-3DBD-1CCF-5E24FAAC3E50}"/>
              </a:ext>
            </a:extLst>
          </p:cNvPr>
          <p:cNvSpPr/>
          <p:nvPr/>
        </p:nvSpPr>
        <p:spPr>
          <a:xfrm>
            <a:off x="2988070" y="1178582"/>
            <a:ext cx="6325747" cy="4274914"/>
          </a:xfrm>
          <a:prstGeom prst="round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263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Propiedades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6AE824F-B982-AA2E-88F8-EEF0E8F9E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8894"/>
              </p:ext>
            </p:extLst>
          </p:nvPr>
        </p:nvGraphicFramePr>
        <p:xfrm>
          <a:off x="3231532" y="1091095"/>
          <a:ext cx="7146130" cy="2131095"/>
        </p:xfrm>
        <a:graphic>
          <a:graphicData uri="http://schemas.openxmlformats.org/drawingml/2006/table">
            <a:tbl>
              <a:tblPr firstRow="1" firstCol="1" bandRow="1"/>
              <a:tblGrid>
                <a:gridCol w="2376218">
                  <a:extLst>
                    <a:ext uri="{9D8B030D-6E8A-4147-A177-3AD203B41FA5}">
                      <a16:colId xmlns:a16="http://schemas.microsoft.com/office/drawing/2014/main" val="1767907122"/>
                    </a:ext>
                  </a:extLst>
                </a:gridCol>
                <a:gridCol w="2380816">
                  <a:extLst>
                    <a:ext uri="{9D8B030D-6E8A-4147-A177-3AD203B41FA5}">
                      <a16:colId xmlns:a16="http://schemas.microsoft.com/office/drawing/2014/main" val="265694092"/>
                    </a:ext>
                  </a:extLst>
                </a:gridCol>
                <a:gridCol w="2389096">
                  <a:extLst>
                    <a:ext uri="{9D8B030D-6E8A-4147-A177-3AD203B41FA5}">
                      <a16:colId xmlns:a16="http://schemas.microsoft.com/office/drawing/2014/main" val="2330881450"/>
                    </a:ext>
                  </a:extLst>
                </a:gridCol>
              </a:tblGrid>
              <a:tr h="60510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40649"/>
                  </a:ext>
                </a:extLst>
              </a:tr>
              <a:tr h="60510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FUENTES - FONT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95121"/>
                  </a:ext>
                </a:extLst>
              </a:tr>
              <a:tr h="92088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color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Valor RGB o nombre de color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color: #009900; color: red;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28905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376262A-CF1C-637C-AD0D-963AE8440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883"/>
              </p:ext>
            </p:extLst>
          </p:nvPr>
        </p:nvGraphicFramePr>
        <p:xfrm>
          <a:off x="3231532" y="3424336"/>
          <a:ext cx="8525622" cy="2502989"/>
        </p:xfrm>
        <a:graphic>
          <a:graphicData uri="http://schemas.openxmlformats.org/drawingml/2006/table">
            <a:tbl>
              <a:tblPr firstRow="1" firstCol="1" bandRow="1"/>
              <a:tblGrid>
                <a:gridCol w="2834923">
                  <a:extLst>
                    <a:ext uri="{9D8B030D-6E8A-4147-A177-3AD203B41FA5}">
                      <a16:colId xmlns:a16="http://schemas.microsoft.com/office/drawing/2014/main" val="1439565683"/>
                    </a:ext>
                  </a:extLst>
                </a:gridCol>
                <a:gridCol w="2840411">
                  <a:extLst>
                    <a:ext uri="{9D8B030D-6E8A-4147-A177-3AD203B41FA5}">
                      <a16:colId xmlns:a16="http://schemas.microsoft.com/office/drawing/2014/main" val="1592966643"/>
                    </a:ext>
                  </a:extLst>
                </a:gridCol>
                <a:gridCol w="2850288">
                  <a:extLst>
                    <a:ext uri="{9D8B030D-6E8A-4147-A177-3AD203B41FA5}">
                      <a16:colId xmlns:a16="http://schemas.microsoft.com/office/drawing/2014/main" val="1971263213"/>
                    </a:ext>
                  </a:extLst>
                </a:gridCol>
              </a:tblGrid>
              <a:tr h="57049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3922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FUENTES - FONT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98243"/>
                  </a:ext>
                </a:extLst>
              </a:tr>
              <a:tr h="1463643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font-size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xx-small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 x-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small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small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medium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large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xlarge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xxlarge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Unidades de CSS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font-size:12pt;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font-size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x-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large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24478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ACE95CD-F767-C70C-843B-F1E523CF288D}"/>
              </a:ext>
            </a:extLst>
          </p:cNvPr>
          <p:cNvSpPr txBox="1"/>
          <p:nvPr/>
        </p:nvSpPr>
        <p:spPr>
          <a:xfrm>
            <a:off x="400952" y="1221875"/>
            <a:ext cx="2736986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</a:pPr>
            <a:r>
              <a:rPr lang="es-PE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FUENTES – FONT</a:t>
            </a:r>
            <a:endParaRPr lang="es-PE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1AC2839-5954-D053-9D0D-2401456E86C0}"/>
              </a:ext>
            </a:extLst>
          </p:cNvPr>
          <p:cNvSpPr txBox="1"/>
          <p:nvPr/>
        </p:nvSpPr>
        <p:spPr>
          <a:xfrm>
            <a:off x="356660" y="3552122"/>
            <a:ext cx="2736985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PE" dirty="0"/>
              <a:t>FUENTES – FONT</a:t>
            </a:r>
          </a:p>
        </p:txBody>
      </p:sp>
    </p:spTree>
    <p:extLst>
      <p:ext uri="{BB962C8B-B14F-4D97-AF65-F5344CB8AC3E}">
        <p14:creationId xmlns:p14="http://schemas.microsoft.com/office/powerpoint/2010/main" val="189735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Propiedades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47D89A4-BB93-2BB9-007E-DD5137AD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62229"/>
              </p:ext>
            </p:extLst>
          </p:nvPr>
        </p:nvGraphicFramePr>
        <p:xfrm>
          <a:off x="3465095" y="1158970"/>
          <a:ext cx="8123722" cy="2270030"/>
        </p:xfrm>
        <a:graphic>
          <a:graphicData uri="http://schemas.openxmlformats.org/drawingml/2006/table">
            <a:tbl>
              <a:tblPr firstRow="1" firstCol="1" bandRow="1"/>
              <a:tblGrid>
                <a:gridCol w="2701284">
                  <a:extLst>
                    <a:ext uri="{9D8B030D-6E8A-4147-A177-3AD203B41FA5}">
                      <a16:colId xmlns:a16="http://schemas.microsoft.com/office/drawing/2014/main" val="3583622731"/>
                    </a:ext>
                  </a:extLst>
                </a:gridCol>
                <a:gridCol w="2706513">
                  <a:extLst>
                    <a:ext uri="{9D8B030D-6E8A-4147-A177-3AD203B41FA5}">
                      <a16:colId xmlns:a16="http://schemas.microsoft.com/office/drawing/2014/main" val="1862333322"/>
                    </a:ext>
                  </a:extLst>
                </a:gridCol>
                <a:gridCol w="2715925">
                  <a:extLst>
                    <a:ext uri="{9D8B030D-6E8A-4147-A177-3AD203B41FA5}">
                      <a16:colId xmlns:a16="http://schemas.microsoft.com/office/drawing/2014/main" val="129589086"/>
                    </a:ext>
                  </a:extLst>
                </a:gridCol>
              </a:tblGrid>
              <a:tr h="75667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07964"/>
                  </a:ext>
                </a:extLst>
              </a:tr>
              <a:tr h="3617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PÁRRAFOS - TEXT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80954"/>
                  </a:ext>
                </a:extLst>
              </a:tr>
              <a:tr h="115161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line-height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normal y unidades CSS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line-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height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12px; line-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height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normal;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05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D998BDD-F343-26DA-8088-F79E6686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85022"/>
              </p:ext>
            </p:extLst>
          </p:nvPr>
        </p:nvGraphicFramePr>
        <p:xfrm>
          <a:off x="3465094" y="3712070"/>
          <a:ext cx="8123722" cy="2129028"/>
        </p:xfrm>
        <a:graphic>
          <a:graphicData uri="http://schemas.openxmlformats.org/drawingml/2006/table">
            <a:tbl>
              <a:tblPr firstRow="1" firstCol="1" bandRow="1"/>
              <a:tblGrid>
                <a:gridCol w="2701284">
                  <a:extLst>
                    <a:ext uri="{9D8B030D-6E8A-4147-A177-3AD203B41FA5}">
                      <a16:colId xmlns:a16="http://schemas.microsoft.com/office/drawing/2014/main" val="368650265"/>
                    </a:ext>
                  </a:extLst>
                </a:gridCol>
                <a:gridCol w="2706513">
                  <a:extLst>
                    <a:ext uri="{9D8B030D-6E8A-4147-A177-3AD203B41FA5}">
                      <a16:colId xmlns:a16="http://schemas.microsoft.com/office/drawing/2014/main" val="177179318"/>
                    </a:ext>
                  </a:extLst>
                </a:gridCol>
                <a:gridCol w="2715925">
                  <a:extLst>
                    <a:ext uri="{9D8B030D-6E8A-4147-A177-3AD203B41FA5}">
                      <a16:colId xmlns:a16="http://schemas.microsoft.com/office/drawing/2014/main" val="26074027"/>
                    </a:ext>
                  </a:extLst>
                </a:gridCol>
              </a:tblGrid>
              <a:tr h="56416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Nombre del atributo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Posibles valores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 b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Ejemplos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99472"/>
                  </a:ext>
                </a:extLst>
              </a:tr>
              <a:tr h="26970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PÁRRAFOS - TEXT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PE" sz="18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 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4007"/>
                  </a:ext>
                </a:extLst>
              </a:tr>
              <a:tr h="11530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text-decoration</a:t>
                      </a:r>
                      <a:endParaRPr lang="es-PE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none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|[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underline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overline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||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linethrough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 ]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text-decoration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none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;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text-decoration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: </a:t>
                      </a: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underline</a:t>
                      </a: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 (Cuerpo en alfa"/>
                        </a:rPr>
                        <a:t>;</a:t>
                      </a:r>
                      <a:endParaRPr lang="es-PE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 (Cuerpo en alf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12772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C28DA915-6589-1F43-C36D-22931A04DE84}"/>
              </a:ext>
            </a:extLst>
          </p:cNvPr>
          <p:cNvSpPr txBox="1"/>
          <p:nvPr/>
        </p:nvSpPr>
        <p:spPr>
          <a:xfrm>
            <a:off x="401053" y="1294712"/>
            <a:ext cx="2850531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ES_tradnl" dirty="0"/>
              <a:t>PÁRRAFOS - TEXT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F712A6-A12B-69F3-B927-B4ED48C5F906}"/>
              </a:ext>
            </a:extLst>
          </p:cNvPr>
          <p:cNvSpPr txBox="1"/>
          <p:nvPr/>
        </p:nvSpPr>
        <p:spPr>
          <a:xfrm>
            <a:off x="401053" y="3780452"/>
            <a:ext cx="2850531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Symbol" panose="05050102010706020507" pitchFamily="18" charset="2"/>
              <a:buChar char=""/>
              <a:tabLst>
                <a:tab pos="2700020" algn="ctr"/>
                <a:tab pos="5400040" algn="r"/>
              </a:tabLst>
              <a:defRPr sz="20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ES_tradnl" dirty="0"/>
              <a:t>PÁRRAFOS - TEXT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132792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693</Words>
  <Application>Microsoft Office PowerPoint</Application>
  <PresentationFormat>Panorámica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Symbol</vt:lpstr>
      <vt:lpstr>Trebuchet MS</vt:lpstr>
      <vt:lpstr>plantilla-certus ppt</vt:lpstr>
      <vt:lpstr>Sintaxis y propiedades de CSS</vt:lpstr>
      <vt:lpstr>Resultado de aprendizaje</vt:lpstr>
      <vt:lpstr>Contenidos o temas</vt:lpstr>
      <vt:lpstr>Sintaxis del CSS</vt:lpstr>
      <vt:lpstr>¿Cuál es la sintaxis CSS?</vt:lpstr>
      <vt:lpstr>¿Cuál es la sintaxis CSS?</vt:lpstr>
      <vt:lpstr>Ejemplo de sintaxis CSS</vt:lpstr>
      <vt:lpstr>Propiedades de CSS</vt:lpstr>
      <vt:lpstr>Propiedades de CSS</vt:lpstr>
      <vt:lpstr>Propiedades de CSS</vt:lpstr>
      <vt:lpstr>Propiedades de CSS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35</cp:revision>
  <dcterms:created xsi:type="dcterms:W3CDTF">2019-11-19T20:06:01Z</dcterms:created>
  <dcterms:modified xsi:type="dcterms:W3CDTF">2022-09-21T19:02:20Z</dcterms:modified>
</cp:coreProperties>
</file>