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85" r:id="rId5"/>
    <p:sldId id="259" r:id="rId6"/>
    <p:sldId id="281" r:id="rId7"/>
    <p:sldId id="282" r:id="rId8"/>
    <p:sldId id="283" r:id="rId9"/>
    <p:sldId id="284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iZQI9nXemSOt9usYAAIwbgOsYZ9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herine J. Huertas Maza" initials="KJHM" lastIdx="4" clrIdx="0">
    <p:extLst>
      <p:ext uri="{19B8F6BF-5375-455C-9EA6-DF929625EA0E}">
        <p15:presenceInfo xmlns:p15="http://schemas.microsoft.com/office/powerpoint/2012/main" userId="S::katherine.huertas@upn.edu.pe::b839cc67-73b3-4b03-8b27-61e14919310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43" Type="http://customschemas.google.com/relationships/presentationmetadata" Target="meta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7" name="Google Shape;5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72d453eb4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g1372d453eb4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72d453eb4_1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g1372d453eb4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72d453eb4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7" name="Google Shape;167;g1372d453eb4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72d453eb4_1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6" name="Google Shape;176;g1372d453eb4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372d453eb4_1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5" name="Google Shape;185;g1372d453eb4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72d453eb4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7" name="Google Shape;77;g1372d453eb4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20817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22405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09515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32434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7" name="Google Shape;1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92155" y="0"/>
            <a:ext cx="529984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6"/>
          <p:cNvSpPr txBox="1">
            <a:spLocks noGrp="1"/>
          </p:cNvSpPr>
          <p:nvPr>
            <p:ph type="ctrTitle"/>
          </p:nvPr>
        </p:nvSpPr>
        <p:spPr>
          <a:xfrm>
            <a:off x="838200" y="2129164"/>
            <a:ext cx="4799798" cy="190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  <a:defRPr sz="4000">
                <a:solidFill>
                  <a:srgbClr val="0020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subTitle" idx="1"/>
          </p:nvPr>
        </p:nvSpPr>
        <p:spPr>
          <a:xfrm>
            <a:off x="831783" y="4198804"/>
            <a:ext cx="4799798" cy="149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3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Calibri"/>
              <a:buNone/>
              <a:defRPr sz="6000">
                <a:solidFill>
                  <a:srgbClr val="0020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1"/>
          <p:cNvSpPr/>
          <p:nvPr/>
        </p:nvSpPr>
        <p:spPr>
          <a:xfrm>
            <a:off x="0" y="0"/>
            <a:ext cx="4308859" cy="6858000"/>
          </a:xfrm>
          <a:prstGeom prst="rect">
            <a:avLst/>
          </a:prstGeom>
          <a:solidFill>
            <a:srgbClr val="192A6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1"/>
          <p:cNvSpPr txBox="1">
            <a:spLocks noGrp="1"/>
          </p:cNvSpPr>
          <p:nvPr>
            <p:ph type="title"/>
          </p:nvPr>
        </p:nvSpPr>
        <p:spPr>
          <a:xfrm>
            <a:off x="664545" y="2438802"/>
            <a:ext cx="3361355" cy="1866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>
            <a:spLocks noGrp="1"/>
          </p:cNvSpPr>
          <p:nvPr>
            <p:ph type="title"/>
          </p:nvPr>
        </p:nvSpPr>
        <p:spPr>
          <a:xfrm>
            <a:off x="1855788" y="85726"/>
            <a:ext cx="9764712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body" idx="1"/>
          </p:nvPr>
        </p:nvSpPr>
        <p:spPr>
          <a:xfrm>
            <a:off x="6616700" y="889000"/>
            <a:ext cx="5575300" cy="5968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2"/>
          </p:nvPr>
        </p:nvSpPr>
        <p:spPr>
          <a:xfrm>
            <a:off x="839789" y="5207000"/>
            <a:ext cx="2601912" cy="446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3"/>
          </p:nvPr>
        </p:nvSpPr>
        <p:spPr>
          <a:xfrm>
            <a:off x="839789" y="4102100"/>
            <a:ext cx="2601912" cy="446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4"/>
          </p:nvPr>
        </p:nvSpPr>
        <p:spPr>
          <a:xfrm>
            <a:off x="839789" y="3213100"/>
            <a:ext cx="2601912" cy="446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/>
          </p:nvPr>
        </p:nvSpPr>
        <p:spPr>
          <a:xfrm>
            <a:off x="1793081" y="136525"/>
            <a:ext cx="9738519" cy="68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>
            <a:spLocks noGrp="1"/>
          </p:cNvSpPr>
          <p:nvPr>
            <p:ph type="pic" idx="2"/>
          </p:nvPr>
        </p:nvSpPr>
        <p:spPr>
          <a:xfrm>
            <a:off x="5181600" y="1523206"/>
            <a:ext cx="6172200" cy="380365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3"/>
          <p:cNvSpPr txBox="1">
            <a:spLocks noGrp="1"/>
          </p:cNvSpPr>
          <p:nvPr>
            <p:ph type="body" idx="1"/>
          </p:nvPr>
        </p:nvSpPr>
        <p:spPr>
          <a:xfrm>
            <a:off x="838200" y="1523206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1"/>
          </p:nvPr>
        </p:nvSpPr>
        <p:spPr>
          <a:xfrm rot="5400000">
            <a:off x="4443680" y="-1779855"/>
            <a:ext cx="330464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5"/>
          <p:cNvSpPr txBox="1">
            <a:spLocks noGrp="1"/>
          </p:cNvSpPr>
          <p:nvPr>
            <p:ph type="title"/>
          </p:nvPr>
        </p:nvSpPr>
        <p:spPr>
          <a:xfrm>
            <a:off x="1939130" y="85726"/>
            <a:ext cx="9706769" cy="773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1"/>
          </p:nvPr>
        </p:nvSpPr>
        <p:spPr>
          <a:xfrm>
            <a:off x="1968501" y="1562895"/>
            <a:ext cx="8453439" cy="2882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/>
          <p:nvPr/>
        </p:nvSpPr>
        <p:spPr>
          <a:xfrm>
            <a:off x="0" y="0"/>
            <a:ext cx="12192000" cy="875899"/>
          </a:xfrm>
          <a:prstGeom prst="rect">
            <a:avLst/>
          </a:prstGeom>
          <a:solidFill>
            <a:srgbClr val="0D2D6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7;p5"/>
          <p:cNvPicPr preferRelativeResize="0"/>
          <p:nvPr/>
        </p:nvPicPr>
        <p:blipFill rotWithShape="1">
          <a:blip r:embed="rId11">
            <a:alphaModFix/>
          </a:blip>
          <a:srcRect l="1" r="-116" b="83395"/>
          <a:stretch/>
        </p:blipFill>
        <p:spPr>
          <a:xfrm>
            <a:off x="0" y="0"/>
            <a:ext cx="9402572" cy="8758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5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3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c3fMwivTGo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ctrTitle"/>
          </p:nvPr>
        </p:nvSpPr>
        <p:spPr>
          <a:xfrm>
            <a:off x="838200" y="2129175"/>
            <a:ext cx="5692500" cy="19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lang="es-ES" dirty="0">
                <a:latin typeface="Arial"/>
                <a:ea typeface="Arial"/>
                <a:cs typeface="Arial"/>
                <a:sym typeface="Arial"/>
              </a:rPr>
              <a:t>Integración de HTML5 y CSS3</a:t>
            </a:r>
            <a:endParaRPr lang="es-P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6"/>
          <p:cNvSpPr txBox="1">
            <a:spLocks noGrp="1"/>
          </p:cNvSpPr>
          <p:nvPr>
            <p:ph type="subTitle" idx="1"/>
          </p:nvPr>
        </p:nvSpPr>
        <p:spPr>
          <a:xfrm>
            <a:off x="831783" y="4198804"/>
            <a:ext cx="4799798" cy="149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es-PE" dirty="0">
                <a:latin typeface="Arial"/>
                <a:ea typeface="Arial"/>
                <a:cs typeface="Arial"/>
                <a:sym typeface="Arial"/>
              </a:rPr>
              <a:t>Sesión 6</a:t>
            </a:r>
            <a:endParaRPr dirty="0"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4616" y="541554"/>
            <a:ext cx="3902475" cy="11796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16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63" name="Google Shape;63;p1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2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Google Shape;64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 txBox="1">
            <a:spLocks noGrp="1"/>
          </p:cNvSpPr>
          <p:nvPr>
            <p:ph type="title"/>
          </p:nvPr>
        </p:nvSpPr>
        <p:spPr>
          <a:xfrm>
            <a:off x="549500" y="2385725"/>
            <a:ext cx="3565200" cy="18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lang="es-PE" sz="4000">
                <a:latin typeface="Arial"/>
                <a:ea typeface="Arial"/>
                <a:cs typeface="Arial"/>
                <a:sym typeface="Arial"/>
              </a:rPr>
              <a:t>Caso o reto a resolver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-1"/>
            <a:ext cx="4449551" cy="13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"/>
          <p:cNvSpPr txBox="1">
            <a:spLocks noGrp="1"/>
          </p:cNvSpPr>
          <p:nvPr>
            <p:ph type="title"/>
          </p:nvPr>
        </p:nvSpPr>
        <p:spPr>
          <a:xfrm>
            <a:off x="4640802" y="2079750"/>
            <a:ext cx="6557285" cy="2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lang="es-PE" sz="4400" dirty="0">
                <a:solidFill>
                  <a:srgbClr val="0D2D6B"/>
                </a:solidFill>
                <a:latin typeface="Arial"/>
                <a:ea typeface="Arial"/>
                <a:cs typeface="Arial"/>
                <a:sym typeface="Arial"/>
              </a:rPr>
              <a:t>Realizando una integración de HTML con CSS</a:t>
            </a:r>
            <a:endParaRPr sz="4400" dirty="0">
              <a:solidFill>
                <a:srgbClr val="0D2D6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" name="Google Shape;142;p1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143" name="Google Shape;143;p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72d453eb4_1_59"/>
          <p:cNvSpPr txBox="1">
            <a:spLocks noGrp="1"/>
          </p:cNvSpPr>
          <p:nvPr>
            <p:ph type="title"/>
          </p:nvPr>
        </p:nvSpPr>
        <p:spPr>
          <a:xfrm>
            <a:off x="1855788" y="85726"/>
            <a:ext cx="97647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lang="es-PE" sz="4000">
                <a:latin typeface="Arial"/>
                <a:ea typeface="Arial"/>
                <a:cs typeface="Arial"/>
                <a:sym typeface="Arial"/>
              </a:rPr>
              <a:t>Recurso del caso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1372d453eb4_1_59"/>
          <p:cNvSpPr txBox="1">
            <a:spLocks noGrp="1"/>
          </p:cNvSpPr>
          <p:nvPr>
            <p:ph type="body" idx="3"/>
          </p:nvPr>
        </p:nvSpPr>
        <p:spPr>
          <a:xfrm>
            <a:off x="371958" y="3205950"/>
            <a:ext cx="2601900" cy="44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PE" dirty="0"/>
              <a:t>Video</a:t>
            </a:r>
            <a:endParaRPr dirty="0"/>
          </a:p>
        </p:txBody>
      </p:sp>
      <p:sp>
        <p:nvSpPr>
          <p:cNvPr id="154" name="Google Shape;154;g1372d453eb4_1_59"/>
          <p:cNvSpPr/>
          <p:nvPr/>
        </p:nvSpPr>
        <p:spPr>
          <a:xfrm>
            <a:off x="1521000" y="1422008"/>
            <a:ext cx="9150000" cy="4449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600" dirty="0">
                <a:solidFill>
                  <a:srgbClr val="002060"/>
                </a:solidFill>
              </a:rPr>
              <a:t>Para desarrollar esta actividad y complementar la información brindada en la sesión, observa el siguiente video: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PE" sz="2600" dirty="0">
              <a:solidFill>
                <a:srgbClr val="002060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600" dirty="0" err="1">
                <a:solidFill>
                  <a:srgbClr val="002060"/>
                </a:solidFill>
              </a:rPr>
              <a:t>Truzz</a:t>
            </a:r>
            <a:r>
              <a:rPr lang="es-PE" sz="2600" dirty="0">
                <a:solidFill>
                  <a:srgbClr val="002060"/>
                </a:solidFill>
              </a:rPr>
              <a:t> Blog. (25 de octubre de 2017). </a:t>
            </a:r>
            <a:r>
              <a:rPr lang="es-MX" sz="2600" i="1" dirty="0">
                <a:solidFill>
                  <a:srgbClr val="002060"/>
                </a:solidFill>
              </a:rPr>
              <a:t>Añadir CSS en HTML/HTML5: Aprende 4 maneras de insertar CSS en tu página web! </a:t>
            </a:r>
            <a:r>
              <a:rPr lang="es-MX" sz="2600" dirty="0">
                <a:solidFill>
                  <a:srgbClr val="002060"/>
                </a:solidFill>
              </a:rPr>
              <a:t>[Archivo de video]. </a:t>
            </a:r>
            <a:r>
              <a:rPr lang="es-MX" sz="2600" dirty="0" err="1">
                <a:solidFill>
                  <a:srgbClr val="002060"/>
                </a:solidFill>
              </a:rPr>
              <a:t>Youtube</a:t>
            </a:r>
            <a:r>
              <a:rPr lang="es-MX" sz="2600" dirty="0">
                <a:solidFill>
                  <a:srgbClr val="002060"/>
                </a:solidFill>
              </a:rPr>
              <a:t>. </a:t>
            </a:r>
            <a:r>
              <a:rPr lang="es-MX" sz="2600" dirty="0">
                <a:solidFill>
                  <a:srgbClr val="002060"/>
                </a:solidFill>
                <a:hlinkClick r:id="rId3"/>
              </a:rPr>
              <a:t>https://www.youtube.com/watch?v=Mc3fMwivTGo</a:t>
            </a:r>
            <a:endParaRPr lang="es-MX" sz="2600" dirty="0">
              <a:solidFill>
                <a:srgbClr val="002060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PE" sz="2600" i="1" dirty="0">
              <a:solidFill>
                <a:srgbClr val="002060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PE" sz="2600" dirty="0">
              <a:solidFill>
                <a:srgbClr val="00206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72d453eb4_1_80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00" cy="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/>
              <a:t>Indicaciones para realizar la actividad</a:t>
            </a:r>
            <a:endParaRPr/>
          </a:p>
        </p:txBody>
      </p:sp>
      <p:sp>
        <p:nvSpPr>
          <p:cNvPr id="160" name="Google Shape;160;g1372d453eb4_1_80"/>
          <p:cNvSpPr txBox="1">
            <a:spLocks noGrp="1"/>
          </p:cNvSpPr>
          <p:nvPr>
            <p:ph type="body" idx="1"/>
          </p:nvPr>
        </p:nvSpPr>
        <p:spPr>
          <a:xfrm>
            <a:off x="838200" y="1474253"/>
            <a:ext cx="10515600" cy="3581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</a:pPr>
            <a:r>
              <a:rPr lang="es-PE" dirty="0">
                <a:latin typeface="Arial"/>
                <a:ea typeface="Arial"/>
                <a:cs typeface="Arial"/>
                <a:sym typeface="Arial"/>
              </a:rPr>
              <a:t>Abrir el visual </a:t>
            </a:r>
            <a:r>
              <a:rPr lang="es-PE" dirty="0" err="1">
                <a:latin typeface="Arial"/>
                <a:ea typeface="Arial"/>
                <a:cs typeface="Arial"/>
                <a:sym typeface="Arial"/>
              </a:rPr>
              <a:t>studio</a:t>
            </a:r>
            <a:r>
              <a:rPr lang="es-P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PE" dirty="0" err="1">
                <a:latin typeface="Arial"/>
                <a:ea typeface="Arial"/>
                <a:cs typeface="Arial"/>
                <a:sym typeface="Arial"/>
              </a:rPr>
              <a:t>code</a:t>
            </a:r>
            <a:r>
              <a:rPr lang="es-PE" dirty="0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</a:pPr>
            <a:r>
              <a:rPr lang="es-PE" dirty="0">
                <a:latin typeface="Arial"/>
                <a:ea typeface="Arial"/>
                <a:cs typeface="Arial"/>
                <a:sym typeface="Arial"/>
              </a:rPr>
              <a:t>Crear una página en HTML y, con estilos, desarrollar el siguiente diseño:</a:t>
            </a:r>
          </a:p>
        </p:txBody>
      </p:sp>
      <p:pic>
        <p:nvPicPr>
          <p:cNvPr id="161" name="Google Shape;161;g1372d453eb4_1_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2" name="Google Shape;162;g1372d453eb4_1_80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163" name="Google Shape;163;g1372d453eb4_1_8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g1372d453eb4_1_8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A42A6014-811D-CFC5-F036-EF2B8934B7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0138" y="3026021"/>
            <a:ext cx="1931432" cy="276664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7D801B1-D324-3ABC-BADB-C9313056CA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30828" y="5792667"/>
            <a:ext cx="2772337" cy="363221"/>
          </a:xfrm>
          <a:prstGeom prst="rect">
            <a:avLst/>
          </a:prstGeom>
        </p:spPr>
      </p:pic>
      <p:sp>
        <p:nvSpPr>
          <p:cNvPr id="2" name="Marcador de texto 3">
            <a:extLst>
              <a:ext uri="{FF2B5EF4-FFF2-40B4-BE49-F238E27FC236}">
                <a16:creationId xmlns:a16="http://schemas.microsoft.com/office/drawing/2014/main" id="{C1CCC1CC-4BA0-2166-1413-5135D3CE7B05}"/>
              </a:ext>
            </a:extLst>
          </p:cNvPr>
          <p:cNvSpPr txBox="1">
            <a:spLocks/>
          </p:cNvSpPr>
          <p:nvPr/>
        </p:nvSpPr>
        <p:spPr>
          <a:xfrm>
            <a:off x="727946" y="825495"/>
            <a:ext cx="10515600" cy="1075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None/>
            </a:pPr>
            <a:r>
              <a:rPr lang="es-MX" sz="2600" b="1" dirty="0">
                <a:latin typeface="+mj-lt"/>
              </a:rPr>
              <a:t>Para desarrollar esta actividad, ten en cuenta lo siguiente:</a:t>
            </a:r>
            <a:endParaRPr lang="en-US" sz="2600" b="1" dirty="0">
              <a:latin typeface="+mj-lt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B1A3358-F3B1-D03F-D768-D86CC93B9CAA}"/>
              </a:ext>
            </a:extLst>
          </p:cNvPr>
          <p:cNvSpPr/>
          <p:nvPr/>
        </p:nvSpPr>
        <p:spPr>
          <a:xfrm>
            <a:off x="1921850" y="2923309"/>
            <a:ext cx="3536846" cy="323257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g1372d453eb4_1_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-1"/>
            <a:ext cx="4449551" cy="13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1372d453eb4_1_88"/>
          <p:cNvSpPr txBox="1">
            <a:spLocks noGrp="1"/>
          </p:cNvSpPr>
          <p:nvPr>
            <p:ph type="title"/>
          </p:nvPr>
        </p:nvSpPr>
        <p:spPr>
          <a:xfrm>
            <a:off x="4737050" y="1679775"/>
            <a:ext cx="6873000" cy="2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lang="es-PE" sz="4400">
                <a:solidFill>
                  <a:srgbClr val="0D2D6B"/>
                </a:solidFill>
                <a:latin typeface="Arial"/>
                <a:ea typeface="Arial"/>
                <a:cs typeface="Arial"/>
                <a:sym typeface="Arial"/>
              </a:rPr>
              <a:t>Presentación y sustentación de equipos</a:t>
            </a:r>
            <a:endParaRPr sz="4400">
              <a:solidFill>
                <a:srgbClr val="0D2D6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1" name="Google Shape;171;g1372d453eb4_1_88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172" name="Google Shape;172;g1372d453eb4_1_8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g1372d453eb4_1_8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72d453eb4_1_96"/>
          <p:cNvSpPr txBox="1">
            <a:spLocks noGrp="1"/>
          </p:cNvSpPr>
          <p:nvPr>
            <p:ph type="body" idx="1"/>
          </p:nvPr>
        </p:nvSpPr>
        <p:spPr>
          <a:xfrm>
            <a:off x="1070263" y="1127462"/>
            <a:ext cx="10051473" cy="438121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PE" sz="2600" b="1" dirty="0"/>
              <a:t>Para finalizar, recordemos lo aprendido en esta sesión:</a:t>
            </a:r>
          </a:p>
          <a:p>
            <a:pPr marL="11430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es-PE" sz="900" dirty="0"/>
          </a:p>
          <a:p>
            <a:pPr marL="457200" lvl="0" indent="-342900" algn="just" rtl="0">
              <a:spcBef>
                <a:spcPts val="1000"/>
              </a:spcBef>
              <a:spcAft>
                <a:spcPts val="1200"/>
              </a:spcAft>
              <a:buSzPct val="90000"/>
              <a:buAutoNum type="arabicPeriod"/>
            </a:pPr>
            <a:r>
              <a:rPr lang="es-PE" sz="2600" dirty="0">
                <a:latin typeface="+mj-lt"/>
              </a:rPr>
              <a:t>Las hojas de estilo CSS son muy flexibles, permiten estar integradas a un elemento HTML.</a:t>
            </a:r>
            <a:endParaRPr sz="2600" dirty="0">
              <a:latin typeface="+mj-lt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1200"/>
              </a:spcAft>
              <a:buSzPct val="90000"/>
              <a:buAutoNum type="arabicPeriod"/>
            </a:pPr>
            <a:r>
              <a:rPr lang="es-PE" sz="2600" dirty="0">
                <a:latin typeface="+mj-lt"/>
              </a:rPr>
              <a:t>Las CSS permiten estar de forma interna en el documento HTML.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1200"/>
              </a:spcAft>
              <a:buSzPct val="90000"/>
              <a:buAutoNum type="arabicPeriod"/>
            </a:pPr>
            <a:r>
              <a:rPr lang="es-PE" sz="2600" dirty="0">
                <a:latin typeface="+mj-lt"/>
              </a:rPr>
              <a:t>Así mismo, se puede utilizar CSS externas al documento HTML.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1200"/>
              </a:spcAft>
              <a:buSzPct val="90000"/>
              <a:buAutoNum type="arabicPeriod"/>
            </a:pPr>
            <a:r>
              <a:rPr lang="es-PE" sz="2600" dirty="0">
                <a:latin typeface="+mj-lt"/>
              </a:rPr>
              <a:t>De la misma forma, permite crear reglas dentro de un CSS que deba ser importado.</a:t>
            </a:r>
            <a:endParaRPr sz="2600" dirty="0">
              <a:latin typeface="+mj-lt"/>
            </a:endParaRPr>
          </a:p>
        </p:txBody>
      </p:sp>
      <p:sp>
        <p:nvSpPr>
          <p:cNvPr id="179" name="Google Shape;179;g1372d453eb4_1_96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00" cy="739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/>
              <a:t>Ideas clave</a:t>
            </a:r>
            <a:endParaRPr/>
          </a:p>
        </p:txBody>
      </p:sp>
      <p:grpSp>
        <p:nvGrpSpPr>
          <p:cNvPr id="180" name="Google Shape;180;g1372d453eb4_1_96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181" name="Google Shape;181;g1372d453eb4_1_9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g1372d453eb4_1_9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72d453eb4_1_105"/>
          <p:cNvSpPr/>
          <p:nvPr/>
        </p:nvSpPr>
        <p:spPr>
          <a:xfrm>
            <a:off x="-21000" y="902700"/>
            <a:ext cx="12192000" cy="5955300"/>
          </a:xfrm>
          <a:prstGeom prst="rect">
            <a:avLst/>
          </a:prstGeom>
          <a:solidFill>
            <a:srgbClr val="0D2D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1372d453eb4_1_105"/>
          <p:cNvSpPr txBox="1">
            <a:spLocks noGrp="1"/>
          </p:cNvSpPr>
          <p:nvPr>
            <p:ph type="body" idx="1"/>
          </p:nvPr>
        </p:nvSpPr>
        <p:spPr>
          <a:xfrm>
            <a:off x="2291900" y="1825625"/>
            <a:ext cx="8318100" cy="2360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PE" sz="36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s-MX" sz="36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 hardware es lo que hace a una máquina rápida; el software es lo que hace que una máquina rápida se vuelva lenta.</a:t>
            </a:r>
            <a:r>
              <a:rPr lang="es-PE" sz="36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” </a:t>
            </a:r>
            <a:endParaRPr sz="4400" dirty="0"/>
          </a:p>
        </p:txBody>
      </p:sp>
      <p:grpSp>
        <p:nvGrpSpPr>
          <p:cNvPr id="190" name="Google Shape;190;g1372d453eb4_1_105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191" name="Google Shape;191;g1372d453eb4_1_10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2" name="Google Shape;192;g1372d453eb4_1_10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Rectángulo 1">
            <a:extLst>
              <a:ext uri="{FF2B5EF4-FFF2-40B4-BE49-F238E27FC236}">
                <a16:creationId xmlns:a16="http://schemas.microsoft.com/office/drawing/2014/main" id="{EE78317C-F687-26AC-CA1D-F6E79F89D49F}"/>
              </a:ext>
            </a:extLst>
          </p:cNvPr>
          <p:cNvSpPr/>
          <p:nvPr/>
        </p:nvSpPr>
        <p:spPr>
          <a:xfrm>
            <a:off x="7514705" y="4555375"/>
            <a:ext cx="2942706" cy="553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dirty="0">
                <a:latin typeface="Arial Black" panose="020B0A04020102020204" pitchFamily="34" charset="0"/>
              </a:rPr>
              <a:t>Craig Bruce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8500" y="1662112"/>
            <a:ext cx="5715000" cy="353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4922" y="6266192"/>
            <a:ext cx="1923501" cy="371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37650" y="6013150"/>
            <a:ext cx="1385999" cy="78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/>
              <a:t>Resultado de aprendizaje</a:t>
            </a:r>
            <a:endParaRPr/>
          </a:p>
        </p:txBody>
      </p:sp>
      <p:sp>
        <p:nvSpPr>
          <p:cNvPr id="70" name="Google Shape;70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3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</a:pPr>
            <a:r>
              <a:rPr lang="es-PE" dirty="0">
                <a:latin typeface="Arial"/>
                <a:ea typeface="Arial"/>
                <a:cs typeface="Arial"/>
                <a:sym typeface="Arial"/>
              </a:rPr>
              <a:t>Integra HTML con CSS, aplicando los contenidos de la sesión.</a:t>
            </a:r>
            <a:endParaRPr dirty="0"/>
          </a:p>
        </p:txBody>
      </p:sp>
      <p:pic>
        <p:nvPicPr>
          <p:cNvPr id="71" name="Google Shape;7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" name="Google Shape;72;p2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73" name="Google Shape;73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Google Shape;74;p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72d453eb4_1_1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00" cy="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/>
              <a:t>Contenidos o temas</a:t>
            </a:r>
            <a:endParaRPr/>
          </a:p>
        </p:txBody>
      </p:sp>
      <p:sp>
        <p:nvSpPr>
          <p:cNvPr id="80" name="Google Shape;80;g1372d453eb4_1_1"/>
          <p:cNvSpPr txBox="1">
            <a:spLocks noGrp="1"/>
          </p:cNvSpPr>
          <p:nvPr>
            <p:ph type="body" idx="1"/>
          </p:nvPr>
        </p:nvSpPr>
        <p:spPr>
          <a:xfrm>
            <a:off x="690225" y="1348850"/>
            <a:ext cx="10592400" cy="41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s-ES" dirty="0">
                <a:latin typeface="Arial"/>
                <a:ea typeface="Arial"/>
                <a:cs typeface="Arial"/>
                <a:sym typeface="Arial"/>
              </a:rPr>
              <a:t>Introducción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s-ES" dirty="0">
                <a:latin typeface="Arial"/>
                <a:ea typeface="Arial"/>
                <a:cs typeface="Arial"/>
                <a:sym typeface="Arial"/>
              </a:rPr>
              <a:t>CSS integradas en un elemento HTML5</a:t>
            </a:r>
            <a:endParaRPr lang="es-PE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s-ES" dirty="0">
                <a:latin typeface="Arial"/>
                <a:ea typeface="Arial"/>
                <a:cs typeface="Arial"/>
                <a:sym typeface="Arial"/>
              </a:rPr>
              <a:t>CSS internas al documento HTML5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s-PE" dirty="0">
                <a:latin typeface="Arial"/>
                <a:ea typeface="Arial"/>
                <a:cs typeface="Arial"/>
                <a:sym typeface="Arial"/>
              </a:rPr>
              <a:t>CSS externas al documento HTML5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s-ES" dirty="0">
                <a:latin typeface="Arial"/>
                <a:ea typeface="Arial"/>
                <a:cs typeface="Arial"/>
                <a:sym typeface="Arial"/>
              </a:rPr>
              <a:t>CSS importada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g1372d453eb4_1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" name="Google Shape;82;g1372d453eb4_1_1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83" name="Google Shape;83;g1372d453eb4_1_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g1372d453eb4_1_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0A0377-13FB-4568-F642-8DA28411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Introducción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FCF044-9F04-0BC1-92C0-E24DD687E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3275" y="1483927"/>
            <a:ext cx="6056552" cy="3304640"/>
          </a:xfrm>
        </p:spPr>
        <p:txBody>
          <a:bodyPr/>
          <a:lstStyle/>
          <a:p>
            <a:pPr marL="114300" indent="0" algn="just">
              <a:buNone/>
            </a:pPr>
            <a:r>
              <a:rPr lang="es-MX" dirty="0"/>
              <a:t>La estructura HTML debe estar vinculada al formato y diseño CSS. Para ello, disponemos de varias opciones, cada una de las cuales corresponde a una función precisa, las cuales veremos a continuación.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1890284-AD98-6EB8-96AF-463D3DE55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850" y="1483927"/>
            <a:ext cx="4067175" cy="299085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311577F-AA66-9390-5C11-A5FA4496CFEF}"/>
              </a:ext>
            </a:extLst>
          </p:cNvPr>
          <p:cNvSpPr txBox="1"/>
          <p:nvPr/>
        </p:nvSpPr>
        <p:spPr>
          <a:xfrm>
            <a:off x="6866795" y="4788567"/>
            <a:ext cx="47076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1800" dirty="0">
                <a:solidFill>
                  <a:srgbClr val="002060"/>
                </a:solidFill>
              </a:rPr>
              <a:t>Recuperado de https://www.cursosgis.com/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21632074-2F25-ACEA-9710-B860395CB3DC}"/>
              </a:ext>
            </a:extLst>
          </p:cNvPr>
          <p:cNvSpPr/>
          <p:nvPr/>
        </p:nvSpPr>
        <p:spPr>
          <a:xfrm>
            <a:off x="6866795" y="1350927"/>
            <a:ext cx="4570615" cy="3304640"/>
          </a:xfrm>
          <a:prstGeom prst="roundRect">
            <a:avLst/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77867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39E13C58-7DE0-B4E1-6627-36990F40BB34}"/>
              </a:ext>
            </a:extLst>
          </p:cNvPr>
          <p:cNvSpPr/>
          <p:nvPr/>
        </p:nvSpPr>
        <p:spPr>
          <a:xfrm>
            <a:off x="2363953" y="3491956"/>
            <a:ext cx="7664211" cy="1351721"/>
          </a:xfrm>
          <a:prstGeom prst="roundRect">
            <a:avLst/>
          </a:prstGeom>
          <a:noFill/>
          <a:ln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ES" dirty="0"/>
              <a:t>CSS integradas en un elemento HTML5</a:t>
            </a:r>
            <a:endParaRPr lang="es-PE" dirty="0"/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93" name="Google Shape;9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AFF4C7-78BF-4D7B-B65C-28FF643AD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6314" y="1207468"/>
            <a:ext cx="9819372" cy="3304640"/>
          </a:xfrm>
        </p:spPr>
        <p:txBody>
          <a:bodyPr>
            <a:normAutofit/>
          </a:bodyPr>
          <a:lstStyle/>
          <a:p>
            <a:pPr algn="just"/>
            <a:r>
              <a:rPr lang="es-ES" sz="2600" dirty="0">
                <a:latin typeface="+mj-lt"/>
              </a:rPr>
              <a:t>En HTML, las declaraciones de estilo se pueden agregar directamente en el código de una etiqueta específica.</a:t>
            </a:r>
          </a:p>
          <a:p>
            <a:pPr algn="just"/>
            <a:r>
              <a:rPr lang="es-ES" sz="2600" dirty="0">
                <a:latin typeface="+mj-lt"/>
              </a:rPr>
              <a:t>Este estilo en línea se presenta del siguiente modo: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A7AC18A-53B3-FA8C-147A-CFCA2706D3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7064" y="3760451"/>
            <a:ext cx="7029450" cy="6191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ES" dirty="0"/>
              <a:t>CSS internas al documento HTML5</a:t>
            </a:r>
            <a:endParaRPr lang="es-PE" dirty="0"/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93" name="Google Shape;9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AFF4C7-78BF-4D7B-B65C-28FF643AD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739" y="1364975"/>
            <a:ext cx="6278217" cy="4518456"/>
          </a:xfrm>
        </p:spPr>
        <p:txBody>
          <a:bodyPr>
            <a:normAutofit/>
          </a:bodyPr>
          <a:lstStyle/>
          <a:p>
            <a:pPr algn="just">
              <a:spcAft>
                <a:spcPts val="600"/>
              </a:spcAft>
            </a:pPr>
            <a:r>
              <a:rPr lang="es-ES" sz="2600" dirty="0">
                <a:latin typeface="+mj-lt"/>
              </a:rPr>
              <a:t>El uso principal de las hojas de estilo CSS es definir los estilos utilizados en una página HTML5.</a:t>
            </a:r>
          </a:p>
          <a:p>
            <a:pPr algn="just">
              <a:spcAft>
                <a:spcPts val="600"/>
              </a:spcAft>
            </a:pPr>
            <a:r>
              <a:rPr lang="es-ES" sz="2600" dirty="0">
                <a:latin typeface="+mj-lt"/>
              </a:rPr>
              <a:t>Para ello, el código de la hoja de estilo se agrupa en el encabezado del documento entre las etiquetas &lt;head&gt; y &lt;/head&gt;. Estamos hablando de estilo interior.</a:t>
            </a:r>
          </a:p>
          <a:p>
            <a:pPr algn="just">
              <a:spcAft>
                <a:spcPts val="600"/>
              </a:spcAft>
            </a:pPr>
            <a:r>
              <a:rPr lang="es-ES" sz="2600" dirty="0">
                <a:latin typeface="+mj-lt"/>
              </a:rPr>
              <a:t>La sintaxis se presenta de la siguiente manera: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B195D69-23B5-885C-B3FD-FCFCD6F083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2636" y="2441452"/>
            <a:ext cx="4238625" cy="1876425"/>
          </a:xfrm>
          <a:prstGeom prst="rect">
            <a:avLst/>
          </a:prstGeom>
        </p:spPr>
      </p:pic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C2A57831-53A6-3623-1771-734FD223F500}"/>
              </a:ext>
            </a:extLst>
          </p:cNvPr>
          <p:cNvSpPr/>
          <p:nvPr/>
        </p:nvSpPr>
        <p:spPr>
          <a:xfrm>
            <a:off x="7432636" y="2338564"/>
            <a:ext cx="4238625" cy="2082202"/>
          </a:xfrm>
          <a:prstGeom prst="roundRect">
            <a:avLst/>
          </a:prstGeom>
          <a:noFill/>
          <a:ln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0954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ES" dirty="0"/>
              <a:t>CSS externas al documento HTML5</a:t>
            </a:r>
            <a:endParaRPr lang="es-PE" dirty="0"/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93" name="Google Shape;9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ADB73DC-3C33-29C2-0EAB-CFB79F420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1397245"/>
            <a:ext cx="5734878" cy="4128912"/>
          </a:xfrm>
        </p:spPr>
        <p:txBody>
          <a:bodyPr>
            <a:noAutofit/>
          </a:bodyPr>
          <a:lstStyle/>
          <a:p>
            <a:pPr algn="just">
              <a:spcAft>
                <a:spcPts val="600"/>
              </a:spcAft>
            </a:pPr>
            <a:r>
              <a:rPr lang="es-ES" sz="2600" dirty="0">
                <a:latin typeface="+mj-lt"/>
              </a:rPr>
              <a:t>Este enfoque se adhiere mejor al principio de separar contenido y presentación. </a:t>
            </a:r>
          </a:p>
          <a:p>
            <a:pPr algn="just">
              <a:spcAft>
                <a:spcPts val="600"/>
              </a:spcAft>
            </a:pPr>
            <a:r>
              <a:rPr lang="es-ES" sz="2600" dirty="0">
                <a:latin typeface="+mj-lt"/>
              </a:rPr>
              <a:t>Una de las ventajas de este tipo de hoja de estilo de documento externo es que puede crear una hoja de estilo que se aplique no solo a una sola página HTML, sino también a un grupo de páginas en un sitio web o aplicación.</a:t>
            </a:r>
          </a:p>
          <a:p>
            <a:pPr algn="just">
              <a:spcAft>
                <a:spcPts val="600"/>
              </a:spcAft>
            </a:pPr>
            <a:endParaRPr lang="en-US" sz="2600" dirty="0">
              <a:latin typeface="+mj-l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4BD456B-12A8-C9B1-E391-C4682C23D9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9133" y="2677767"/>
            <a:ext cx="4171950" cy="1390650"/>
          </a:xfrm>
          <a:prstGeom prst="rect">
            <a:avLst/>
          </a:prstGeom>
        </p:spPr>
      </p:pic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527164CA-8892-6FAF-6C69-053AC96AA72C}"/>
              </a:ext>
            </a:extLst>
          </p:cNvPr>
          <p:cNvSpPr/>
          <p:nvPr/>
        </p:nvSpPr>
        <p:spPr>
          <a:xfrm>
            <a:off x="6919133" y="2338564"/>
            <a:ext cx="4238625" cy="2082202"/>
          </a:xfrm>
          <a:prstGeom prst="roundRect">
            <a:avLst/>
          </a:prstGeom>
          <a:noFill/>
          <a:ln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22630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ES" dirty="0"/>
              <a:t>CSS importada</a:t>
            </a:r>
            <a:endParaRPr lang="es-PE" dirty="0"/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93" name="Google Shape;9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ADB73DC-3C33-29C2-0EAB-CFB79F420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68605"/>
            <a:ext cx="10515600" cy="1075836"/>
          </a:xfrm>
        </p:spPr>
        <p:txBody>
          <a:bodyPr>
            <a:normAutofit/>
          </a:bodyPr>
          <a:lstStyle/>
          <a:p>
            <a:r>
              <a:rPr lang="es-ES" sz="2600" dirty="0">
                <a:latin typeface="+mj-lt"/>
              </a:rPr>
              <a:t>Otra forma de usar hojas de estilo externas es usar el comando @import:</a:t>
            </a:r>
            <a:endParaRPr lang="en-US" sz="2600" dirty="0">
              <a:latin typeface="+mj-l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CD9F7B6-7F38-1083-84E2-BB8F62365A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6237" y="2111734"/>
            <a:ext cx="4029075" cy="1266825"/>
          </a:xfrm>
          <a:prstGeom prst="rect">
            <a:avLst/>
          </a:prstGeom>
        </p:spPr>
      </p:pic>
      <p:sp>
        <p:nvSpPr>
          <p:cNvPr id="6" name="Marcador de texto 3">
            <a:extLst>
              <a:ext uri="{FF2B5EF4-FFF2-40B4-BE49-F238E27FC236}">
                <a16:creationId xmlns:a16="http://schemas.microsoft.com/office/drawing/2014/main" id="{C9F6EBDB-8053-66A1-EF55-62598FB63155}"/>
              </a:ext>
            </a:extLst>
          </p:cNvPr>
          <p:cNvSpPr txBox="1">
            <a:spLocks/>
          </p:cNvSpPr>
          <p:nvPr/>
        </p:nvSpPr>
        <p:spPr>
          <a:xfrm>
            <a:off x="1461370" y="4130743"/>
            <a:ext cx="9269259" cy="1867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 algn="just">
              <a:buNone/>
            </a:pPr>
            <a:r>
              <a:rPr lang="es-ES" dirty="0"/>
              <a:t>@import es un atributo de estilo CSS 2 (mientras que las etiquetas &lt;link&gt; son atributos HTML). La ventaja es que se puede usar no solo para llamar a una hoja de estilo externa en un documento HTML, sino también para importar otra hoja de estilo a una hoja de estilo externa.</a:t>
            </a:r>
            <a:endParaRPr lang="en-US" dirty="0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AE48845A-3859-2DAE-EAB3-D1AEA2D1E785}"/>
              </a:ext>
            </a:extLst>
          </p:cNvPr>
          <p:cNvSpPr/>
          <p:nvPr/>
        </p:nvSpPr>
        <p:spPr>
          <a:xfrm>
            <a:off x="3976687" y="1931661"/>
            <a:ext cx="4238625" cy="1637724"/>
          </a:xfrm>
          <a:prstGeom prst="roundRect">
            <a:avLst/>
          </a:prstGeom>
          <a:noFill/>
          <a:ln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7" name="Gráfico 6" descr="Lápiz">
            <a:extLst>
              <a:ext uri="{FF2B5EF4-FFF2-40B4-BE49-F238E27FC236}">
                <a16:creationId xmlns:a16="http://schemas.microsoft.com/office/drawing/2014/main" id="{746A7E6E-C362-689A-7A1D-6C8627B497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46262" y="3404558"/>
            <a:ext cx="700187" cy="70018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9616E3D5-E170-E9E1-9180-A61BF7746564}"/>
              </a:ext>
            </a:extLst>
          </p:cNvPr>
          <p:cNvSpPr txBox="1"/>
          <p:nvPr/>
        </p:nvSpPr>
        <p:spPr>
          <a:xfrm>
            <a:off x="1614410" y="3658333"/>
            <a:ext cx="1692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solidFill>
                  <a:srgbClr val="002060"/>
                </a:solidFill>
              </a:rPr>
              <a:t>Recuerda</a:t>
            </a:r>
          </a:p>
        </p:txBody>
      </p:sp>
    </p:spTree>
    <p:extLst>
      <p:ext uri="{BB962C8B-B14F-4D97-AF65-F5344CB8AC3E}">
        <p14:creationId xmlns:p14="http://schemas.microsoft.com/office/powerpoint/2010/main" val="3489289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ES" dirty="0"/>
              <a:t>CSS importada</a:t>
            </a:r>
            <a:endParaRPr lang="es-PE" dirty="0"/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93" name="Google Shape;9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" name="Imagen 7">
            <a:extLst>
              <a:ext uri="{FF2B5EF4-FFF2-40B4-BE49-F238E27FC236}">
                <a16:creationId xmlns:a16="http://schemas.microsoft.com/office/drawing/2014/main" id="{9A9B8297-D010-E898-6607-75A6BC9CFB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2789" y="1751342"/>
            <a:ext cx="4648200" cy="4514850"/>
          </a:xfrm>
          <a:prstGeom prst="rect">
            <a:avLst/>
          </a:prstGeom>
        </p:spPr>
      </p:pic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A5EB8DC8-D70F-3710-C1B4-8A37363E7A6A}"/>
              </a:ext>
            </a:extLst>
          </p:cNvPr>
          <p:cNvSpPr/>
          <p:nvPr/>
        </p:nvSpPr>
        <p:spPr>
          <a:xfrm>
            <a:off x="3885377" y="1751342"/>
            <a:ext cx="4845612" cy="4514850"/>
          </a:xfrm>
          <a:prstGeom prst="roundRect">
            <a:avLst/>
          </a:prstGeom>
          <a:noFill/>
          <a:ln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Marcador de texto 3">
            <a:extLst>
              <a:ext uri="{FF2B5EF4-FFF2-40B4-BE49-F238E27FC236}">
                <a16:creationId xmlns:a16="http://schemas.microsoft.com/office/drawing/2014/main" id="{FECA7D00-3472-AC73-1AD0-8FA496520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478" y="875899"/>
            <a:ext cx="10515600" cy="1075836"/>
          </a:xfrm>
        </p:spPr>
        <p:txBody>
          <a:bodyPr>
            <a:normAutofit/>
          </a:bodyPr>
          <a:lstStyle/>
          <a:p>
            <a:r>
              <a:rPr lang="es-MX" sz="2600" dirty="0">
                <a:latin typeface="+mj-lt"/>
              </a:rPr>
              <a:t>Observa el ejemplo:</a:t>
            </a:r>
            <a:endParaRPr lang="en-US" sz="2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44399489"/>
      </p:ext>
    </p:extLst>
  </p:cSld>
  <p:clrMapOvr>
    <a:masterClrMapping/>
  </p:clrMapOvr>
</p:sld>
</file>

<file path=ppt/theme/theme1.xml><?xml version="1.0" encoding="utf-8"?>
<a:theme xmlns:a="http://schemas.openxmlformats.org/drawingml/2006/main" name="plantilla-certus ppt">
  <a:themeElements>
    <a:clrScheme name="Certus">
      <a:dk1>
        <a:srgbClr val="000000"/>
      </a:dk1>
      <a:lt1>
        <a:srgbClr val="FFFFFF"/>
      </a:lt1>
      <a:dk2>
        <a:srgbClr val="192A66"/>
      </a:dk2>
      <a:lt2>
        <a:srgbClr val="E7E6E6"/>
      </a:lt2>
      <a:accent1>
        <a:srgbClr val="2BB5E4"/>
      </a:accent1>
      <a:accent2>
        <a:srgbClr val="EE196B"/>
      </a:accent2>
      <a:accent3>
        <a:srgbClr val="9F07AA"/>
      </a:accent3>
      <a:accent4>
        <a:srgbClr val="00C3CF"/>
      </a:accent4>
      <a:accent5>
        <a:srgbClr val="4472C4"/>
      </a:accent5>
      <a:accent6>
        <a:srgbClr val="70AD47"/>
      </a:accent6>
      <a:hlink>
        <a:srgbClr val="0563C1"/>
      </a:hlink>
      <a:folHlink>
        <a:srgbClr val="EFF5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563</Words>
  <Application>Microsoft Office PowerPoint</Application>
  <PresentationFormat>Panorámica</PresentationFormat>
  <Paragraphs>51</Paragraphs>
  <Slides>16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Arial Black</vt:lpstr>
      <vt:lpstr>Calibri</vt:lpstr>
      <vt:lpstr>plantilla-certus ppt</vt:lpstr>
      <vt:lpstr>Integración de HTML5 y CSS3</vt:lpstr>
      <vt:lpstr>Resultado de aprendizaje</vt:lpstr>
      <vt:lpstr>Contenidos o temas</vt:lpstr>
      <vt:lpstr>Introducción</vt:lpstr>
      <vt:lpstr>CSS integradas en un elemento HTML5</vt:lpstr>
      <vt:lpstr>CSS internas al documento HTML5</vt:lpstr>
      <vt:lpstr>CSS externas al documento HTML5</vt:lpstr>
      <vt:lpstr>CSS importada</vt:lpstr>
      <vt:lpstr>CSS importada</vt:lpstr>
      <vt:lpstr>Caso o reto a resolver</vt:lpstr>
      <vt:lpstr>Recurso del caso</vt:lpstr>
      <vt:lpstr>Indicaciones para realizar la actividad</vt:lpstr>
      <vt:lpstr>Presentación y sustentación de equipos</vt:lpstr>
      <vt:lpstr>Ideas clave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Mookup y HTML Básico</dc:title>
  <dc:creator>Microsoft Office User</dc:creator>
  <cp:lastModifiedBy>Katherine J. Huertas Maza</cp:lastModifiedBy>
  <cp:revision>32</cp:revision>
  <dcterms:created xsi:type="dcterms:W3CDTF">2019-11-19T20:06:01Z</dcterms:created>
  <dcterms:modified xsi:type="dcterms:W3CDTF">2022-09-21T19:17:13Z</dcterms:modified>
</cp:coreProperties>
</file>