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81" r:id="rId6"/>
    <p:sldId id="283" r:id="rId7"/>
    <p:sldId id="288" r:id="rId8"/>
    <p:sldId id="289" r:id="rId9"/>
    <p:sldId id="290" r:id="rId10"/>
    <p:sldId id="291" r:id="rId11"/>
    <p:sldId id="292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iZQI9nXemSOt9usYAAIwbgOsYZ9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erine J. Huertas Maza" initials="KJHM" lastIdx="10" clrIdx="0">
    <p:extLst>
      <p:ext uri="{19B8F6BF-5375-455C-9EA6-DF929625EA0E}">
        <p15:presenceInfo xmlns:p15="http://schemas.microsoft.com/office/powerpoint/2012/main" userId="S::katherine.huertas@upn.edu.pe::b839cc67-73b3-4b03-8b27-61e1491931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8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customschemas.google.com/relationships/presentationmetadata" Target="metadata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DC3FFB-4CB4-43AD-B66C-57BCB5249538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F6C79FFE-DF98-4287-90E1-F1D36CE556AB}">
      <dgm:prSet phldrT="[Texto]" custT="1"/>
      <dgm:spPr/>
      <dgm:t>
        <a:bodyPr/>
        <a:lstStyle/>
        <a:p>
          <a:pPr algn="ctr"/>
          <a:r>
            <a:rPr lang="es-MX" sz="2400" dirty="0">
              <a:solidFill>
                <a:srgbClr val="002060"/>
              </a:solidFill>
            </a:rPr>
            <a:t>Para generar un buen aspecto a nuestro formulario, primero debemos tener en claro qué datos queremos recopilar. </a:t>
          </a:r>
          <a:endParaRPr lang="es-PE" sz="2400" dirty="0"/>
        </a:p>
      </dgm:t>
    </dgm:pt>
    <dgm:pt modelId="{26760B42-3E37-4507-A356-03334686033F}" type="parTrans" cxnId="{F00BA345-D957-4BD8-8F98-97C1C6A4863F}">
      <dgm:prSet/>
      <dgm:spPr/>
      <dgm:t>
        <a:bodyPr/>
        <a:lstStyle/>
        <a:p>
          <a:endParaRPr lang="es-PE" sz="2400"/>
        </a:p>
      </dgm:t>
    </dgm:pt>
    <dgm:pt modelId="{80D043E7-00D0-4881-A70B-6A411B9F9379}" type="sibTrans" cxnId="{F00BA345-D957-4BD8-8F98-97C1C6A4863F}">
      <dgm:prSet custT="1"/>
      <dgm:spPr/>
      <dgm:t>
        <a:bodyPr/>
        <a:lstStyle/>
        <a:p>
          <a:endParaRPr lang="es-PE" sz="2400"/>
        </a:p>
      </dgm:t>
    </dgm:pt>
    <dgm:pt modelId="{0F1150FD-C8ED-4BCC-8DF8-8EA570416FFD}">
      <dgm:prSet phldrT="[Texto]" custT="1"/>
      <dgm:spPr/>
      <dgm:t>
        <a:bodyPr/>
        <a:lstStyle/>
        <a:p>
          <a:r>
            <a:rPr lang="es-MX" sz="2400" dirty="0">
              <a:solidFill>
                <a:srgbClr val="002060"/>
              </a:solidFill>
            </a:rPr>
            <a:t>Elimina elementos adicionales (no podemos abrumar a los visitantes con demasiados problemas) y formula la planificación en papel en diferentes elementos en la página.</a:t>
          </a:r>
          <a:endParaRPr lang="es-PE" sz="2400" dirty="0"/>
        </a:p>
      </dgm:t>
    </dgm:pt>
    <dgm:pt modelId="{3E4DB309-40BE-4748-A067-3B9B6FD478A7}" type="parTrans" cxnId="{3060F697-1799-448E-9EB7-3AAB46C6B072}">
      <dgm:prSet/>
      <dgm:spPr/>
      <dgm:t>
        <a:bodyPr/>
        <a:lstStyle/>
        <a:p>
          <a:endParaRPr lang="es-PE" sz="2400"/>
        </a:p>
      </dgm:t>
    </dgm:pt>
    <dgm:pt modelId="{ED7C7BE6-1D12-430C-976B-6A38FAC8FA63}" type="sibTrans" cxnId="{3060F697-1799-448E-9EB7-3AAB46C6B072}">
      <dgm:prSet/>
      <dgm:spPr/>
      <dgm:t>
        <a:bodyPr/>
        <a:lstStyle/>
        <a:p>
          <a:endParaRPr lang="es-PE" sz="2400"/>
        </a:p>
      </dgm:t>
    </dgm:pt>
    <dgm:pt modelId="{490E94C1-A3B3-4E95-B4B6-E061D513A30D}" type="pres">
      <dgm:prSet presAssocID="{2CDC3FFB-4CB4-43AD-B66C-57BCB5249538}" presName="Name0" presStyleCnt="0">
        <dgm:presLayoutVars>
          <dgm:dir/>
          <dgm:resizeHandles val="exact"/>
        </dgm:presLayoutVars>
      </dgm:prSet>
      <dgm:spPr/>
    </dgm:pt>
    <dgm:pt modelId="{302CD10A-AFF6-47EB-B319-5B1C2E51B8A4}" type="pres">
      <dgm:prSet presAssocID="{F6C79FFE-DF98-4287-90E1-F1D36CE556AB}" presName="node" presStyleLbl="node1" presStyleIdx="0" presStyleCnt="2">
        <dgm:presLayoutVars>
          <dgm:bulletEnabled val="1"/>
        </dgm:presLayoutVars>
      </dgm:prSet>
      <dgm:spPr/>
    </dgm:pt>
    <dgm:pt modelId="{30BE0928-56A3-4FD1-8C0E-F006C377545E}" type="pres">
      <dgm:prSet presAssocID="{80D043E7-00D0-4881-A70B-6A411B9F9379}" presName="sibTrans" presStyleLbl="sibTrans1D1" presStyleIdx="0" presStyleCnt="1"/>
      <dgm:spPr/>
    </dgm:pt>
    <dgm:pt modelId="{8FD513CB-FE01-4DE3-932D-19BF5437BA9F}" type="pres">
      <dgm:prSet presAssocID="{80D043E7-00D0-4881-A70B-6A411B9F9379}" presName="connectorText" presStyleLbl="sibTrans1D1" presStyleIdx="0" presStyleCnt="1"/>
      <dgm:spPr/>
    </dgm:pt>
    <dgm:pt modelId="{D3CF2AF6-47E8-425E-8F20-CCC7F3FF984B}" type="pres">
      <dgm:prSet presAssocID="{0F1150FD-C8ED-4BCC-8DF8-8EA570416FFD}" presName="node" presStyleLbl="node1" presStyleIdx="1" presStyleCnt="2">
        <dgm:presLayoutVars>
          <dgm:bulletEnabled val="1"/>
        </dgm:presLayoutVars>
      </dgm:prSet>
      <dgm:spPr/>
    </dgm:pt>
  </dgm:ptLst>
  <dgm:cxnLst>
    <dgm:cxn modelId="{E284AD11-1D4F-4E74-BF85-3403944DDBDE}" type="presOf" srcId="{2CDC3FFB-4CB4-43AD-B66C-57BCB5249538}" destId="{490E94C1-A3B3-4E95-B4B6-E061D513A30D}" srcOrd="0" destOrd="0" presId="urn:microsoft.com/office/officeart/2005/8/layout/bProcess3"/>
    <dgm:cxn modelId="{EA79755E-8C6C-4CAC-9F3C-5EC72A9C0928}" type="presOf" srcId="{80D043E7-00D0-4881-A70B-6A411B9F9379}" destId="{30BE0928-56A3-4FD1-8C0E-F006C377545E}" srcOrd="0" destOrd="0" presId="urn:microsoft.com/office/officeart/2005/8/layout/bProcess3"/>
    <dgm:cxn modelId="{F00BA345-D957-4BD8-8F98-97C1C6A4863F}" srcId="{2CDC3FFB-4CB4-43AD-B66C-57BCB5249538}" destId="{F6C79FFE-DF98-4287-90E1-F1D36CE556AB}" srcOrd="0" destOrd="0" parTransId="{26760B42-3E37-4507-A356-03334686033F}" sibTransId="{80D043E7-00D0-4881-A70B-6A411B9F9379}"/>
    <dgm:cxn modelId="{3F729266-E7AF-4A85-925F-0C031606B6BF}" type="presOf" srcId="{F6C79FFE-DF98-4287-90E1-F1D36CE556AB}" destId="{302CD10A-AFF6-47EB-B319-5B1C2E51B8A4}" srcOrd="0" destOrd="0" presId="urn:microsoft.com/office/officeart/2005/8/layout/bProcess3"/>
    <dgm:cxn modelId="{02044471-B9AD-4C4B-BAB9-A323185724C7}" type="presOf" srcId="{80D043E7-00D0-4881-A70B-6A411B9F9379}" destId="{8FD513CB-FE01-4DE3-932D-19BF5437BA9F}" srcOrd="1" destOrd="0" presId="urn:microsoft.com/office/officeart/2005/8/layout/bProcess3"/>
    <dgm:cxn modelId="{3060F697-1799-448E-9EB7-3AAB46C6B072}" srcId="{2CDC3FFB-4CB4-43AD-B66C-57BCB5249538}" destId="{0F1150FD-C8ED-4BCC-8DF8-8EA570416FFD}" srcOrd="1" destOrd="0" parTransId="{3E4DB309-40BE-4748-A067-3B9B6FD478A7}" sibTransId="{ED7C7BE6-1D12-430C-976B-6A38FAC8FA63}"/>
    <dgm:cxn modelId="{B929E19A-124F-4A8A-89DD-59DB8F4524EE}" type="presOf" srcId="{0F1150FD-C8ED-4BCC-8DF8-8EA570416FFD}" destId="{D3CF2AF6-47E8-425E-8F20-CCC7F3FF984B}" srcOrd="0" destOrd="0" presId="urn:microsoft.com/office/officeart/2005/8/layout/bProcess3"/>
    <dgm:cxn modelId="{FFB8BE18-C0FA-4C17-9FEF-8909A4DDC89B}" type="presParOf" srcId="{490E94C1-A3B3-4E95-B4B6-E061D513A30D}" destId="{302CD10A-AFF6-47EB-B319-5B1C2E51B8A4}" srcOrd="0" destOrd="0" presId="urn:microsoft.com/office/officeart/2005/8/layout/bProcess3"/>
    <dgm:cxn modelId="{1EF85A75-C4C3-4186-9BFE-7A5AC253E98F}" type="presParOf" srcId="{490E94C1-A3B3-4E95-B4B6-E061D513A30D}" destId="{30BE0928-56A3-4FD1-8C0E-F006C377545E}" srcOrd="1" destOrd="0" presId="urn:microsoft.com/office/officeart/2005/8/layout/bProcess3"/>
    <dgm:cxn modelId="{5713B692-F9CB-406C-BDAB-E5E66CE6331C}" type="presParOf" srcId="{30BE0928-56A3-4FD1-8C0E-F006C377545E}" destId="{8FD513CB-FE01-4DE3-932D-19BF5437BA9F}" srcOrd="0" destOrd="0" presId="urn:microsoft.com/office/officeart/2005/8/layout/bProcess3"/>
    <dgm:cxn modelId="{4EFEA254-6067-460F-8C51-5C2AC63C9FE3}" type="presParOf" srcId="{490E94C1-A3B3-4E95-B4B6-E061D513A30D}" destId="{D3CF2AF6-47E8-425E-8F20-CCC7F3FF984B}" srcOrd="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BE0928-56A3-4FD1-8C0E-F006C377545E}">
      <dsp:nvSpPr>
        <dsp:cNvPr id="0" name=""/>
        <dsp:cNvSpPr/>
      </dsp:nvSpPr>
      <dsp:spPr>
        <a:xfrm>
          <a:off x="4146544" y="1404112"/>
          <a:ext cx="9220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2203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2400" kern="1200"/>
        </a:p>
      </dsp:txBody>
      <dsp:txXfrm>
        <a:off x="4583745" y="1445064"/>
        <a:ext cx="47631" cy="9535"/>
      </dsp:txXfrm>
    </dsp:sp>
    <dsp:sp modelId="{302CD10A-AFF6-47EB-B319-5B1C2E51B8A4}">
      <dsp:nvSpPr>
        <dsp:cNvPr id="0" name=""/>
        <dsp:cNvSpPr/>
      </dsp:nvSpPr>
      <dsp:spPr>
        <a:xfrm>
          <a:off x="6456" y="207266"/>
          <a:ext cx="4141888" cy="2485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>
              <a:solidFill>
                <a:srgbClr val="002060"/>
              </a:solidFill>
            </a:rPr>
            <a:t>Para generar un buen aspecto a nuestro formulario, primero debemos tener en claro qué datos queremos recopilar. </a:t>
          </a:r>
          <a:endParaRPr lang="es-PE" sz="2400" kern="1200" dirty="0"/>
        </a:p>
      </dsp:txBody>
      <dsp:txXfrm>
        <a:off x="6456" y="207266"/>
        <a:ext cx="4141888" cy="2485132"/>
      </dsp:txXfrm>
    </dsp:sp>
    <dsp:sp modelId="{D3CF2AF6-47E8-425E-8F20-CCC7F3FF984B}">
      <dsp:nvSpPr>
        <dsp:cNvPr id="0" name=""/>
        <dsp:cNvSpPr/>
      </dsp:nvSpPr>
      <dsp:spPr>
        <a:xfrm>
          <a:off x="5100978" y="207266"/>
          <a:ext cx="4141888" cy="2485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>
              <a:solidFill>
                <a:srgbClr val="002060"/>
              </a:solidFill>
            </a:rPr>
            <a:t>Elimina elementos adicionales (no podemos abrumar a los visitantes con demasiados problemas) y formula la planificación en papel en diferentes elementos en la página.</a:t>
          </a:r>
          <a:endParaRPr lang="es-PE" sz="2400" kern="1200" dirty="0"/>
        </a:p>
      </dsp:txBody>
      <dsp:txXfrm>
        <a:off x="5100978" y="207266"/>
        <a:ext cx="4141888" cy="2485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" name="Google Shape;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5465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0659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72d453eb4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1372d453eb4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72d453eb4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1372d453eb4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72d453eb4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g1372d453eb4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72d453eb4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g1372d453eb4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72d453eb4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g1372d453eb4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72d453eb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g1372d453eb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0817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2364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5679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81045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383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92155" y="0"/>
            <a:ext cx="52998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6"/>
          <p:cNvSpPr txBox="1">
            <a:spLocks noGrp="1"/>
          </p:cNvSpPr>
          <p:nvPr>
            <p:ph type="ctrTitle"/>
          </p:nvPr>
        </p:nvSpPr>
        <p:spPr>
          <a:xfrm>
            <a:off x="838200" y="2129164"/>
            <a:ext cx="4799798" cy="190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  <a:defRPr sz="40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ubTitle" idx="1"/>
          </p:nvPr>
        </p:nvSpPr>
        <p:spPr>
          <a:xfrm>
            <a:off x="831783" y="4198804"/>
            <a:ext cx="4799798" cy="149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  <a:defRPr sz="60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1"/>
          <p:cNvSpPr/>
          <p:nvPr/>
        </p:nvSpPr>
        <p:spPr>
          <a:xfrm>
            <a:off x="0" y="0"/>
            <a:ext cx="4308859" cy="6858000"/>
          </a:xfrm>
          <a:prstGeom prst="rect">
            <a:avLst/>
          </a:prstGeom>
          <a:solidFill>
            <a:srgbClr val="192A6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664545" y="2438802"/>
            <a:ext cx="3361355" cy="186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1855788" y="85726"/>
            <a:ext cx="9764712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6616700" y="889000"/>
            <a:ext cx="5575300" cy="596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2"/>
          </p:nvPr>
        </p:nvSpPr>
        <p:spPr>
          <a:xfrm>
            <a:off x="839789" y="52070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839789" y="41021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839789" y="32131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1793081" y="136525"/>
            <a:ext cx="9738519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>
            <a:spLocks noGrp="1"/>
          </p:cNvSpPr>
          <p:nvPr>
            <p:ph type="pic" idx="2"/>
          </p:nvPr>
        </p:nvSpPr>
        <p:spPr>
          <a:xfrm>
            <a:off x="5181600" y="1523206"/>
            <a:ext cx="6172200" cy="380365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838200" y="1523206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 rot="5400000">
            <a:off x="4443680" y="-1779855"/>
            <a:ext cx="330464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1939130" y="85726"/>
            <a:ext cx="9706769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1"/>
          </p:nvPr>
        </p:nvSpPr>
        <p:spPr>
          <a:xfrm>
            <a:off x="1968501" y="1562895"/>
            <a:ext cx="8453439" cy="288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0" y="0"/>
            <a:ext cx="12192000" cy="875899"/>
          </a:xfrm>
          <a:prstGeom prst="rect">
            <a:avLst/>
          </a:prstGeom>
          <a:solidFill>
            <a:srgbClr val="0D2D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7;p5"/>
          <p:cNvPicPr preferRelativeResize="0"/>
          <p:nvPr/>
        </p:nvPicPr>
        <p:blipFill rotWithShape="1">
          <a:blip r:embed="rId11">
            <a:alphaModFix/>
          </a:blip>
          <a:srcRect l="1" r="-116" b="83395"/>
          <a:stretch/>
        </p:blipFill>
        <p:spPr>
          <a:xfrm>
            <a:off x="0" y="0"/>
            <a:ext cx="9402572" cy="8758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5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XWNr8sEUX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7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diagramDrawing" Target="../diagrams/drawing1.xml"/><Relationship Id="rId5" Type="http://schemas.openxmlformats.org/officeDocument/2006/relationships/image" Target="../media/image4.jpg"/><Relationship Id="rId10" Type="http://schemas.openxmlformats.org/officeDocument/2006/relationships/diagramColors" Target="../diagrams/colors1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ctrTitle"/>
          </p:nvPr>
        </p:nvSpPr>
        <p:spPr>
          <a:xfrm>
            <a:off x="838200" y="2129175"/>
            <a:ext cx="5692500" cy="19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MX" dirty="0">
                <a:latin typeface="Arial"/>
                <a:ea typeface="Arial"/>
                <a:cs typeface="Arial"/>
                <a:sym typeface="Arial"/>
              </a:rPr>
              <a:t>Formularios en HTML y CSS</a:t>
            </a:r>
            <a:endParaRPr lang="es-P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6"/>
          <p:cNvSpPr txBox="1">
            <a:spLocks noGrp="1"/>
          </p:cNvSpPr>
          <p:nvPr>
            <p:ph type="subTitle" idx="1"/>
          </p:nvPr>
        </p:nvSpPr>
        <p:spPr>
          <a:xfrm>
            <a:off x="831783" y="4198804"/>
            <a:ext cx="4799798" cy="149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Sesión 7</a:t>
            </a:r>
            <a:endParaRPr dirty="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616" y="541554"/>
            <a:ext cx="3902475" cy="11796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16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63" name="Google Shape;63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2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MX" dirty="0"/>
              <a:t>Implementación de un formulario en HTML y CSS</a:t>
            </a:r>
            <a:endParaRPr lang="es-PE" dirty="0"/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B4A96C5F-9C4C-1421-F04D-67A7D66C45A0}"/>
              </a:ext>
            </a:extLst>
          </p:cNvPr>
          <p:cNvSpPr txBox="1"/>
          <p:nvPr/>
        </p:nvSpPr>
        <p:spPr>
          <a:xfrm>
            <a:off x="2980243" y="1117237"/>
            <a:ext cx="60932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2400" b="1">
                <a:solidFill>
                  <a:srgbClr val="002060"/>
                </a:solidFill>
              </a:defRPr>
            </a:lvl1pPr>
          </a:lstStyle>
          <a:p>
            <a:r>
              <a:rPr lang="es-PE" dirty="0"/>
              <a:t>Ejemplo del elemento button</a:t>
            </a:r>
          </a:p>
        </p:txBody>
      </p:sp>
      <p:pic>
        <p:nvPicPr>
          <p:cNvPr id="2" name="Imagen 1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B1F7254D-E5C1-2759-70BD-838CEE17AB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157" y="2422933"/>
            <a:ext cx="6815686" cy="22962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75CCFAC4-BE42-CC6C-7B23-958AEFC06264}"/>
              </a:ext>
            </a:extLst>
          </p:cNvPr>
          <p:cNvSpPr/>
          <p:nvPr/>
        </p:nvSpPr>
        <p:spPr>
          <a:xfrm>
            <a:off x="2366376" y="1850270"/>
            <a:ext cx="7320963" cy="3371087"/>
          </a:xfrm>
          <a:prstGeom prst="roundRect">
            <a:avLst/>
          </a:prstGeom>
          <a:noFill/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2537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MX" dirty="0"/>
              <a:t>Implementación de un formulario en HTML y CSS</a:t>
            </a:r>
            <a:endParaRPr lang="es-PE" dirty="0"/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AFF4C7-78BF-4D7B-B65C-28FF643AD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0006" y="1015737"/>
            <a:ext cx="10156925" cy="1093672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es-ES" sz="2400" dirty="0">
                <a:latin typeface="Arial"/>
                <a:cs typeface="Arial"/>
              </a:rPr>
              <a:t>Para implementar un formulario, se deben considerar los siguientes elementos: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8CD108C-A57F-D469-9E23-57DB97080CF2}"/>
              </a:ext>
            </a:extLst>
          </p:cNvPr>
          <p:cNvSpPr txBox="1"/>
          <p:nvPr/>
        </p:nvSpPr>
        <p:spPr>
          <a:xfrm>
            <a:off x="825792" y="2446295"/>
            <a:ext cx="4289547" cy="3375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2700020" algn="ctr"/>
                <a:tab pos="5400040" algn="r"/>
              </a:tabLst>
            </a:pPr>
            <a:r>
              <a:rPr lang="es-PE" sz="2000" b="1" u="sng" dirty="0">
                <a:solidFill>
                  <a:srgbClr val="002060"/>
                </a:solidFill>
                <a:latin typeface="Arial" panose="020B0604020202020204" pitchFamily="34" charset="0"/>
              </a:rPr>
              <a:t>Elemento &lt;</a:t>
            </a:r>
            <a:r>
              <a:rPr lang="es-PE" sz="2000" b="1" u="sng" dirty="0" err="1">
                <a:solidFill>
                  <a:srgbClr val="002060"/>
                </a:solidFill>
                <a:latin typeface="Arial" panose="020B0604020202020204" pitchFamily="34" charset="0"/>
              </a:rPr>
              <a:t>datalist</a:t>
            </a:r>
            <a:r>
              <a:rPr lang="es-PE" sz="2000" b="1" u="sng" dirty="0">
                <a:solidFill>
                  <a:srgbClr val="002060"/>
                </a:solidFill>
                <a:latin typeface="Arial" panose="020B0604020202020204" pitchFamily="34" charset="0"/>
              </a:rPr>
              <a:t>&gt;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2700020" algn="ctr"/>
                <a:tab pos="5400040" algn="r"/>
              </a:tabLst>
            </a:pPr>
            <a:r>
              <a:rPr lang="es-PE" sz="2000" dirty="0">
                <a:solidFill>
                  <a:srgbClr val="002060"/>
                </a:solidFill>
                <a:latin typeface="Arial" panose="020B0604020202020204" pitchFamily="34" charset="0"/>
              </a:rPr>
              <a:t>Si queremos que los usuarios vean una lista desplegable con opciones predefinidas a medida que ingresan sus datos, lo recomendado es utilizar el elemento &lt;</a:t>
            </a:r>
            <a:r>
              <a:rPr lang="es-PE" sz="2000" dirty="0" err="1">
                <a:solidFill>
                  <a:srgbClr val="002060"/>
                </a:solidFill>
                <a:latin typeface="Arial" panose="020B0604020202020204" pitchFamily="34" charset="0"/>
              </a:rPr>
              <a:t>datalist</a:t>
            </a:r>
            <a:r>
              <a:rPr lang="es-PE" sz="2000" dirty="0">
                <a:solidFill>
                  <a:srgbClr val="002060"/>
                </a:solidFill>
                <a:latin typeface="Arial" panose="020B0604020202020204" pitchFamily="34" charset="0"/>
              </a:rPr>
              <a:t>&gt; el cual nos permite especificar esa lista de opciones predeterminadas para un elemento &lt;input&gt;.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F0CCAD2-5C3D-C818-34B7-CB559646432E}"/>
              </a:ext>
            </a:extLst>
          </p:cNvPr>
          <p:cNvSpPr txBox="1"/>
          <p:nvPr/>
        </p:nvSpPr>
        <p:spPr>
          <a:xfrm>
            <a:off x="6274816" y="2497803"/>
            <a:ext cx="4482115" cy="2314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2700020" algn="ctr"/>
                <a:tab pos="5400040" algn="r"/>
              </a:tabLst>
            </a:pPr>
            <a:r>
              <a:rPr lang="es-MX" sz="2000" b="1" u="sng" dirty="0">
                <a:solidFill>
                  <a:srgbClr val="002060"/>
                </a:solidFill>
                <a:latin typeface="Arial" panose="020B0604020202020204" pitchFamily="34" charset="0"/>
              </a:rPr>
              <a:t>Elemento &lt;output&gt;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2700020" algn="ctr"/>
                <a:tab pos="5400040" algn="r"/>
              </a:tabLst>
            </a:pPr>
            <a:r>
              <a:rPr lang="es-MX" sz="2000" dirty="0">
                <a:solidFill>
                  <a:srgbClr val="002060"/>
                </a:solidFill>
                <a:latin typeface="Arial" panose="020B0604020202020204" pitchFamily="34" charset="0"/>
              </a:rPr>
              <a:t>&lt;output&gt; es un elemento contenedor en el que un sitio o aplicación puede inyectar los resultados de un cálculo o el resultado de una acción del usuario.</a:t>
            </a:r>
          </a:p>
        </p:txBody>
      </p:sp>
      <p:sp>
        <p:nvSpPr>
          <p:cNvPr id="2" name="Rectángulo: esquina doblada 1">
            <a:extLst>
              <a:ext uri="{FF2B5EF4-FFF2-40B4-BE49-F238E27FC236}">
                <a16:creationId xmlns:a16="http://schemas.microsoft.com/office/drawing/2014/main" id="{367B1399-5921-3710-3702-F91692C8EEDF}"/>
              </a:ext>
            </a:extLst>
          </p:cNvPr>
          <p:cNvSpPr/>
          <p:nvPr/>
        </p:nvSpPr>
        <p:spPr>
          <a:xfrm>
            <a:off x="670507" y="2390995"/>
            <a:ext cx="4603857" cy="3622155"/>
          </a:xfrm>
          <a:prstGeom prst="foldedCorner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: esquina doblada 3">
            <a:extLst>
              <a:ext uri="{FF2B5EF4-FFF2-40B4-BE49-F238E27FC236}">
                <a16:creationId xmlns:a16="http://schemas.microsoft.com/office/drawing/2014/main" id="{D3BE6403-9B23-400C-D926-2396EF82BC2E}"/>
              </a:ext>
            </a:extLst>
          </p:cNvPr>
          <p:cNvSpPr/>
          <p:nvPr/>
        </p:nvSpPr>
        <p:spPr>
          <a:xfrm>
            <a:off x="6213944" y="2390994"/>
            <a:ext cx="4603857" cy="3622155"/>
          </a:xfrm>
          <a:prstGeom prst="foldedCorner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8102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title"/>
          </p:nvPr>
        </p:nvSpPr>
        <p:spPr>
          <a:xfrm>
            <a:off x="549500" y="2385725"/>
            <a:ext cx="3565200" cy="1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000">
                <a:latin typeface="Arial"/>
                <a:ea typeface="Arial"/>
                <a:cs typeface="Arial"/>
                <a:sym typeface="Arial"/>
              </a:rPr>
              <a:t>Caso o reto a resolver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-1"/>
            <a:ext cx="4449551" cy="13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"/>
          <p:cNvSpPr txBox="1">
            <a:spLocks noGrp="1"/>
          </p:cNvSpPr>
          <p:nvPr>
            <p:ph type="title"/>
          </p:nvPr>
        </p:nvSpPr>
        <p:spPr>
          <a:xfrm>
            <a:off x="4737050" y="1679775"/>
            <a:ext cx="6873000" cy="2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400" dirty="0">
                <a:solidFill>
                  <a:srgbClr val="0D2D6B"/>
                </a:solidFill>
                <a:latin typeface="Arial"/>
                <a:cs typeface="Arial"/>
                <a:sym typeface="Arial"/>
              </a:rPr>
              <a:t>Implementación de un formulario de contacto</a:t>
            </a:r>
            <a:endParaRPr sz="4400" dirty="0">
              <a:solidFill>
                <a:srgbClr val="0D2D6B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42" name="Google Shape;142;p1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43" name="Google Shape;143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72d453eb4_1_59"/>
          <p:cNvSpPr txBox="1">
            <a:spLocks noGrp="1"/>
          </p:cNvSpPr>
          <p:nvPr>
            <p:ph type="title"/>
          </p:nvPr>
        </p:nvSpPr>
        <p:spPr>
          <a:xfrm>
            <a:off x="1855788" y="85726"/>
            <a:ext cx="97647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000">
                <a:latin typeface="Arial"/>
                <a:ea typeface="Arial"/>
                <a:cs typeface="Arial"/>
                <a:sym typeface="Arial"/>
              </a:rPr>
              <a:t>Recurso del caso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372d453eb4_1_59"/>
          <p:cNvSpPr/>
          <p:nvPr/>
        </p:nvSpPr>
        <p:spPr>
          <a:xfrm>
            <a:off x="1609427" y="1603427"/>
            <a:ext cx="9150000" cy="4449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2800" dirty="0">
              <a:solidFill>
                <a:schemeClr val="tx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1559B6-7964-A90A-06D3-1D601CB87D2D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1948542" y="1752189"/>
            <a:ext cx="8471769" cy="3900465"/>
          </a:xfrm>
        </p:spPr>
        <p:txBody>
          <a:bodyPr>
            <a:normAutofit fontScale="92500" lnSpcReduction="10000"/>
          </a:bodyPr>
          <a:lstStyle/>
          <a:p>
            <a:pPr marL="228600" indent="0"/>
            <a:r>
              <a:rPr lang="es-PE" sz="2800" b="1" dirty="0"/>
              <a:t>Para desarrollar esta actividad, debes revisar lo siguiente:</a:t>
            </a:r>
          </a:p>
          <a:p>
            <a:pPr marL="228600" indent="0"/>
            <a:endParaRPr lang="es-PE" sz="2400" b="1" dirty="0"/>
          </a:p>
          <a:p>
            <a:pPr>
              <a:buFontTx/>
              <a:buChar char="-"/>
            </a:pPr>
            <a:r>
              <a:rPr lang="es-PE" sz="2400" dirty="0"/>
              <a:t>Temas desarrollados en la sesión 7.</a:t>
            </a:r>
          </a:p>
          <a:p>
            <a:pPr>
              <a:buFontTx/>
              <a:buChar char="-"/>
            </a:pPr>
            <a:r>
              <a:rPr lang="es-PE" sz="2400" dirty="0"/>
              <a:t>Internet: investigación sobre el tema</a:t>
            </a:r>
          </a:p>
          <a:p>
            <a:pPr>
              <a:buFontTx/>
              <a:buChar char="-"/>
            </a:pPr>
            <a:r>
              <a:rPr lang="es-PE" sz="2400" dirty="0"/>
              <a:t>Video con información extra sobre cómo construir un formulario de contacto:</a:t>
            </a:r>
          </a:p>
          <a:p>
            <a:pPr>
              <a:buFontTx/>
              <a:buChar char="-"/>
            </a:pPr>
            <a:endParaRPr lang="en-US" sz="2400" dirty="0"/>
          </a:p>
          <a:p>
            <a:pPr marL="228600" indent="0"/>
            <a:r>
              <a:rPr lang="es-PE" sz="2400" dirty="0" err="1"/>
              <a:t>Fazt</a:t>
            </a:r>
            <a:r>
              <a:rPr lang="es-PE" sz="2400" dirty="0"/>
              <a:t> </a:t>
            </a:r>
            <a:r>
              <a:rPr lang="es-PE" sz="2400" dirty="0" err="1"/>
              <a:t>Code</a:t>
            </a:r>
            <a:r>
              <a:rPr lang="es-PE" sz="2400" dirty="0"/>
              <a:t>. (28 de marzo de 2019). </a:t>
            </a:r>
            <a:r>
              <a:rPr lang="es-PE" sz="2400" i="1" dirty="0"/>
              <a:t>HTML &amp; CSS | Formulario de Contacto Responsive con CSS </a:t>
            </a:r>
            <a:r>
              <a:rPr lang="es-PE" sz="2400" i="1" dirty="0" err="1"/>
              <a:t>Grid</a:t>
            </a:r>
            <a:r>
              <a:rPr lang="es-PE" sz="2400" i="1" dirty="0"/>
              <a:t> </a:t>
            </a:r>
            <a:r>
              <a:rPr lang="es-PE" sz="2400" dirty="0"/>
              <a:t>[Archivo de video]. </a:t>
            </a:r>
            <a:r>
              <a:rPr lang="es-PE" sz="2400" dirty="0" err="1"/>
              <a:t>Youtube</a:t>
            </a:r>
            <a:r>
              <a:rPr lang="es-PE" sz="2400" dirty="0"/>
              <a:t>.</a:t>
            </a:r>
          </a:p>
          <a:p>
            <a:pPr marL="228600" indent="0"/>
            <a:r>
              <a:rPr lang="en-US" sz="2400" dirty="0">
                <a:hlinkClick r:id="rId3"/>
              </a:rPr>
              <a:t>https://www.youtube.com/watch?v=rXWNr8sEUXE</a:t>
            </a:r>
            <a:endParaRPr lang="es-PE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72d453eb4_1_80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Indicaciones para realizar la actividad</a:t>
            </a:r>
            <a:endParaRPr/>
          </a:p>
        </p:txBody>
      </p:sp>
      <p:sp>
        <p:nvSpPr>
          <p:cNvPr id="160" name="Google Shape;160;g1372d453eb4_1_80"/>
          <p:cNvSpPr txBox="1">
            <a:spLocks noGrp="1"/>
          </p:cNvSpPr>
          <p:nvPr>
            <p:ph type="body" idx="1"/>
          </p:nvPr>
        </p:nvSpPr>
        <p:spPr>
          <a:xfrm>
            <a:off x="828174" y="1136776"/>
            <a:ext cx="10343410" cy="4615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11430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s-PE" sz="3100" b="1" dirty="0">
                <a:latin typeface="Arial"/>
                <a:ea typeface="Arial"/>
                <a:cs typeface="Arial"/>
                <a:sym typeface="Arial"/>
              </a:rPr>
              <a:t>Para desarrollar esta actividad, debes tener en cuenta lo siguiente:</a:t>
            </a: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endParaRPr lang="es-PE" dirty="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s-PE" sz="3100" dirty="0">
                <a:latin typeface="Arial"/>
                <a:ea typeface="Arial"/>
                <a:cs typeface="Arial"/>
                <a:sym typeface="Arial"/>
              </a:rPr>
              <a:t>Abrir Visual Studio </a:t>
            </a:r>
            <a:r>
              <a:rPr lang="es-PE" sz="3100" dirty="0" err="1">
                <a:latin typeface="Arial"/>
                <a:ea typeface="Arial"/>
                <a:cs typeface="Arial"/>
                <a:sym typeface="Arial"/>
              </a:rPr>
              <a:t>Code</a:t>
            </a:r>
            <a:endParaRPr lang="es-PE" sz="3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s-PE" sz="3100" dirty="0">
                <a:latin typeface="Arial"/>
                <a:ea typeface="Arial"/>
                <a:cs typeface="Arial"/>
                <a:sym typeface="Arial"/>
              </a:rPr>
              <a:t>Crear un nuevo documento HTML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s-PE" sz="3100" dirty="0">
                <a:latin typeface="Arial"/>
                <a:ea typeface="Arial"/>
                <a:cs typeface="Arial"/>
                <a:sym typeface="Arial"/>
              </a:rPr>
              <a:t>Crear un nuevo documento CSS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s-PE" sz="3100" dirty="0">
                <a:latin typeface="Arial"/>
                <a:ea typeface="Arial"/>
                <a:cs typeface="Arial"/>
                <a:sym typeface="Arial"/>
              </a:rPr>
              <a:t>Crear un formulario de contacto con las siguientes opciones:</a:t>
            </a:r>
          </a:p>
          <a:p>
            <a:pPr lvl="1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s-PE" sz="3100" dirty="0">
                <a:latin typeface="Arial"/>
                <a:ea typeface="Arial"/>
                <a:cs typeface="Arial"/>
                <a:sym typeface="Arial"/>
              </a:rPr>
              <a:t>Nombre</a:t>
            </a:r>
          </a:p>
          <a:p>
            <a:pPr lvl="1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s-PE" sz="3100" dirty="0">
                <a:latin typeface="Arial"/>
                <a:ea typeface="Arial"/>
                <a:cs typeface="Arial"/>
                <a:sym typeface="Arial"/>
              </a:rPr>
              <a:t>Apellidos</a:t>
            </a:r>
          </a:p>
          <a:p>
            <a:pPr lvl="1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s-PE" sz="3100" dirty="0">
                <a:latin typeface="Arial"/>
                <a:ea typeface="Arial"/>
                <a:cs typeface="Arial"/>
                <a:sym typeface="Arial"/>
              </a:rPr>
              <a:t>Email</a:t>
            </a:r>
          </a:p>
          <a:p>
            <a:pPr lvl="1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s-PE" sz="3100" dirty="0">
                <a:latin typeface="Arial"/>
                <a:ea typeface="Arial"/>
                <a:cs typeface="Arial"/>
                <a:sym typeface="Arial"/>
              </a:rPr>
              <a:t>Asunto</a:t>
            </a:r>
          </a:p>
          <a:p>
            <a:pPr lvl="1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s-PE" sz="3100" dirty="0">
                <a:latin typeface="Arial"/>
                <a:ea typeface="Arial"/>
                <a:cs typeface="Arial"/>
                <a:sym typeface="Arial"/>
              </a:rPr>
              <a:t>Mensaje</a:t>
            </a: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endParaRPr lang="es-PE" dirty="0"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g1372d453eb4_1_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g1372d453eb4_1_80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63" name="Google Shape;163;g1372d453eb4_1_8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g1372d453eb4_1_8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1372d453eb4_1_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-1"/>
            <a:ext cx="4449551" cy="13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372d453eb4_1_88"/>
          <p:cNvSpPr txBox="1">
            <a:spLocks noGrp="1"/>
          </p:cNvSpPr>
          <p:nvPr>
            <p:ph type="title"/>
          </p:nvPr>
        </p:nvSpPr>
        <p:spPr>
          <a:xfrm>
            <a:off x="4737050" y="1679775"/>
            <a:ext cx="6873000" cy="2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400" dirty="0">
                <a:solidFill>
                  <a:srgbClr val="0D2D6B"/>
                </a:solidFill>
                <a:latin typeface="Arial"/>
                <a:ea typeface="Arial"/>
                <a:cs typeface="Arial"/>
                <a:sym typeface="Arial"/>
              </a:rPr>
              <a:t>Presentación y sustentación de equipos</a:t>
            </a:r>
            <a:endParaRPr sz="4400" dirty="0">
              <a:solidFill>
                <a:srgbClr val="0D2D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g1372d453eb4_1_88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72" name="Google Shape;172;g1372d453eb4_1_8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g1372d453eb4_1_8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72d453eb4_1_96"/>
          <p:cNvSpPr txBox="1">
            <a:spLocks noGrp="1"/>
          </p:cNvSpPr>
          <p:nvPr>
            <p:ph type="body" idx="1"/>
          </p:nvPr>
        </p:nvSpPr>
        <p:spPr>
          <a:xfrm>
            <a:off x="1036982" y="1670733"/>
            <a:ext cx="9819299" cy="382892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ct val="90000"/>
              <a:buNone/>
            </a:pPr>
            <a:r>
              <a:rPr lang="es-MX" b="1" dirty="0">
                <a:latin typeface="+mj-lt"/>
              </a:rPr>
              <a:t>Para finalizar, recordemos lo aprendido en esta sesión:</a:t>
            </a:r>
          </a:p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ct val="90000"/>
              <a:buNone/>
            </a:pPr>
            <a:endParaRPr lang="es-MX" sz="1000" dirty="0"/>
          </a:p>
          <a:p>
            <a:pPr marL="457200" lvl="0" indent="-342900" algn="just" rtl="0">
              <a:spcBef>
                <a:spcPts val="1000"/>
              </a:spcBef>
              <a:spcAft>
                <a:spcPts val="600"/>
              </a:spcAft>
              <a:buSzPct val="90000"/>
              <a:buAutoNum type="arabicPeriod"/>
            </a:pPr>
            <a:r>
              <a:rPr lang="es-PE" dirty="0"/>
              <a:t>Los formularios son esenciales y muy utilizados en una página web, se puede utilizar para recopilar distinta información del usuario</a:t>
            </a:r>
          </a:p>
          <a:p>
            <a:pPr marL="457200" lvl="0" indent="-342900" algn="just" rtl="0">
              <a:spcBef>
                <a:spcPts val="1000"/>
              </a:spcBef>
              <a:spcAft>
                <a:spcPts val="600"/>
              </a:spcAft>
              <a:buSzPct val="90000"/>
              <a:buAutoNum type="arabicPeriod"/>
            </a:pPr>
            <a:r>
              <a:rPr lang="es-PE" dirty="0"/>
              <a:t>Permite colocar una gran variedad de controles (casillas de verificación, radio </a:t>
            </a:r>
            <a:r>
              <a:rPr lang="es-PE" dirty="0" err="1"/>
              <a:t>buttons</a:t>
            </a:r>
            <a:r>
              <a:rPr lang="es-PE" dirty="0"/>
              <a:t>, </a:t>
            </a:r>
            <a:r>
              <a:rPr lang="es-PE" dirty="0" err="1"/>
              <a:t>menus</a:t>
            </a:r>
            <a:r>
              <a:rPr lang="es-PE" dirty="0"/>
              <a:t>, inputs, botones, selectores, etc.</a:t>
            </a:r>
          </a:p>
          <a:p>
            <a:pPr marL="457200" lvl="0" indent="-342900" algn="just" rtl="0">
              <a:spcBef>
                <a:spcPts val="1000"/>
              </a:spcBef>
              <a:spcAft>
                <a:spcPts val="600"/>
              </a:spcAft>
              <a:buSzPct val="90000"/>
              <a:buAutoNum type="arabicPeriod"/>
            </a:pPr>
            <a:r>
              <a:rPr lang="es-PE" dirty="0"/>
              <a:t>El diseño debe ser atractivo para los visitantes de tal forma que sea sencilla para el usuario poder brindar la información.</a:t>
            </a:r>
            <a:endParaRPr dirty="0"/>
          </a:p>
        </p:txBody>
      </p:sp>
      <p:sp>
        <p:nvSpPr>
          <p:cNvPr id="179" name="Google Shape;179;g1372d453eb4_1_96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Ideas clave</a:t>
            </a:r>
            <a:endParaRPr/>
          </a:p>
        </p:txBody>
      </p:sp>
      <p:grpSp>
        <p:nvGrpSpPr>
          <p:cNvPr id="180" name="Google Shape;180;g1372d453eb4_1_96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81" name="Google Shape;181;g1372d453eb4_1_9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g1372d453eb4_1_9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72d453eb4_1_105"/>
          <p:cNvSpPr/>
          <p:nvPr/>
        </p:nvSpPr>
        <p:spPr>
          <a:xfrm>
            <a:off x="-21000" y="902700"/>
            <a:ext cx="12192000" cy="5955300"/>
          </a:xfrm>
          <a:prstGeom prst="rect">
            <a:avLst/>
          </a:prstGeom>
          <a:solidFill>
            <a:srgbClr val="0D2D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1372d453eb4_1_105"/>
          <p:cNvSpPr txBox="1">
            <a:spLocks noGrp="1"/>
          </p:cNvSpPr>
          <p:nvPr>
            <p:ph type="body" idx="1"/>
          </p:nvPr>
        </p:nvSpPr>
        <p:spPr>
          <a:xfrm>
            <a:off x="2291900" y="1825625"/>
            <a:ext cx="8318100" cy="236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PE" sz="3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s-MX" sz="3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Cualquiera puede escribir código que una máquina pueda entender, pero solamente un buen programador es capaz de escribir código que otras personas también entiendan”.</a:t>
            </a: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4400" dirty="0"/>
          </a:p>
        </p:txBody>
      </p:sp>
      <p:grpSp>
        <p:nvGrpSpPr>
          <p:cNvPr id="190" name="Google Shape;190;g1372d453eb4_1_105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91" name="Google Shape;191;g1372d453eb4_1_10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g1372d453eb4_1_10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B7491C33-D014-6800-6263-343497F9FE0B}"/>
              </a:ext>
            </a:extLst>
          </p:cNvPr>
          <p:cNvSpPr txBox="1"/>
          <p:nvPr/>
        </p:nvSpPr>
        <p:spPr>
          <a:xfrm>
            <a:off x="8085221" y="4314607"/>
            <a:ext cx="2524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Martín </a:t>
            </a:r>
            <a:r>
              <a:rPr kumimoji="0" lang="es-PE" sz="28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Fowler</a:t>
            </a:r>
            <a:endParaRPr kumimoji="0" lang="es-PE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8500" y="1662112"/>
            <a:ext cx="5715000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4922" y="6266192"/>
            <a:ext cx="1923501" cy="371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37650" y="6013150"/>
            <a:ext cx="1385999" cy="7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Resultado de aprendizaje</a:t>
            </a:r>
            <a:endParaRPr/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2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73" name="Google Shape;73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Google Shape;70;p2">
            <a:extLst>
              <a:ext uri="{FF2B5EF4-FFF2-40B4-BE49-F238E27FC236}">
                <a16:creationId xmlns:a16="http://schemas.microsoft.com/office/drawing/2014/main" id="{7203F170-7678-EB5C-FB73-1D6AF03C94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536084" cy="330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Conoce sobre los formularios HTML. Asimismo, diseña e implementa formularios según la necesidad del usuario/cliente.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72d453eb4_1_1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 dirty="0"/>
              <a:t>Contenidos o temas</a:t>
            </a:r>
            <a:endParaRPr dirty="0"/>
          </a:p>
        </p:txBody>
      </p:sp>
      <p:sp>
        <p:nvSpPr>
          <p:cNvPr id="80" name="Google Shape;80;g1372d453eb4_1_1"/>
          <p:cNvSpPr txBox="1">
            <a:spLocks noGrp="1"/>
          </p:cNvSpPr>
          <p:nvPr>
            <p:ph type="body" idx="1"/>
          </p:nvPr>
        </p:nvSpPr>
        <p:spPr>
          <a:xfrm>
            <a:off x="690225" y="1348850"/>
            <a:ext cx="10592400" cy="41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15000"/>
              </a:lnSpc>
            </a:pPr>
            <a:r>
              <a:rPr lang="es-MX" dirty="0">
                <a:latin typeface="Arial"/>
                <a:ea typeface="Arial"/>
                <a:cs typeface="Arial"/>
                <a:sym typeface="Arial"/>
              </a:rPr>
              <a:t>¿Qué son los formularios HTML?</a:t>
            </a:r>
          </a:p>
          <a:p>
            <a:pPr>
              <a:lnSpc>
                <a:spcPct val="115000"/>
              </a:lnSpc>
            </a:pPr>
            <a:r>
              <a:rPr lang="es-MX" dirty="0">
                <a:latin typeface="Arial"/>
                <a:ea typeface="Arial"/>
                <a:cs typeface="Arial"/>
                <a:sym typeface="Arial"/>
              </a:rPr>
              <a:t>Diseñar tu formulario</a:t>
            </a:r>
          </a:p>
          <a:p>
            <a:pPr>
              <a:lnSpc>
                <a:spcPct val="115000"/>
              </a:lnSpc>
            </a:pPr>
            <a:r>
              <a:rPr lang="es-MX" dirty="0">
                <a:latin typeface="Arial"/>
                <a:ea typeface="Arial"/>
                <a:cs typeface="Arial"/>
                <a:sym typeface="Arial"/>
              </a:rPr>
              <a:t>Implementación de un formulario en HTML y CSS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g1372d453eb4_1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" name="Google Shape;82;g1372d453eb4_1_1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83" name="Google Shape;83;g1372d453eb4_1_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g1372d453eb4_1_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5697E94-818D-ADD7-E43C-F800AF037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792" y="1684790"/>
            <a:ext cx="4853454" cy="3488420"/>
          </a:xfrm>
          <a:prstGeom prst="rect">
            <a:avLst/>
          </a:prstGeom>
        </p:spPr>
      </p:pic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s-MX" dirty="0">
                <a:latin typeface="Arial"/>
                <a:ea typeface="Arial"/>
                <a:cs typeface="Arial"/>
                <a:sym typeface="Arial"/>
              </a:rPr>
              <a:t>¿Qué son los formularios HTML?</a:t>
            </a: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F118A1EF-B7E9-98E6-8CBF-D5E7A5E5FA64}"/>
              </a:ext>
            </a:extLst>
          </p:cNvPr>
          <p:cNvSpPr txBox="1"/>
          <p:nvPr/>
        </p:nvSpPr>
        <p:spPr>
          <a:xfrm>
            <a:off x="254922" y="1119503"/>
            <a:ext cx="609322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002060"/>
                </a:solidFill>
              </a:rPr>
              <a:t>Un formulario HTML es un documento que contiene: código, elementos especiales llamados controles (casillas de verificación, radio botones y etiquetas para esos controles. </a:t>
            </a:r>
          </a:p>
          <a:p>
            <a:pPr marL="342900" indent="-342900" algn="just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s-MX" sz="2400" dirty="0">
              <a:solidFill>
                <a:srgbClr val="002060"/>
              </a:solidFill>
            </a:endParaRPr>
          </a:p>
          <a:p>
            <a:pPr marL="342900" indent="-342900" algn="just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002060"/>
                </a:solidFill>
              </a:rPr>
              <a:t>Un usuario generalmente "llena" un formulario modificando sus controles (ingresando texto, seleccionando un elemento de un menú, etc.) y luego enviando el formulario a un servidor proxy (por ejemplo, servidor web, servidor de correo, etc.).</a:t>
            </a:r>
            <a:endParaRPr lang="es-PE" sz="2400" dirty="0">
              <a:solidFill>
                <a:srgbClr val="00206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E231A49-CDB5-FFA4-3707-F821F2E6D72B}"/>
              </a:ext>
            </a:extLst>
          </p:cNvPr>
          <p:cNvSpPr txBox="1"/>
          <p:nvPr/>
        </p:nvSpPr>
        <p:spPr>
          <a:xfrm>
            <a:off x="6679131" y="5173210"/>
            <a:ext cx="609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 dirty="0">
                <a:solidFill>
                  <a:srgbClr val="002060"/>
                </a:solidFill>
              </a:rPr>
              <a:t>Recuperado de https://desarrolladoresweb.org/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92D497B-2DA9-51D4-7221-DC66D8F84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701" y="875899"/>
            <a:ext cx="4949889" cy="2553101"/>
          </a:xfrm>
          <a:prstGeom prst="rect">
            <a:avLst/>
          </a:prstGeom>
        </p:spPr>
      </p:pic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lnSpc>
                <a:spcPct val="115000"/>
              </a:lnSpc>
            </a:pPr>
            <a:r>
              <a:rPr lang="es-ES" dirty="0">
                <a:latin typeface="Arial"/>
                <a:cs typeface="Arial"/>
              </a:rPr>
              <a:t>Diseñar tu formulario</a:t>
            </a:r>
            <a:endParaRPr lang="es-PE" dirty="0">
              <a:latin typeface="Arial"/>
              <a:cs typeface="Arial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3C5B9900-D131-FAC6-9310-8DFACD997E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6612575"/>
              </p:ext>
            </p:extLst>
          </p:nvPr>
        </p:nvGraphicFramePr>
        <p:xfrm>
          <a:off x="1471338" y="3144063"/>
          <a:ext cx="9249323" cy="2899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2095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MX" dirty="0"/>
              <a:t>Implementación de un formulario en HTML y CSS</a:t>
            </a:r>
            <a:endParaRPr lang="es-PE" dirty="0"/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AFF4C7-78BF-4D7B-B65C-28FF643AD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71" y="1151032"/>
            <a:ext cx="10249689" cy="838043"/>
          </a:xfrm>
        </p:spPr>
        <p:txBody>
          <a:bodyPr>
            <a:noAutofit/>
          </a:bodyPr>
          <a:lstStyle/>
          <a:p>
            <a:pPr algn="just"/>
            <a:r>
              <a:rPr lang="es-ES" sz="2400" dirty="0">
                <a:latin typeface="Arial"/>
                <a:cs typeface="Arial"/>
                <a:sym typeface="Arial"/>
              </a:rPr>
              <a:t>Para implementar un formulario, se deben considerar los siguientes elementos: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8CD108C-A57F-D469-9E23-57DB97080CF2}"/>
              </a:ext>
            </a:extLst>
          </p:cNvPr>
          <p:cNvSpPr txBox="1"/>
          <p:nvPr/>
        </p:nvSpPr>
        <p:spPr>
          <a:xfrm>
            <a:off x="918557" y="2446295"/>
            <a:ext cx="4759912" cy="2668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2700020" algn="ctr"/>
                <a:tab pos="5400040" algn="r"/>
              </a:tabLst>
            </a:pPr>
            <a:r>
              <a:rPr lang="es-PE" sz="2000" b="1" u="sng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Etiqueta &lt;</a:t>
            </a:r>
            <a:r>
              <a:rPr lang="es-PE" sz="2000" b="1" u="sng" dirty="0" err="1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form</a:t>
            </a:r>
            <a:r>
              <a:rPr lang="es-PE" sz="2000" b="1" u="sng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&gt;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2700020" algn="ctr"/>
                <a:tab pos="5400040" algn="r"/>
              </a:tabLst>
            </a:pPr>
            <a:r>
              <a:rPr lang="es-PE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Abre tu documento HTML con tu editor de texto preferido. Aquí utilizaremos el elemento &lt;</a:t>
            </a:r>
            <a:r>
              <a:rPr lang="es-PE" sz="200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form</a:t>
            </a:r>
            <a:r>
              <a:rPr lang="es-PE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&gt; como contenedor de otro tipo elementos como campos de texto, botones de opción, casillas de verificación, botones de envío, etc.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F0CCAD2-5C3D-C818-34B7-CB559646432E}"/>
              </a:ext>
            </a:extLst>
          </p:cNvPr>
          <p:cNvSpPr txBox="1"/>
          <p:nvPr/>
        </p:nvSpPr>
        <p:spPr>
          <a:xfrm>
            <a:off x="6327520" y="2446295"/>
            <a:ext cx="4860175" cy="2314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2700020" algn="ctr"/>
                <a:tab pos="5400040" algn="r"/>
              </a:tabLst>
            </a:pPr>
            <a:r>
              <a:rPr lang="es-PE" sz="2000" b="1" u="sng" dirty="0">
                <a:solidFill>
                  <a:srgbClr val="002060"/>
                </a:solidFill>
                <a:latin typeface="Arial" panose="020B0604020202020204" pitchFamily="34" charset="0"/>
              </a:rPr>
              <a:t>Elemento &lt;input&gt;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2700020" algn="ctr"/>
                <a:tab pos="5400040" algn="r"/>
              </a:tabLst>
            </a:pPr>
            <a:r>
              <a:rPr lang="es-PE" sz="2000" dirty="0">
                <a:solidFill>
                  <a:srgbClr val="002060"/>
                </a:solidFill>
                <a:latin typeface="Arial" panose="020B0604020202020204" pitchFamily="34" charset="0"/>
              </a:rPr>
              <a:t>&lt;input&gt;es uno de los elementos más importantes y se puede mostrar de varias formas, dependiendo del atributo “</a:t>
            </a:r>
            <a:r>
              <a:rPr lang="es-PE" sz="2000" dirty="0" err="1">
                <a:solidFill>
                  <a:srgbClr val="002060"/>
                </a:solidFill>
                <a:latin typeface="Arial" panose="020B0604020202020204" pitchFamily="34" charset="0"/>
              </a:rPr>
              <a:t>type</a:t>
            </a:r>
            <a:r>
              <a:rPr lang="es-PE" sz="2000" dirty="0">
                <a:solidFill>
                  <a:srgbClr val="002060"/>
                </a:solidFill>
                <a:latin typeface="Arial" panose="020B0604020202020204" pitchFamily="34" charset="0"/>
              </a:rPr>
              <a:t>” que definamos, como “button”, “date”, “color”, “date”, “</a:t>
            </a:r>
            <a:r>
              <a:rPr lang="es-PE" sz="2000" dirty="0" err="1">
                <a:solidFill>
                  <a:srgbClr val="002060"/>
                </a:solidFill>
                <a:latin typeface="Arial" panose="020B0604020202020204" pitchFamily="34" charset="0"/>
              </a:rPr>
              <a:t>password</a:t>
            </a:r>
            <a:r>
              <a:rPr lang="es-PE" sz="2000" dirty="0">
                <a:solidFill>
                  <a:srgbClr val="002060"/>
                </a:solidFill>
                <a:latin typeface="Arial" panose="020B0604020202020204" pitchFamily="34" charset="0"/>
              </a:rPr>
              <a:t>”, etc.</a:t>
            </a:r>
          </a:p>
        </p:txBody>
      </p:sp>
      <p:sp>
        <p:nvSpPr>
          <p:cNvPr id="4" name="Rectángulo: esquina doblada 3">
            <a:extLst>
              <a:ext uri="{FF2B5EF4-FFF2-40B4-BE49-F238E27FC236}">
                <a16:creationId xmlns:a16="http://schemas.microsoft.com/office/drawing/2014/main" id="{87383828-72E4-3951-0757-920014D369DE}"/>
              </a:ext>
            </a:extLst>
          </p:cNvPr>
          <p:cNvSpPr/>
          <p:nvPr/>
        </p:nvSpPr>
        <p:spPr>
          <a:xfrm>
            <a:off x="782678" y="2208334"/>
            <a:ext cx="5031669" cy="3467351"/>
          </a:xfrm>
          <a:prstGeom prst="foldedCorner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: esquina doblada 4">
            <a:extLst>
              <a:ext uri="{FF2B5EF4-FFF2-40B4-BE49-F238E27FC236}">
                <a16:creationId xmlns:a16="http://schemas.microsoft.com/office/drawing/2014/main" id="{49D2DF05-4CC5-3224-7DEF-CCF2D33F8A49}"/>
              </a:ext>
            </a:extLst>
          </p:cNvPr>
          <p:cNvSpPr/>
          <p:nvPr/>
        </p:nvSpPr>
        <p:spPr>
          <a:xfrm>
            <a:off x="6241774" y="2208333"/>
            <a:ext cx="5031669" cy="3467351"/>
          </a:xfrm>
          <a:prstGeom prst="foldedCorner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652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MX" dirty="0"/>
              <a:t>Implementación de un formulario en HTML y CSS</a:t>
            </a:r>
            <a:endParaRPr lang="es-PE" dirty="0"/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68CD108C-A57F-D469-9E23-57DB97080CF2}"/>
              </a:ext>
            </a:extLst>
          </p:cNvPr>
          <p:cNvSpPr txBox="1"/>
          <p:nvPr/>
        </p:nvSpPr>
        <p:spPr>
          <a:xfrm>
            <a:off x="1397813" y="2453567"/>
            <a:ext cx="3902825" cy="1606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2700020" algn="ctr"/>
                <a:tab pos="5400040" algn="r"/>
              </a:tabLst>
            </a:pPr>
            <a:r>
              <a:rPr lang="es-MX" sz="2000" b="1" u="sng" dirty="0">
                <a:solidFill>
                  <a:srgbClr val="002060"/>
                </a:solidFill>
                <a:latin typeface="Arial" panose="020B0604020202020204" pitchFamily="34" charset="0"/>
              </a:rPr>
              <a:t>Elemento &lt;</a:t>
            </a:r>
            <a:r>
              <a:rPr lang="es-MX" sz="2000" b="1" u="sng" dirty="0" err="1">
                <a:solidFill>
                  <a:srgbClr val="002060"/>
                </a:solidFill>
                <a:latin typeface="Arial" panose="020B0604020202020204" pitchFamily="34" charset="0"/>
              </a:rPr>
              <a:t>label</a:t>
            </a:r>
            <a:r>
              <a:rPr lang="es-MX" sz="2000" b="1" u="sng" dirty="0">
                <a:solidFill>
                  <a:srgbClr val="002060"/>
                </a:solidFill>
                <a:latin typeface="Arial" panose="020B0604020202020204" pitchFamily="34" charset="0"/>
              </a:rPr>
              <a:t>&gt;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2700020" algn="ctr"/>
                <a:tab pos="5400040" algn="r"/>
              </a:tabLst>
            </a:pPr>
            <a:r>
              <a:rPr lang="es-MX" sz="2000" dirty="0">
                <a:solidFill>
                  <a:srgbClr val="002060"/>
                </a:solidFill>
                <a:latin typeface="Arial" panose="020B0604020202020204" pitchFamily="34" charset="0"/>
              </a:rPr>
              <a:t>El elemento &lt;</a:t>
            </a:r>
            <a:r>
              <a:rPr lang="es-MX" sz="2000" dirty="0" err="1">
                <a:solidFill>
                  <a:srgbClr val="002060"/>
                </a:solidFill>
                <a:latin typeface="Arial" panose="020B0604020202020204" pitchFamily="34" charset="0"/>
              </a:rPr>
              <a:t>label</a:t>
            </a:r>
            <a:r>
              <a:rPr lang="es-MX" sz="2000" dirty="0">
                <a:solidFill>
                  <a:srgbClr val="002060"/>
                </a:solidFill>
                <a:latin typeface="Arial" panose="020B0604020202020204" pitchFamily="34" charset="0"/>
              </a:rPr>
              <a:t>&gt; define una etiqueta para varios elementos de formulario.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F0CCAD2-5C3D-C818-34B7-CB559646432E}"/>
              </a:ext>
            </a:extLst>
          </p:cNvPr>
          <p:cNvSpPr txBox="1"/>
          <p:nvPr/>
        </p:nvSpPr>
        <p:spPr>
          <a:xfrm>
            <a:off x="6214176" y="2417005"/>
            <a:ext cx="4094548" cy="2668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2700020" algn="ctr"/>
                <a:tab pos="5400040" algn="r"/>
              </a:tabLst>
            </a:pPr>
            <a:r>
              <a:rPr lang="es-MX" sz="2000" b="1" u="sng" dirty="0">
                <a:solidFill>
                  <a:srgbClr val="002060"/>
                </a:solidFill>
                <a:latin typeface="Arial" panose="020B0604020202020204" pitchFamily="34" charset="0"/>
              </a:rPr>
              <a:t>Elemento &lt;</a:t>
            </a:r>
            <a:r>
              <a:rPr lang="es-MX" sz="2000" b="1" u="sng" dirty="0" err="1">
                <a:solidFill>
                  <a:srgbClr val="002060"/>
                </a:solidFill>
                <a:latin typeface="Arial" panose="020B0604020202020204" pitchFamily="34" charset="0"/>
              </a:rPr>
              <a:t>select</a:t>
            </a:r>
            <a:r>
              <a:rPr lang="es-MX" sz="2000" b="1" u="sng" dirty="0">
                <a:solidFill>
                  <a:srgbClr val="002060"/>
                </a:solidFill>
                <a:latin typeface="Arial" panose="020B0604020202020204" pitchFamily="34" charset="0"/>
              </a:rPr>
              <a:t>&gt;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2700020" algn="ctr"/>
                <a:tab pos="5400040" algn="r"/>
              </a:tabLst>
            </a:pPr>
            <a:r>
              <a:rPr lang="es-MX" sz="2000" dirty="0">
                <a:solidFill>
                  <a:srgbClr val="002060"/>
                </a:solidFill>
                <a:latin typeface="Arial" panose="020B0604020202020204" pitchFamily="34" charset="0"/>
              </a:rPr>
              <a:t>El elemento &lt;</a:t>
            </a:r>
            <a:r>
              <a:rPr lang="es-MX" sz="2000" dirty="0" err="1">
                <a:solidFill>
                  <a:srgbClr val="002060"/>
                </a:solidFill>
                <a:latin typeface="Arial" panose="020B0604020202020204" pitchFamily="34" charset="0"/>
              </a:rPr>
              <a:t>select</a:t>
            </a:r>
            <a:r>
              <a:rPr lang="es-MX" sz="2000" dirty="0">
                <a:solidFill>
                  <a:srgbClr val="002060"/>
                </a:solidFill>
                <a:latin typeface="Arial" panose="020B0604020202020204" pitchFamily="34" charset="0"/>
              </a:rPr>
              <a:t>&gt; dentro de un &lt;</a:t>
            </a:r>
            <a:r>
              <a:rPr lang="es-MX" sz="2000" dirty="0" err="1">
                <a:solidFill>
                  <a:srgbClr val="002060"/>
                </a:solidFill>
                <a:latin typeface="Arial" panose="020B0604020202020204" pitchFamily="34" charset="0"/>
              </a:rPr>
              <a:t>form</a:t>
            </a:r>
            <a:r>
              <a:rPr lang="es-MX" sz="2000" dirty="0">
                <a:solidFill>
                  <a:srgbClr val="002060"/>
                </a:solidFill>
                <a:latin typeface="Arial" panose="020B0604020202020204" pitchFamily="34" charset="0"/>
              </a:rPr>
              <a:t>&gt; permite definir una lista desplegable. ¿Y cómo puedo definir opciones? A través del elemento &lt;</a:t>
            </a:r>
            <a:r>
              <a:rPr lang="es-MX" sz="2000" dirty="0" err="1">
                <a:solidFill>
                  <a:srgbClr val="002060"/>
                </a:solidFill>
                <a:latin typeface="Arial" panose="020B0604020202020204" pitchFamily="34" charset="0"/>
              </a:rPr>
              <a:t>option</a:t>
            </a:r>
            <a:r>
              <a:rPr lang="es-MX" sz="2000" dirty="0">
                <a:solidFill>
                  <a:srgbClr val="002060"/>
                </a:solidFill>
                <a:latin typeface="Arial" panose="020B0604020202020204" pitchFamily="34" charset="0"/>
              </a:rPr>
              <a:t>&gt; que define la opción que se puede seleccionar.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930B81E2-4DBA-EAD8-20B3-0DC59A232BAD}"/>
              </a:ext>
            </a:extLst>
          </p:cNvPr>
          <p:cNvSpPr txBox="1">
            <a:spLocks/>
          </p:cNvSpPr>
          <p:nvPr/>
        </p:nvSpPr>
        <p:spPr>
          <a:xfrm>
            <a:off x="706486" y="1005819"/>
            <a:ext cx="10249689" cy="838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/>
            <a:r>
              <a:rPr lang="es-ES" sz="2400" dirty="0">
                <a:latin typeface="Arial"/>
                <a:cs typeface="Arial"/>
                <a:sym typeface="Arial"/>
              </a:rPr>
              <a:t>Para implementar un formulario, se deben considerar los siguientes elementos:</a:t>
            </a:r>
          </a:p>
        </p:txBody>
      </p:sp>
      <p:sp>
        <p:nvSpPr>
          <p:cNvPr id="6" name="Rectángulo: esquina doblada 5">
            <a:extLst>
              <a:ext uri="{FF2B5EF4-FFF2-40B4-BE49-F238E27FC236}">
                <a16:creationId xmlns:a16="http://schemas.microsoft.com/office/drawing/2014/main" id="{73361318-F6E7-0F5C-734C-10A1E375EEB9}"/>
              </a:ext>
            </a:extLst>
          </p:cNvPr>
          <p:cNvSpPr/>
          <p:nvPr/>
        </p:nvSpPr>
        <p:spPr>
          <a:xfrm>
            <a:off x="1261936" y="2256064"/>
            <a:ext cx="4398922" cy="3211805"/>
          </a:xfrm>
          <a:prstGeom prst="foldedCorner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: esquina doblada 7">
            <a:extLst>
              <a:ext uri="{FF2B5EF4-FFF2-40B4-BE49-F238E27FC236}">
                <a16:creationId xmlns:a16="http://schemas.microsoft.com/office/drawing/2014/main" id="{C13C5C7B-2F3E-F579-2428-906CEF6DA005}"/>
              </a:ext>
            </a:extLst>
          </p:cNvPr>
          <p:cNvSpPr/>
          <p:nvPr/>
        </p:nvSpPr>
        <p:spPr>
          <a:xfrm>
            <a:off x="5971992" y="2256064"/>
            <a:ext cx="4578917" cy="3211805"/>
          </a:xfrm>
          <a:prstGeom prst="foldedCorner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715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MX" dirty="0"/>
              <a:t>Implementación de un formulario en HTML y CSS</a:t>
            </a:r>
            <a:endParaRPr lang="es-PE" dirty="0"/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AA5A2FF5-229F-5E17-37F9-93FACC4A42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001" y="2003548"/>
            <a:ext cx="6370589" cy="370105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4A96C5F-9C4C-1421-F04D-67A7D66C45A0}"/>
              </a:ext>
            </a:extLst>
          </p:cNvPr>
          <p:cNvSpPr txBox="1"/>
          <p:nvPr/>
        </p:nvSpPr>
        <p:spPr>
          <a:xfrm>
            <a:off x="2936742" y="1153393"/>
            <a:ext cx="60932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2400" b="1" dirty="0">
                <a:solidFill>
                  <a:srgbClr val="002060"/>
                </a:solidFill>
                <a:sym typeface="Calibri"/>
              </a:rPr>
              <a:t>Ejemplo del elemento select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C658DD05-12D7-1809-061D-8BB4463F4216}"/>
              </a:ext>
            </a:extLst>
          </p:cNvPr>
          <p:cNvSpPr/>
          <p:nvPr/>
        </p:nvSpPr>
        <p:spPr>
          <a:xfrm>
            <a:off x="2584174" y="1829289"/>
            <a:ext cx="6798365" cy="4049575"/>
          </a:xfrm>
          <a:prstGeom prst="roundRect">
            <a:avLst/>
          </a:prstGeom>
          <a:noFill/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730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MX" dirty="0"/>
              <a:t>Implementación de un formulario en HTML y CSS</a:t>
            </a:r>
            <a:endParaRPr lang="es-PE" dirty="0"/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AFF4C7-78BF-4D7B-B65C-28FF643AD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588" y="1147083"/>
            <a:ext cx="10241762" cy="838043"/>
          </a:xfrm>
        </p:spPr>
        <p:txBody>
          <a:bodyPr>
            <a:noAutofit/>
          </a:bodyPr>
          <a:lstStyle/>
          <a:p>
            <a:pPr algn="just"/>
            <a:r>
              <a:rPr lang="es-ES" sz="2400" dirty="0">
                <a:latin typeface="Arial"/>
                <a:cs typeface="Arial"/>
              </a:rPr>
              <a:t>Para implementar un formulario, se deben considerar los siguientes elementos: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8CD108C-A57F-D469-9E23-57DB97080CF2}"/>
              </a:ext>
            </a:extLst>
          </p:cNvPr>
          <p:cNvSpPr txBox="1"/>
          <p:nvPr/>
        </p:nvSpPr>
        <p:spPr>
          <a:xfrm>
            <a:off x="1082766" y="2373008"/>
            <a:ext cx="4085582" cy="302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2700020" algn="ctr"/>
                <a:tab pos="5400040" algn="r"/>
              </a:tabLst>
            </a:pPr>
            <a:r>
              <a:rPr lang="es-PE" sz="2000" b="1" u="sng" dirty="0">
                <a:solidFill>
                  <a:srgbClr val="002060"/>
                </a:solidFill>
                <a:latin typeface="Arial" panose="020B0604020202020204" pitchFamily="34" charset="0"/>
              </a:rPr>
              <a:t>Elemento &lt;</a:t>
            </a:r>
            <a:r>
              <a:rPr lang="es-PE" sz="2000" b="1" u="sng" dirty="0" err="1">
                <a:solidFill>
                  <a:srgbClr val="002060"/>
                </a:solidFill>
                <a:latin typeface="Arial" panose="020B0604020202020204" pitchFamily="34" charset="0"/>
              </a:rPr>
              <a:t>textarea</a:t>
            </a:r>
            <a:r>
              <a:rPr lang="es-PE" sz="2000" b="1" u="sng" dirty="0">
                <a:solidFill>
                  <a:srgbClr val="002060"/>
                </a:solidFill>
                <a:latin typeface="Arial" panose="020B0604020202020204" pitchFamily="34" charset="0"/>
              </a:rPr>
              <a:t>&gt;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2700020" algn="ctr"/>
                <a:tab pos="5400040" algn="r"/>
              </a:tabLst>
            </a:pPr>
            <a:r>
              <a:rPr lang="es-PE" sz="2000" dirty="0">
                <a:solidFill>
                  <a:srgbClr val="002060"/>
                </a:solidFill>
                <a:latin typeface="Arial" panose="020B0604020202020204" pitchFamily="34" charset="0"/>
              </a:rPr>
              <a:t>El elemento &lt;</a:t>
            </a:r>
            <a:r>
              <a:rPr lang="es-PE" sz="2000" dirty="0" err="1">
                <a:solidFill>
                  <a:srgbClr val="002060"/>
                </a:solidFill>
                <a:latin typeface="Arial" panose="020B0604020202020204" pitchFamily="34" charset="0"/>
              </a:rPr>
              <a:t>textarea</a:t>
            </a:r>
            <a:r>
              <a:rPr lang="es-PE" sz="2000" dirty="0">
                <a:solidFill>
                  <a:srgbClr val="002060"/>
                </a:solidFill>
                <a:latin typeface="Arial" panose="020B0604020202020204" pitchFamily="34" charset="0"/>
              </a:rPr>
              <a:t>&gt; permite definir un campo de texto de varias líneas. Aquí puedes utilizar los atributos “</a:t>
            </a:r>
            <a:r>
              <a:rPr lang="es-PE" sz="2000" dirty="0" err="1">
                <a:solidFill>
                  <a:srgbClr val="002060"/>
                </a:solidFill>
                <a:latin typeface="Arial" panose="020B0604020202020204" pitchFamily="34" charset="0"/>
              </a:rPr>
              <a:t>cols</a:t>
            </a:r>
            <a:r>
              <a:rPr lang="es-PE" sz="2000" dirty="0">
                <a:solidFill>
                  <a:srgbClr val="002060"/>
                </a:solidFill>
                <a:latin typeface="Arial" panose="020B0604020202020204" pitchFamily="34" charset="0"/>
              </a:rPr>
              <a:t>” y “</a:t>
            </a:r>
            <a:r>
              <a:rPr lang="es-PE" sz="2000" dirty="0" err="1">
                <a:solidFill>
                  <a:srgbClr val="002060"/>
                </a:solidFill>
                <a:latin typeface="Arial" panose="020B0604020202020204" pitchFamily="34" charset="0"/>
              </a:rPr>
              <a:t>rows</a:t>
            </a:r>
            <a:r>
              <a:rPr lang="es-PE" sz="2000" dirty="0">
                <a:solidFill>
                  <a:srgbClr val="002060"/>
                </a:solidFill>
                <a:latin typeface="Arial" panose="020B0604020202020204" pitchFamily="34" charset="0"/>
              </a:rPr>
              <a:t>” para definir el ancho del área y la cantidad de líneas de texto visibles.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F0CCAD2-5C3D-C818-34B7-CB559646432E}"/>
              </a:ext>
            </a:extLst>
          </p:cNvPr>
          <p:cNvSpPr txBox="1"/>
          <p:nvPr/>
        </p:nvSpPr>
        <p:spPr>
          <a:xfrm>
            <a:off x="6512485" y="2387404"/>
            <a:ext cx="4174807" cy="1606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2700020" algn="ctr"/>
                <a:tab pos="5400040" algn="r"/>
              </a:tabLst>
            </a:pPr>
            <a:r>
              <a:rPr lang="es-PE" sz="2000" b="1" u="sng" dirty="0">
                <a:solidFill>
                  <a:srgbClr val="002060"/>
                </a:solidFill>
                <a:latin typeface="Arial" panose="020B0604020202020204" pitchFamily="34" charset="0"/>
              </a:rPr>
              <a:t>Elemento &lt;button&gt;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2700020" algn="ctr"/>
                <a:tab pos="5400040" algn="r"/>
              </a:tabLst>
            </a:pPr>
            <a:r>
              <a:rPr lang="es-PE" sz="2000" dirty="0">
                <a:solidFill>
                  <a:srgbClr val="002060"/>
                </a:solidFill>
                <a:latin typeface="Arial" panose="020B0604020202020204" pitchFamily="34" charset="0"/>
              </a:rPr>
              <a:t>&lt;button&gt; nos permite definir un botón </a:t>
            </a:r>
            <a:r>
              <a:rPr lang="es-PE" sz="2000" dirty="0" err="1">
                <a:solidFill>
                  <a:srgbClr val="002060"/>
                </a:solidFill>
                <a:latin typeface="Arial" panose="020B0604020202020204" pitchFamily="34" charset="0"/>
              </a:rPr>
              <a:t>cliqueable</a:t>
            </a:r>
            <a:r>
              <a:rPr lang="es-PE" sz="2000" dirty="0">
                <a:solidFill>
                  <a:srgbClr val="002060"/>
                </a:solidFill>
                <a:latin typeface="Arial" panose="020B0604020202020204" pitchFamily="34" charset="0"/>
              </a:rPr>
              <a:t> dentro de nuestro formulario. </a:t>
            </a:r>
          </a:p>
        </p:txBody>
      </p:sp>
      <p:sp>
        <p:nvSpPr>
          <p:cNvPr id="2" name="Rectángulo: esquina doblada 1">
            <a:extLst>
              <a:ext uri="{FF2B5EF4-FFF2-40B4-BE49-F238E27FC236}">
                <a16:creationId xmlns:a16="http://schemas.microsoft.com/office/drawing/2014/main" id="{489657F9-A677-2E5A-8715-CDA8E4170E71}"/>
              </a:ext>
            </a:extLst>
          </p:cNvPr>
          <p:cNvSpPr/>
          <p:nvPr/>
        </p:nvSpPr>
        <p:spPr>
          <a:xfrm>
            <a:off x="953988" y="2310246"/>
            <a:ext cx="4398922" cy="3211805"/>
          </a:xfrm>
          <a:prstGeom prst="foldedCorner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: esquina doblada 3">
            <a:extLst>
              <a:ext uri="{FF2B5EF4-FFF2-40B4-BE49-F238E27FC236}">
                <a16:creationId xmlns:a16="http://schemas.microsoft.com/office/drawing/2014/main" id="{3C9481EF-5EC1-DFA6-081A-6E407C93E5A6}"/>
              </a:ext>
            </a:extLst>
          </p:cNvPr>
          <p:cNvSpPr/>
          <p:nvPr/>
        </p:nvSpPr>
        <p:spPr>
          <a:xfrm>
            <a:off x="6400428" y="2318193"/>
            <a:ext cx="4398922" cy="3211805"/>
          </a:xfrm>
          <a:prstGeom prst="foldedCorner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4722307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-certus ppt">
  <a:themeElements>
    <a:clrScheme name="Certus">
      <a:dk1>
        <a:srgbClr val="000000"/>
      </a:dk1>
      <a:lt1>
        <a:srgbClr val="FFFFFF"/>
      </a:lt1>
      <a:dk2>
        <a:srgbClr val="192A66"/>
      </a:dk2>
      <a:lt2>
        <a:srgbClr val="E7E6E6"/>
      </a:lt2>
      <a:accent1>
        <a:srgbClr val="2BB5E4"/>
      </a:accent1>
      <a:accent2>
        <a:srgbClr val="EE196B"/>
      </a:accent2>
      <a:accent3>
        <a:srgbClr val="9F07AA"/>
      </a:accent3>
      <a:accent4>
        <a:srgbClr val="00C3CF"/>
      </a:accent4>
      <a:accent5>
        <a:srgbClr val="4472C4"/>
      </a:accent5>
      <a:accent6>
        <a:srgbClr val="70AD47"/>
      </a:accent6>
      <a:hlink>
        <a:srgbClr val="0563C1"/>
      </a:hlink>
      <a:folHlink>
        <a:srgbClr val="EFF5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847</Words>
  <Application>Microsoft Office PowerPoint</Application>
  <PresentationFormat>Panorámica</PresentationFormat>
  <Paragraphs>76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plantilla-certus ppt</vt:lpstr>
      <vt:lpstr>Formularios en HTML y CSS</vt:lpstr>
      <vt:lpstr>Resultado de aprendizaje</vt:lpstr>
      <vt:lpstr>Contenidos o temas</vt:lpstr>
      <vt:lpstr>¿Qué son los formularios HTML?</vt:lpstr>
      <vt:lpstr>Diseñar tu formulario</vt:lpstr>
      <vt:lpstr>Implementación de un formulario en HTML y CSS</vt:lpstr>
      <vt:lpstr>Implementación de un formulario en HTML y CSS</vt:lpstr>
      <vt:lpstr>Implementación de un formulario en HTML y CSS</vt:lpstr>
      <vt:lpstr>Implementación de un formulario en HTML y CSS</vt:lpstr>
      <vt:lpstr>Implementación de un formulario en HTML y CSS</vt:lpstr>
      <vt:lpstr>Implementación de un formulario en HTML y CSS</vt:lpstr>
      <vt:lpstr>Caso o reto a resolver</vt:lpstr>
      <vt:lpstr>Recurso del caso</vt:lpstr>
      <vt:lpstr>Indicaciones para realizar la actividad</vt:lpstr>
      <vt:lpstr>Presentación y sustentación de equipos</vt:lpstr>
      <vt:lpstr>Ideas clave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Mookup y HTML Básico</dc:title>
  <dc:creator>Microsoft Office User</dc:creator>
  <cp:lastModifiedBy>Katherine J. Huertas Maza</cp:lastModifiedBy>
  <cp:revision>47</cp:revision>
  <dcterms:created xsi:type="dcterms:W3CDTF">2019-11-19T20:06:01Z</dcterms:created>
  <dcterms:modified xsi:type="dcterms:W3CDTF">2022-09-26T23:39:08Z</dcterms:modified>
</cp:coreProperties>
</file>