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4" r:id="rId6"/>
    <p:sldId id="273" r:id="rId7"/>
    <p:sldId id="286" r:id="rId8"/>
    <p:sldId id="285" r:id="rId9"/>
    <p:sldId id="287" r:id="rId10"/>
    <p:sldId id="295" r:id="rId11"/>
    <p:sldId id="274" r:id="rId12"/>
    <p:sldId id="271" r:id="rId13"/>
    <p:sldId id="272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ZQI9nXemSOt9usYAAIwbgOsYZ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654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94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033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2526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2539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8357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798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581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722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744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851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680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29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334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234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2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JavaScript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Estructura de control </a:t>
            </a:r>
            <a:r>
              <a:rPr lang="es-PE" dirty="0" err="1" smtClean="0"/>
              <a:t>if</a:t>
            </a:r>
            <a:r>
              <a:rPr lang="es-PE" dirty="0" smtClean="0"/>
              <a:t> (Anidamiento)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542142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La estructura </a:t>
            </a:r>
            <a:r>
              <a:rPr lang="es-MX" sz="2600" dirty="0" err="1">
                <a:latin typeface="+mj-lt"/>
              </a:rPr>
              <a:t>if</a:t>
            </a:r>
            <a:r>
              <a:rPr lang="es-MX" sz="2600" dirty="0">
                <a:latin typeface="+mj-lt"/>
              </a:rPr>
              <a:t>...</a:t>
            </a:r>
            <a:r>
              <a:rPr lang="es-MX" sz="2600" dirty="0" err="1">
                <a:latin typeface="+mj-lt"/>
              </a:rPr>
              <a:t>else</a:t>
            </a:r>
            <a:r>
              <a:rPr lang="es-MX" sz="2600" dirty="0">
                <a:latin typeface="+mj-lt"/>
              </a:rPr>
              <a:t> se </a:t>
            </a:r>
            <a:r>
              <a:rPr lang="es-MX" sz="2600" b="1" dirty="0">
                <a:latin typeface="+mj-lt"/>
              </a:rPr>
              <a:t>puede encadenar </a:t>
            </a:r>
            <a:r>
              <a:rPr lang="es-MX" sz="2600" dirty="0">
                <a:latin typeface="+mj-lt"/>
              </a:rPr>
              <a:t>para realizar </a:t>
            </a:r>
            <a:r>
              <a:rPr lang="es-MX" sz="2600" b="1" dirty="0">
                <a:latin typeface="+mj-lt"/>
              </a:rPr>
              <a:t>varias</a:t>
            </a:r>
            <a:r>
              <a:rPr lang="es-MX" sz="2600" dirty="0">
                <a:latin typeface="+mj-lt"/>
              </a:rPr>
              <a:t> comprobaciones seguidas:</a:t>
            </a:r>
            <a:endParaRPr sz="2600" b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575" y="2627895"/>
            <a:ext cx="5802850" cy="3305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Estructura de control </a:t>
            </a:r>
            <a:r>
              <a:rPr lang="es-PE" dirty="0" err="1" smtClean="0"/>
              <a:t>switch</a:t>
            </a:r>
            <a:r>
              <a:rPr lang="es-PE" dirty="0" smtClean="0"/>
              <a:t>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24346" y="1542142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Una instrucción </a:t>
            </a:r>
            <a:r>
              <a:rPr lang="es-MX" sz="2600" b="1" dirty="0">
                <a:latin typeface="+mj-lt"/>
              </a:rPr>
              <a:t>switch</a:t>
            </a:r>
            <a:r>
              <a:rPr lang="es-MX" sz="2600" dirty="0">
                <a:latin typeface="+mj-lt"/>
              </a:rPr>
              <a:t> permite que un programa evalúe una </a:t>
            </a:r>
            <a:r>
              <a:rPr lang="es-MX" sz="2600" b="1" dirty="0">
                <a:latin typeface="+mj-lt"/>
              </a:rPr>
              <a:t>expresión</a:t>
            </a:r>
            <a:r>
              <a:rPr lang="es-MX" sz="2600" dirty="0">
                <a:latin typeface="+mj-lt"/>
              </a:rPr>
              <a:t> e intente hacer coincidir el valor de la expresión con una </a:t>
            </a:r>
            <a:r>
              <a:rPr lang="es-MX" sz="2600" b="1" dirty="0">
                <a:latin typeface="+mj-lt"/>
              </a:rPr>
              <a:t>etiqueta case. </a:t>
            </a:r>
            <a:r>
              <a:rPr lang="es-MX" sz="2600" dirty="0">
                <a:latin typeface="+mj-lt"/>
              </a:rPr>
              <a:t>Si la encuentra, el programa ejecuta la declaración asociada. </a:t>
            </a:r>
            <a:r>
              <a:rPr lang="es-MX" sz="2600" dirty="0" smtClean="0">
                <a:latin typeface="+mj-lt"/>
              </a:rPr>
              <a:t>La </a:t>
            </a:r>
            <a:r>
              <a:rPr lang="es-MX" sz="2600" b="1" dirty="0" smtClean="0">
                <a:latin typeface="+mj-lt"/>
              </a:rPr>
              <a:t>definición</a:t>
            </a:r>
            <a:r>
              <a:rPr lang="es-MX" sz="2600" dirty="0" smtClean="0">
                <a:latin typeface="+mj-lt"/>
              </a:rPr>
              <a:t> del switch </a:t>
            </a:r>
            <a:r>
              <a:rPr lang="es-MX" sz="2600" dirty="0">
                <a:latin typeface="+mj-lt"/>
              </a:rPr>
              <a:t>se ve así: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065" y="3251695"/>
            <a:ext cx="4239059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24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err="1"/>
              <a:t>switch</a:t>
            </a:r>
            <a:r>
              <a:rPr lang="es-PE" dirty="0"/>
              <a:t>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24345" y="1269301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 smtClean="0">
                <a:latin typeface="+mj-lt"/>
              </a:rPr>
              <a:t>Es </a:t>
            </a:r>
            <a:r>
              <a:rPr lang="es-MX" sz="2600" dirty="0">
                <a:latin typeface="+mj-lt"/>
              </a:rPr>
              <a:t>el caso típico de los </a:t>
            </a:r>
            <a:r>
              <a:rPr lang="es-MX" sz="2600" b="1" dirty="0">
                <a:latin typeface="+mj-lt"/>
              </a:rPr>
              <a:t>menús</a:t>
            </a:r>
            <a:r>
              <a:rPr lang="es-MX" sz="2600" dirty="0">
                <a:latin typeface="+mj-lt"/>
              </a:rPr>
              <a:t> de elección de opciones. En función de la </a:t>
            </a:r>
            <a:r>
              <a:rPr lang="es-MX" sz="2600" b="1" dirty="0">
                <a:latin typeface="+mj-lt"/>
              </a:rPr>
              <a:t>opción</a:t>
            </a:r>
            <a:r>
              <a:rPr lang="es-MX" sz="2600" dirty="0">
                <a:latin typeface="+mj-lt"/>
              </a:rPr>
              <a:t> elegida por el usuario nosotros debemos hacer lo que nos </a:t>
            </a:r>
            <a:r>
              <a:rPr lang="es-MX" sz="2600" dirty="0" smtClean="0">
                <a:latin typeface="+mj-lt"/>
              </a:rPr>
              <a:t>pide</a:t>
            </a:r>
            <a:r>
              <a:rPr lang="es-MX" sz="2600" b="1" dirty="0">
                <a:latin typeface="+mj-lt"/>
              </a:rPr>
              <a:t>, </a:t>
            </a:r>
            <a:r>
              <a:rPr lang="es-MX" sz="2600" dirty="0">
                <a:latin typeface="+mj-lt"/>
              </a:rPr>
              <a:t>como se muestra en el siguiente </a:t>
            </a:r>
            <a:r>
              <a:rPr lang="es-MX" sz="2600" b="1" dirty="0">
                <a:latin typeface="+mj-lt"/>
              </a:rPr>
              <a:t>ejemplo:</a:t>
            </a:r>
            <a:endParaRPr lang="es-MX" sz="2600" b="1" dirty="0" smtClean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663" y="2699948"/>
            <a:ext cx="8146964" cy="31834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23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/>
              <a:t>en JavaScript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600" dirty="0">
                <a:latin typeface="+mj-lt"/>
              </a:rPr>
              <a:t>El </a:t>
            </a:r>
            <a:r>
              <a:rPr lang="es-MX" sz="2600" b="1" dirty="0">
                <a:latin typeface="+mj-lt"/>
              </a:rPr>
              <a:t>bucle FOR </a:t>
            </a:r>
            <a:r>
              <a:rPr lang="es-MX" sz="2600" dirty="0">
                <a:latin typeface="+mj-lt"/>
              </a:rPr>
              <a:t>se utiliza para </a:t>
            </a:r>
            <a:r>
              <a:rPr lang="es-MX" sz="2600" b="1" dirty="0">
                <a:latin typeface="+mj-lt"/>
              </a:rPr>
              <a:t>repetir</a:t>
            </a:r>
            <a:r>
              <a:rPr lang="es-MX" sz="2600" dirty="0">
                <a:latin typeface="+mj-lt"/>
              </a:rPr>
              <a:t> una o más instrucciones un determinado número de veces. De entre todos los bucles, el FOR se suele utilizar cuando </a:t>
            </a:r>
            <a:r>
              <a:rPr lang="es-MX" sz="2600" b="1" dirty="0">
                <a:latin typeface="+mj-lt"/>
              </a:rPr>
              <a:t>sabemos</a:t>
            </a:r>
            <a:r>
              <a:rPr lang="es-MX" sz="2600" dirty="0">
                <a:latin typeface="+mj-lt"/>
              </a:rPr>
              <a:t> seguro el número de veces que queremos que se ejecute. La </a:t>
            </a:r>
            <a:r>
              <a:rPr lang="es-MX" sz="2600" b="1" dirty="0">
                <a:latin typeface="+mj-lt"/>
              </a:rPr>
              <a:t>sintaxis</a:t>
            </a:r>
            <a:r>
              <a:rPr lang="es-MX" sz="2600" dirty="0">
                <a:latin typeface="+mj-lt"/>
              </a:rPr>
              <a:t> del bucle </a:t>
            </a:r>
            <a:r>
              <a:rPr lang="es-MX" sz="2600" dirty="0" err="1">
                <a:latin typeface="+mj-lt"/>
              </a:rPr>
              <a:t>for</a:t>
            </a:r>
            <a:r>
              <a:rPr lang="es-MX" sz="2600" dirty="0">
                <a:latin typeface="+mj-lt"/>
              </a:rPr>
              <a:t> se muestra a continuación.</a:t>
            </a:r>
            <a:endParaRPr lang="es-PE" sz="26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768" y="3999547"/>
            <a:ext cx="6908463" cy="15073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38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/>
              <a:t>en JavaScript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2054" y="1411274"/>
            <a:ext cx="10515600" cy="3304640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>
                <a:latin typeface="+mj-lt"/>
              </a:rPr>
              <a:t>La </a:t>
            </a:r>
            <a:r>
              <a:rPr lang="es-MX" sz="2400" b="1" dirty="0" smtClean="0">
                <a:latin typeface="+mj-lt"/>
              </a:rPr>
              <a:t>"inicialización" </a:t>
            </a:r>
            <a:r>
              <a:rPr lang="es-MX" sz="2400" dirty="0" smtClean="0">
                <a:latin typeface="+mj-lt"/>
              </a:rPr>
              <a:t>es la zona en la que se establece los valores iniciales de las variables que controlan la repetición.</a:t>
            </a:r>
          </a:p>
          <a:p>
            <a:pPr algn="just"/>
            <a:r>
              <a:rPr lang="es-MX" sz="2400" dirty="0" smtClean="0">
                <a:latin typeface="+mj-lt"/>
              </a:rPr>
              <a:t>La </a:t>
            </a:r>
            <a:r>
              <a:rPr lang="es-MX" sz="2400" b="1" dirty="0" smtClean="0">
                <a:latin typeface="+mj-lt"/>
              </a:rPr>
              <a:t>"condición" </a:t>
            </a:r>
            <a:r>
              <a:rPr lang="es-MX" sz="2400" dirty="0" smtClean="0">
                <a:latin typeface="+mj-lt"/>
              </a:rPr>
              <a:t>es el único elemento que decide si continua o se detiene la repetición.</a:t>
            </a:r>
          </a:p>
          <a:p>
            <a:pPr algn="just"/>
            <a:r>
              <a:rPr lang="es-MX" sz="2400" dirty="0" smtClean="0">
                <a:latin typeface="+mj-lt"/>
              </a:rPr>
              <a:t>La </a:t>
            </a:r>
            <a:r>
              <a:rPr lang="es-MX" sz="2400" b="1" dirty="0" smtClean="0">
                <a:latin typeface="+mj-lt"/>
              </a:rPr>
              <a:t>"actualización" </a:t>
            </a:r>
            <a:r>
              <a:rPr lang="es-MX" sz="2400" dirty="0" smtClean="0">
                <a:latin typeface="+mj-lt"/>
              </a:rPr>
              <a:t>es el nuevo valor que se asigna después de cada repetición a las variables que controlan la repetición.</a:t>
            </a:r>
          </a:p>
          <a:p>
            <a:pPr algn="just"/>
            <a:r>
              <a:rPr lang="es-MX" sz="2400" b="1" dirty="0" smtClean="0">
                <a:latin typeface="+mj-lt"/>
              </a:rPr>
              <a:t>Ejemplo:</a:t>
            </a:r>
            <a:endParaRPr lang="es-PE" sz="2400" b="1" dirty="0" smtClean="0">
              <a:latin typeface="+mj-lt"/>
            </a:endParaRPr>
          </a:p>
          <a:p>
            <a:pPr marL="571500" lvl="1" indent="0" algn="just">
              <a:buNone/>
            </a:pPr>
            <a:endParaRPr lang="es-PE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142" y="4222450"/>
            <a:ext cx="5832942" cy="1790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37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err="1" smtClean="0"/>
              <a:t>for</a:t>
            </a:r>
            <a:r>
              <a:rPr lang="es-PE" dirty="0" smtClean="0"/>
              <a:t>…in </a:t>
            </a:r>
            <a:r>
              <a:rPr lang="es-PE" dirty="0"/>
              <a:t>en JavaScript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600" dirty="0">
                <a:latin typeface="+mj-lt"/>
              </a:rPr>
              <a:t>Una estructura de control derivada de </a:t>
            </a:r>
            <a:r>
              <a:rPr lang="es-MX" sz="2600" dirty="0" err="1">
                <a:latin typeface="+mj-lt"/>
              </a:rPr>
              <a:t>for</a:t>
            </a:r>
            <a:r>
              <a:rPr lang="es-MX" sz="2600" dirty="0">
                <a:latin typeface="+mj-lt"/>
              </a:rPr>
              <a:t> es la </a:t>
            </a:r>
            <a:r>
              <a:rPr lang="es-MX" sz="2600" b="1" dirty="0">
                <a:latin typeface="+mj-lt"/>
              </a:rPr>
              <a:t>estructura </a:t>
            </a:r>
            <a:r>
              <a:rPr lang="es-MX" sz="2600" b="1" dirty="0" err="1">
                <a:latin typeface="+mj-lt"/>
              </a:rPr>
              <a:t>for</a:t>
            </a:r>
            <a:r>
              <a:rPr lang="es-MX" sz="2600" b="1" dirty="0">
                <a:latin typeface="+mj-lt"/>
              </a:rPr>
              <a:t>...in. </a:t>
            </a:r>
            <a:r>
              <a:rPr lang="es-MX" sz="2600" dirty="0">
                <a:latin typeface="+mj-lt"/>
              </a:rPr>
              <a:t>Su definición exacta implica el </a:t>
            </a:r>
            <a:r>
              <a:rPr lang="es-MX" sz="2600" b="1" dirty="0">
                <a:latin typeface="+mj-lt"/>
              </a:rPr>
              <a:t>uso de objetos</a:t>
            </a:r>
            <a:r>
              <a:rPr lang="es-MX" sz="2600" dirty="0">
                <a:latin typeface="+mj-lt"/>
              </a:rPr>
              <a:t>, que es un elemento de programación avanzada que no se va a estudiar. Por tanto, solamente se va a presentar la estructura </a:t>
            </a:r>
            <a:r>
              <a:rPr lang="es-MX" sz="2600" dirty="0" err="1">
                <a:latin typeface="+mj-lt"/>
              </a:rPr>
              <a:t>for</a:t>
            </a:r>
            <a:r>
              <a:rPr lang="es-MX" sz="2600" dirty="0">
                <a:latin typeface="+mj-lt"/>
              </a:rPr>
              <a:t>...in adaptada a su uso en </a:t>
            </a:r>
            <a:r>
              <a:rPr lang="es-MX" sz="2600" b="1" dirty="0" err="1">
                <a:latin typeface="+mj-lt"/>
              </a:rPr>
              <a:t>arrays</a:t>
            </a:r>
            <a:r>
              <a:rPr lang="es-MX" sz="2600" b="1" dirty="0">
                <a:latin typeface="+mj-lt"/>
              </a:rPr>
              <a:t>. </a:t>
            </a:r>
            <a:r>
              <a:rPr lang="es-MX" sz="2600" dirty="0">
                <a:latin typeface="+mj-lt"/>
              </a:rPr>
              <a:t>Su </a:t>
            </a:r>
            <a:r>
              <a:rPr lang="es-MX" sz="2600" b="1" dirty="0">
                <a:latin typeface="+mj-lt"/>
              </a:rPr>
              <a:t>definición</a:t>
            </a:r>
            <a:r>
              <a:rPr lang="es-MX" sz="2600" dirty="0">
                <a:latin typeface="+mj-lt"/>
              </a:rPr>
              <a:t> formal adaptada a los </a:t>
            </a:r>
            <a:r>
              <a:rPr lang="es-MX" sz="2600" dirty="0" err="1">
                <a:latin typeface="+mj-lt"/>
              </a:rPr>
              <a:t>arrays</a:t>
            </a:r>
            <a:r>
              <a:rPr lang="es-MX" sz="2600" dirty="0">
                <a:latin typeface="+mj-lt"/>
              </a:rPr>
              <a:t> es:</a:t>
            </a:r>
            <a:endParaRPr lang="es-PE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9644" y="4102712"/>
            <a:ext cx="5432711" cy="1729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4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err="1" smtClean="0"/>
              <a:t>for</a:t>
            </a:r>
            <a:r>
              <a:rPr lang="es-PE" dirty="0" smtClean="0"/>
              <a:t>…in </a:t>
            </a:r>
            <a:r>
              <a:rPr lang="es-PE" dirty="0"/>
              <a:t>en JavaScript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600" dirty="0">
                <a:latin typeface="+mj-lt"/>
              </a:rPr>
              <a:t>Si se quieren recorrer todos los elementos que forman un </a:t>
            </a:r>
            <a:r>
              <a:rPr lang="es-MX" sz="2600" dirty="0" err="1">
                <a:latin typeface="+mj-lt"/>
              </a:rPr>
              <a:t>array</a:t>
            </a:r>
            <a:r>
              <a:rPr lang="es-MX" sz="2600" dirty="0">
                <a:latin typeface="+mj-lt"/>
              </a:rPr>
              <a:t>, la estructura </a:t>
            </a:r>
            <a:r>
              <a:rPr lang="es-MX" sz="2600" dirty="0" err="1">
                <a:latin typeface="+mj-lt"/>
              </a:rPr>
              <a:t>for</a:t>
            </a:r>
            <a:r>
              <a:rPr lang="es-MX" sz="2600" dirty="0">
                <a:latin typeface="+mj-lt"/>
              </a:rPr>
              <a:t>...in es la forma más eficiente de hacerlo, como se muestra en el siguiente </a:t>
            </a:r>
            <a:r>
              <a:rPr lang="es-MX" sz="2600" b="1" dirty="0">
                <a:latin typeface="+mj-lt"/>
              </a:rPr>
              <a:t>ejemplo:</a:t>
            </a:r>
            <a:endParaRPr lang="es-PE" b="1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259" y="3477945"/>
            <a:ext cx="8649482" cy="19139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11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err="1" smtClean="0"/>
              <a:t>while</a:t>
            </a:r>
            <a:r>
              <a:rPr lang="es-PE" dirty="0" smtClean="0"/>
              <a:t> </a:t>
            </a:r>
            <a:r>
              <a:rPr lang="es-PE" dirty="0"/>
              <a:t>en JavaScript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600" dirty="0">
                <a:latin typeface="+mj-lt"/>
              </a:rPr>
              <a:t>El </a:t>
            </a:r>
            <a:r>
              <a:rPr lang="es-MX" sz="2600" dirty="0" smtClean="0">
                <a:latin typeface="+mj-lt"/>
              </a:rPr>
              <a:t>ciclo while </a:t>
            </a:r>
            <a:r>
              <a:rPr lang="es-MX" sz="2600" dirty="0">
                <a:latin typeface="+mj-lt"/>
              </a:rPr>
              <a:t>recorre un bloque de código </a:t>
            </a:r>
            <a:r>
              <a:rPr lang="es-MX" sz="2600" b="1" dirty="0" smtClean="0">
                <a:latin typeface="+mj-lt"/>
              </a:rPr>
              <a:t>mientras </a:t>
            </a:r>
            <a:r>
              <a:rPr lang="es-MX" sz="2600" dirty="0">
                <a:latin typeface="+mj-lt"/>
              </a:rPr>
              <a:t>que una condición específica </a:t>
            </a:r>
            <a:r>
              <a:rPr lang="es-MX" sz="2600" b="1" dirty="0">
                <a:latin typeface="+mj-lt"/>
              </a:rPr>
              <a:t>sea </a:t>
            </a:r>
            <a:r>
              <a:rPr lang="es-MX" sz="2600" b="1" dirty="0" smtClean="0">
                <a:latin typeface="+mj-lt"/>
              </a:rPr>
              <a:t>verdadera, </a:t>
            </a:r>
            <a:r>
              <a:rPr lang="es-MX" sz="2600" dirty="0" smtClean="0">
                <a:latin typeface="+mj-lt"/>
              </a:rPr>
              <a:t>su </a:t>
            </a:r>
            <a:r>
              <a:rPr lang="es-MX" sz="2600" b="1" dirty="0" smtClean="0">
                <a:latin typeface="+mj-lt"/>
              </a:rPr>
              <a:t>sintaxis</a:t>
            </a:r>
            <a:r>
              <a:rPr lang="es-MX" sz="2600" dirty="0" smtClean="0">
                <a:latin typeface="+mj-lt"/>
              </a:rPr>
              <a:t> es la siguiente:</a:t>
            </a:r>
            <a:endParaRPr lang="es-PE" b="1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179" y="3381941"/>
            <a:ext cx="7497641" cy="1416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48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err="1" smtClean="0"/>
              <a:t>while</a:t>
            </a:r>
            <a:r>
              <a:rPr lang="es-PE" dirty="0" smtClean="0"/>
              <a:t> </a:t>
            </a:r>
            <a:r>
              <a:rPr lang="es-PE" dirty="0"/>
              <a:t>en JavaScript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600" dirty="0">
                <a:latin typeface="+mj-lt"/>
              </a:rPr>
              <a:t>En el siguiente </a:t>
            </a:r>
            <a:r>
              <a:rPr lang="es-MX" sz="2600" b="1" dirty="0">
                <a:latin typeface="+mj-lt"/>
              </a:rPr>
              <a:t>ejemplo, </a:t>
            </a:r>
            <a:r>
              <a:rPr lang="es-MX" sz="2600" dirty="0">
                <a:latin typeface="+mj-lt"/>
              </a:rPr>
              <a:t>el código del ciclo se ejecutará una y otra vez, </a:t>
            </a:r>
            <a:r>
              <a:rPr lang="es-MX" sz="2600" dirty="0" smtClean="0">
                <a:latin typeface="+mj-lt"/>
              </a:rPr>
              <a:t>mientras </a:t>
            </a:r>
            <a:r>
              <a:rPr lang="es-MX" sz="2600" dirty="0">
                <a:latin typeface="+mj-lt"/>
              </a:rPr>
              <a:t>que </a:t>
            </a:r>
            <a:r>
              <a:rPr lang="es-MX" sz="2600" dirty="0" smtClean="0">
                <a:latin typeface="+mj-lt"/>
              </a:rPr>
              <a:t>la </a:t>
            </a:r>
            <a:r>
              <a:rPr lang="es-MX" sz="2600" dirty="0">
                <a:latin typeface="+mj-lt"/>
              </a:rPr>
              <a:t>variable (i) sea menor que 10:</a:t>
            </a:r>
            <a:endParaRPr lang="es-PE" b="1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512" y="3303773"/>
            <a:ext cx="6890976" cy="15963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80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smtClean="0"/>
              <a:t>do…</a:t>
            </a:r>
            <a:r>
              <a:rPr lang="es-PE" dirty="0" err="1" smtClean="0"/>
              <a:t>while</a:t>
            </a:r>
            <a:r>
              <a:rPr lang="es-PE" dirty="0" smtClean="0"/>
              <a:t> </a:t>
            </a:r>
            <a:r>
              <a:rPr lang="es-PE" dirty="0"/>
              <a:t>en JavaScript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600" dirty="0" smtClean="0">
                <a:latin typeface="+mj-lt"/>
              </a:rPr>
              <a:t>El bucle </a:t>
            </a:r>
            <a:r>
              <a:rPr lang="es-MX" sz="2600" b="1" dirty="0" smtClean="0">
                <a:latin typeface="+mj-lt"/>
              </a:rPr>
              <a:t>do while </a:t>
            </a:r>
            <a:r>
              <a:rPr lang="es-MX" sz="2600" dirty="0" smtClean="0">
                <a:latin typeface="+mj-lt"/>
              </a:rPr>
              <a:t>es una variante del bucle while. Este ciclo ejecutará el bloque de código una vez, antes de verificar si la condición es verdadera, luego repetirá el ciclo </a:t>
            </a:r>
            <a:r>
              <a:rPr lang="es-MX" sz="2600" b="1" dirty="0" smtClean="0">
                <a:latin typeface="+mj-lt"/>
              </a:rPr>
              <a:t>mientras</a:t>
            </a:r>
            <a:r>
              <a:rPr lang="es-MX" sz="2600" dirty="0" smtClean="0">
                <a:latin typeface="+mj-lt"/>
              </a:rPr>
              <a:t> la condición sea verdadera</a:t>
            </a:r>
            <a:r>
              <a:rPr lang="es-MX" sz="2600" dirty="0">
                <a:latin typeface="+mj-lt"/>
              </a:rPr>
              <a:t>, su </a:t>
            </a:r>
            <a:r>
              <a:rPr lang="es-MX" sz="2600" b="1" dirty="0">
                <a:latin typeface="+mj-lt"/>
              </a:rPr>
              <a:t>sintaxis</a:t>
            </a:r>
            <a:r>
              <a:rPr lang="es-MX" sz="2600" dirty="0">
                <a:latin typeface="+mj-lt"/>
              </a:rPr>
              <a:t> es la siguiente</a:t>
            </a:r>
            <a:r>
              <a:rPr lang="es-MX" sz="2600" dirty="0" smtClean="0">
                <a:latin typeface="+mj-lt"/>
              </a:rPr>
              <a:t>:</a:t>
            </a:r>
            <a:endParaRPr lang="es-MX" sz="26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22" y="3711037"/>
            <a:ext cx="7233555" cy="17309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/>
              <a:t>Al finalizar la sesión, el estudiante elabora aplicaciones web con JavaScript identificando las estructuras de control de flujo.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smtClean="0"/>
              <a:t>do…</a:t>
            </a:r>
            <a:r>
              <a:rPr lang="es-PE" dirty="0" err="1" smtClean="0"/>
              <a:t>while</a:t>
            </a:r>
            <a:r>
              <a:rPr lang="es-PE" dirty="0" smtClean="0"/>
              <a:t> </a:t>
            </a:r>
            <a:r>
              <a:rPr lang="es-PE" dirty="0"/>
              <a:t>en JavaScript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600" dirty="0" smtClean="0">
                <a:latin typeface="+mj-lt"/>
              </a:rPr>
              <a:t>El </a:t>
            </a:r>
            <a:r>
              <a:rPr lang="es-MX" sz="2600" dirty="0">
                <a:latin typeface="+mj-lt"/>
              </a:rPr>
              <a:t>siguiente </a:t>
            </a:r>
            <a:r>
              <a:rPr lang="es-MX" sz="2600" b="1" dirty="0">
                <a:latin typeface="+mj-lt"/>
              </a:rPr>
              <a:t>ejemplo</a:t>
            </a:r>
            <a:r>
              <a:rPr lang="es-MX" sz="2600" dirty="0">
                <a:latin typeface="+mj-lt"/>
              </a:rPr>
              <a:t> utiliza un </a:t>
            </a:r>
            <a:r>
              <a:rPr lang="es-MX" sz="2600" dirty="0" smtClean="0">
                <a:latin typeface="+mj-lt"/>
              </a:rPr>
              <a:t>bucle do while. </a:t>
            </a:r>
            <a:r>
              <a:rPr lang="es-MX" sz="2600" dirty="0">
                <a:latin typeface="+mj-lt"/>
              </a:rPr>
              <a:t>El bucle siempre se ejecutará al menos una vez, incluso si la condición es falsa, porque el bloque de código se ejecuta antes de que se pruebe la condición:</a:t>
            </a:r>
            <a:endParaRPr lang="es-PE" b="1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384" y="3655207"/>
            <a:ext cx="6176357" cy="17867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5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02060"/>
              </a:buClr>
              <a:buSzPts val="4000"/>
            </a:pP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Resolver ejercicios de Laboratorio con </a:t>
            </a: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control de </a:t>
            </a: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513175" y="1106125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PE" sz="1600" dirty="0" smtClean="0"/>
              <a:t>Resolver el caso propuesto usando el </a:t>
            </a:r>
            <a:r>
              <a:rPr lang="es-PE" sz="1600" b="1" dirty="0" smtClean="0"/>
              <a:t>Visual Studio Code </a:t>
            </a:r>
            <a:r>
              <a:rPr lang="es-PE" sz="1600" dirty="0" smtClean="0"/>
              <a:t>y las </a:t>
            </a:r>
            <a:r>
              <a:rPr lang="es-PE" sz="1600" b="1" dirty="0" smtClean="0"/>
              <a:t>estructuras de control </a:t>
            </a:r>
            <a:r>
              <a:rPr lang="es-PE" sz="1600" dirty="0" smtClean="0"/>
              <a:t>de</a:t>
            </a:r>
            <a:r>
              <a:rPr lang="es-PE" sz="1600" dirty="0" smtClean="0"/>
              <a:t> </a:t>
            </a:r>
            <a:r>
              <a:rPr lang="es-PE" sz="1600" dirty="0" smtClean="0"/>
              <a:t>JavaScript, dicho </a:t>
            </a:r>
            <a:r>
              <a:rPr lang="es-PE" sz="1600" b="1" dirty="0" smtClean="0"/>
              <a:t>material digital </a:t>
            </a:r>
            <a:r>
              <a:rPr lang="es-PE" sz="1600" dirty="0"/>
              <a:t>de laboratorio </a:t>
            </a:r>
            <a:r>
              <a:rPr lang="es-PE" sz="1600" dirty="0" smtClean="0"/>
              <a:t>será proporcionado </a:t>
            </a:r>
            <a:r>
              <a:rPr lang="es-PE" sz="1600" dirty="0"/>
              <a:t>por el </a:t>
            </a:r>
            <a:r>
              <a:rPr lang="es-PE" sz="1600" dirty="0" smtClean="0"/>
              <a:t>docente y también se podrá ubicar dentro del aula virtual del curso.</a:t>
            </a:r>
          </a:p>
          <a:p>
            <a:pPr lvl="0" algn="just"/>
            <a:endParaRPr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70" y="3672632"/>
            <a:ext cx="2651409" cy="168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Use el IDE Visual Studio Code.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Desarrolle 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 casos propuestos 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usando estructuras de control 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JavaScript: condicional y/o cíclico.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Sea ordenado y respete los fundamentos programación y algoritmos.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Publicar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 el resultado en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: Repositorio del Curso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428" t="3598" r="27024" b="3492"/>
          <a:stretch/>
        </p:blipFill>
        <p:spPr>
          <a:xfrm>
            <a:off x="5268686" y="4650647"/>
            <a:ext cx="1538514" cy="1383827"/>
          </a:xfrm>
          <a:prstGeom prst="rect">
            <a:avLst/>
          </a:prstGeom>
        </p:spPr>
      </p:pic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780143" y="1339461"/>
            <a:ext cx="10515600" cy="44632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‌Las estructuras de control de flujo, son instrucciones que nos permiten evaluar si se puede cumplir una condición o </a:t>
            </a:r>
            <a:r>
              <a:rPr lang="es-MX" sz="2400" dirty="0" smtClean="0">
                <a:latin typeface="+mj-lt"/>
              </a:rPr>
              <a:t>no.</a:t>
            </a: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La estructura más utilizada en JavaScript y en la mayoría de lenguajes de programación es la estructura </a:t>
            </a:r>
            <a:r>
              <a:rPr lang="es-MX" sz="2400" dirty="0" err="1">
                <a:latin typeface="+mj-lt"/>
              </a:rPr>
              <a:t>if</a:t>
            </a:r>
            <a:r>
              <a:rPr lang="es-MX" sz="2400" dirty="0" smtClean="0">
                <a:latin typeface="+mj-lt"/>
              </a:rPr>
              <a:t>.</a:t>
            </a:r>
          </a:p>
          <a:p>
            <a:pPr algn="just">
              <a:buFont typeface="Arial"/>
              <a:buAutoNum type="arabicPeriod"/>
            </a:pPr>
            <a:r>
              <a:rPr lang="es-MX" sz="2400" dirty="0" smtClean="0">
                <a:latin typeface="+mj-lt"/>
              </a:rPr>
              <a:t>Una </a:t>
            </a:r>
            <a:r>
              <a:rPr lang="es-MX" sz="2400" dirty="0">
                <a:latin typeface="+mj-lt"/>
              </a:rPr>
              <a:t>sentencia switch es una instrucción de flujo de control que prueba el valor de una </a:t>
            </a:r>
            <a:r>
              <a:rPr lang="es-MX" sz="2400" dirty="0" smtClean="0">
                <a:latin typeface="+mj-lt"/>
              </a:rPr>
              <a:t>expresión contra </a:t>
            </a:r>
            <a:r>
              <a:rPr lang="es-MX" sz="2400" dirty="0">
                <a:latin typeface="+mj-lt"/>
              </a:rPr>
              <a:t>varios casos.</a:t>
            </a:r>
            <a:endParaRPr lang="es-MX" sz="2400" dirty="0" smtClean="0">
              <a:latin typeface="+mj-lt"/>
            </a:endParaRP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Los bucles </a:t>
            </a:r>
            <a:r>
              <a:rPr lang="es-MX" sz="2400" dirty="0" smtClean="0">
                <a:latin typeface="+mj-lt"/>
              </a:rPr>
              <a:t>o ciclos ofrecen </a:t>
            </a:r>
            <a:r>
              <a:rPr lang="es-MX" sz="2400" dirty="0">
                <a:latin typeface="+mj-lt"/>
              </a:rPr>
              <a:t>una forma rápida y sencilla de hacer algo </a:t>
            </a:r>
            <a:r>
              <a:rPr lang="es-MX" sz="2400" dirty="0" smtClean="0">
                <a:latin typeface="+mj-lt"/>
              </a:rPr>
              <a:t>repetidamente.</a:t>
            </a:r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“La única forma de hacer un gran trabajo es amar lo que haces” 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88;g1372d453eb4_1_105"/>
          <p:cNvSpPr txBox="1">
            <a:spLocks/>
          </p:cNvSpPr>
          <p:nvPr/>
        </p:nvSpPr>
        <p:spPr>
          <a:xfrm>
            <a:off x="7974300" y="3880350"/>
            <a:ext cx="2635700" cy="4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sz="2400" b="1" dirty="0" smtClean="0">
                <a:solidFill>
                  <a:schemeClr val="bg1"/>
                </a:solidFill>
                <a:latin typeface="+mj-lt"/>
              </a:rPr>
              <a:t>Steve Jobs</a:t>
            </a:r>
            <a:endParaRPr lang="es-MX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Estructuras de control de flujo: condicional y cíclico.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Anidamiento entre estructuras de control de flujo.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Estructuras de control con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‌Las estructuras de control de flujo, </a:t>
            </a:r>
            <a:r>
              <a:rPr lang="es-MX" sz="2600" b="1" dirty="0">
                <a:latin typeface="+mj-lt"/>
              </a:rPr>
              <a:t>son </a:t>
            </a:r>
            <a:r>
              <a:rPr lang="es-MX" sz="2600" b="1" dirty="0" smtClean="0">
                <a:latin typeface="+mj-lt"/>
              </a:rPr>
              <a:t>instrucciones </a:t>
            </a:r>
            <a:r>
              <a:rPr lang="es-MX" sz="2600" dirty="0">
                <a:latin typeface="+mj-lt"/>
              </a:rPr>
              <a:t>que nos permiten </a:t>
            </a:r>
            <a:r>
              <a:rPr lang="es-MX" sz="2600" b="1" dirty="0">
                <a:latin typeface="+mj-lt"/>
              </a:rPr>
              <a:t>evaluar </a:t>
            </a:r>
            <a:r>
              <a:rPr lang="es-MX" sz="2600" dirty="0">
                <a:latin typeface="+mj-lt"/>
              </a:rPr>
              <a:t>si se puede </a:t>
            </a:r>
            <a:r>
              <a:rPr lang="es-MX" sz="2600" b="1" dirty="0">
                <a:latin typeface="+mj-lt"/>
              </a:rPr>
              <a:t>cumplir</a:t>
            </a:r>
            <a:r>
              <a:rPr lang="es-MX" sz="2600" dirty="0">
                <a:latin typeface="+mj-lt"/>
              </a:rPr>
              <a:t> una condición o no, incluso nos puede ayudar a evaluarla </a:t>
            </a:r>
            <a:r>
              <a:rPr lang="es-MX" sz="2600" dirty="0" smtClean="0">
                <a:latin typeface="+mj-lt"/>
              </a:rPr>
              <a:t>“n” </a:t>
            </a:r>
            <a:r>
              <a:rPr lang="es-MX" sz="2600" dirty="0">
                <a:latin typeface="+mj-lt"/>
              </a:rPr>
              <a:t>cantidad de veces.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053" y="3625675"/>
            <a:ext cx="4535893" cy="2072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Estructuras de control con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Para realizar este tipo de programas son necesarias las estructuras de control de flujo, que son instrucciones del tipo "</a:t>
            </a:r>
            <a:r>
              <a:rPr lang="es-MX" sz="2600" b="1" dirty="0">
                <a:latin typeface="+mj-lt"/>
              </a:rPr>
              <a:t>si</a:t>
            </a:r>
            <a:r>
              <a:rPr lang="es-MX" sz="2600" dirty="0">
                <a:latin typeface="+mj-lt"/>
              </a:rPr>
              <a:t> se cumple esta condición, hazlo; si no se cumple, haz esto otro". También existen instrucciones del tipo "</a:t>
            </a:r>
            <a:r>
              <a:rPr lang="es-MX" sz="2600" b="1" dirty="0">
                <a:latin typeface="+mj-lt"/>
              </a:rPr>
              <a:t>repite</a:t>
            </a:r>
            <a:r>
              <a:rPr lang="es-MX" sz="2600" dirty="0">
                <a:latin typeface="+mj-lt"/>
              </a:rPr>
              <a:t> esto mientras se cumpla esta condición".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450" y="3972134"/>
            <a:ext cx="4667250" cy="17907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898" y="3972134"/>
            <a:ext cx="2535423" cy="20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Estructura de control </a:t>
            </a:r>
            <a:r>
              <a:rPr lang="es-PE" dirty="0" err="1" smtClean="0"/>
              <a:t>if</a:t>
            </a:r>
            <a:r>
              <a:rPr lang="es-PE" dirty="0" smtClean="0"/>
              <a:t>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La estructura más utilizada en JavaScript y en la mayoría de lenguajes de programación es la </a:t>
            </a:r>
            <a:r>
              <a:rPr lang="es-MX" sz="2600" b="1" dirty="0">
                <a:latin typeface="+mj-lt"/>
              </a:rPr>
              <a:t>estructura </a:t>
            </a:r>
            <a:r>
              <a:rPr lang="es-MX" sz="2600" b="1" dirty="0" err="1">
                <a:latin typeface="+mj-lt"/>
              </a:rPr>
              <a:t>if</a:t>
            </a:r>
            <a:r>
              <a:rPr lang="es-MX" sz="2600" b="1" dirty="0">
                <a:latin typeface="+mj-lt"/>
              </a:rPr>
              <a:t>. </a:t>
            </a:r>
            <a:r>
              <a:rPr lang="es-MX" sz="2600" dirty="0">
                <a:latin typeface="+mj-lt"/>
              </a:rPr>
              <a:t>Se emplea para </a:t>
            </a:r>
            <a:r>
              <a:rPr lang="es-MX" sz="2600" b="1" dirty="0">
                <a:latin typeface="+mj-lt"/>
              </a:rPr>
              <a:t>tomar decisiones </a:t>
            </a:r>
            <a:r>
              <a:rPr lang="es-MX" sz="2600" dirty="0">
                <a:latin typeface="+mj-lt"/>
              </a:rPr>
              <a:t>en función de una </a:t>
            </a:r>
            <a:r>
              <a:rPr lang="es-MX" sz="2600" b="1" dirty="0">
                <a:latin typeface="+mj-lt"/>
              </a:rPr>
              <a:t>condición. </a:t>
            </a:r>
            <a:r>
              <a:rPr lang="es-MX" sz="2600" dirty="0">
                <a:latin typeface="+mj-lt"/>
              </a:rPr>
              <a:t>Su </a:t>
            </a:r>
            <a:r>
              <a:rPr lang="es-MX" sz="2600" b="1" dirty="0">
                <a:latin typeface="+mj-lt"/>
              </a:rPr>
              <a:t>definición</a:t>
            </a:r>
            <a:r>
              <a:rPr lang="es-MX" sz="2600" dirty="0">
                <a:latin typeface="+mj-lt"/>
              </a:rPr>
              <a:t> formal es: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3000" y="3683942"/>
            <a:ext cx="6406000" cy="17456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Estructura de control </a:t>
            </a:r>
            <a:r>
              <a:rPr lang="es-PE" dirty="0" err="1"/>
              <a:t>if</a:t>
            </a:r>
            <a:r>
              <a:rPr lang="es-PE" dirty="0"/>
              <a:t>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542142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Si la </a:t>
            </a:r>
            <a:r>
              <a:rPr lang="es-MX" sz="2600" b="1" dirty="0">
                <a:latin typeface="+mj-lt"/>
              </a:rPr>
              <a:t>condición se cumple </a:t>
            </a:r>
            <a:r>
              <a:rPr lang="es-MX" sz="2600" dirty="0">
                <a:latin typeface="+mj-lt"/>
              </a:rPr>
              <a:t>(es decir, si su valor es true) se ejecutan todas las instrucciones que se encuentran dentro de {...}. Si la condición no se cumple (es decir, si su valor es false) no se ejecuta ninguna instrucción contenida en {...} y el programa continúa ejecutando el resto de instrucciones del script</a:t>
            </a:r>
            <a:r>
              <a:rPr lang="es-MX" sz="2600" dirty="0" smtClean="0">
                <a:latin typeface="+mj-lt"/>
              </a:rPr>
              <a:t>.</a:t>
            </a:r>
          </a:p>
          <a:p>
            <a:pPr lvl="0" algn="just"/>
            <a:r>
              <a:rPr lang="es-MX" sz="2600" b="1" dirty="0" smtClean="0">
                <a:latin typeface="+mj-lt"/>
              </a:rPr>
              <a:t>Ejemplo:</a:t>
            </a:r>
            <a:endParaRPr sz="2600" b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691" y="4053432"/>
            <a:ext cx="5352618" cy="18796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90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Estructura de control </a:t>
            </a:r>
            <a:r>
              <a:rPr lang="es-PE" dirty="0" err="1" smtClean="0"/>
              <a:t>if</a:t>
            </a:r>
            <a:r>
              <a:rPr lang="es-PE" dirty="0" smtClean="0"/>
              <a:t>..</a:t>
            </a:r>
            <a:r>
              <a:rPr lang="es-PE" dirty="0" err="1" smtClean="0"/>
              <a:t>else</a:t>
            </a:r>
            <a:r>
              <a:rPr lang="es-PE" dirty="0" smtClean="0"/>
              <a:t>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542142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En ocasiones, las decisiones que se deben realizar no son del tipo "si se cumple la condición, hazlo; si no se cumple, no hagas nada". </a:t>
            </a:r>
            <a:r>
              <a:rPr lang="es-MX" sz="2600" b="1" dirty="0">
                <a:latin typeface="+mj-lt"/>
              </a:rPr>
              <a:t>Normalmente</a:t>
            </a:r>
            <a:r>
              <a:rPr lang="es-MX" sz="2600" dirty="0">
                <a:latin typeface="+mj-lt"/>
              </a:rPr>
              <a:t> las condiciones suelen ser del tipo </a:t>
            </a:r>
            <a:r>
              <a:rPr lang="es-MX" sz="2600" i="1" dirty="0">
                <a:latin typeface="+mj-lt"/>
              </a:rPr>
              <a:t>"si se cumple esta condición, hazlo; si no se cumple, haz esto otro</a:t>
            </a:r>
            <a:r>
              <a:rPr lang="es-MX" sz="2600" i="1" dirty="0" smtClean="0">
                <a:latin typeface="+mj-lt"/>
              </a:rPr>
              <a:t>".</a:t>
            </a:r>
          </a:p>
          <a:p>
            <a:pPr lvl="0" algn="just"/>
            <a:r>
              <a:rPr lang="es-MX" sz="2600" dirty="0">
                <a:latin typeface="+mj-lt"/>
              </a:rPr>
              <a:t>Para este segundo tipo de decisiones, existe una variante de la estructura </a:t>
            </a:r>
            <a:r>
              <a:rPr lang="es-MX" sz="2600" dirty="0" err="1">
                <a:latin typeface="+mj-lt"/>
              </a:rPr>
              <a:t>if</a:t>
            </a:r>
            <a:r>
              <a:rPr lang="es-MX" sz="2600" dirty="0">
                <a:latin typeface="+mj-lt"/>
              </a:rPr>
              <a:t> llamada </a:t>
            </a:r>
            <a:r>
              <a:rPr lang="es-MX" sz="2600" b="1" dirty="0" err="1">
                <a:latin typeface="+mj-lt"/>
              </a:rPr>
              <a:t>if</a:t>
            </a:r>
            <a:r>
              <a:rPr lang="es-MX" sz="2600" b="1" dirty="0">
                <a:latin typeface="+mj-lt"/>
              </a:rPr>
              <a:t>...</a:t>
            </a:r>
            <a:r>
              <a:rPr lang="es-MX" sz="2600" b="1" dirty="0" err="1">
                <a:latin typeface="+mj-lt"/>
              </a:rPr>
              <a:t>else</a:t>
            </a:r>
            <a:r>
              <a:rPr lang="es-MX" sz="2600" b="1" dirty="0">
                <a:latin typeface="+mj-lt"/>
              </a:rPr>
              <a:t>. </a:t>
            </a:r>
            <a:r>
              <a:rPr lang="es-MX" sz="2600" dirty="0">
                <a:latin typeface="+mj-lt"/>
              </a:rPr>
              <a:t>Su </a:t>
            </a:r>
            <a:r>
              <a:rPr lang="es-MX" sz="2600" b="1" dirty="0">
                <a:latin typeface="+mj-lt"/>
              </a:rPr>
              <a:t>definición</a:t>
            </a:r>
            <a:r>
              <a:rPr lang="es-MX" sz="2600" dirty="0">
                <a:latin typeface="+mj-lt"/>
              </a:rPr>
              <a:t> formal es la siguiente: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r="35256"/>
          <a:stretch/>
        </p:blipFill>
        <p:spPr>
          <a:xfrm>
            <a:off x="4128217" y="4147120"/>
            <a:ext cx="4754755" cy="2018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37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Estructura de control </a:t>
            </a:r>
            <a:r>
              <a:rPr lang="es-PE" dirty="0" err="1" smtClean="0"/>
              <a:t>if</a:t>
            </a:r>
            <a:r>
              <a:rPr lang="es-PE" dirty="0" smtClean="0"/>
              <a:t>..</a:t>
            </a:r>
            <a:r>
              <a:rPr lang="es-PE" dirty="0" err="1" smtClean="0"/>
              <a:t>else</a:t>
            </a:r>
            <a:r>
              <a:rPr lang="es-PE" dirty="0" smtClean="0"/>
              <a:t> en JavaScript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542142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Si la </a:t>
            </a:r>
            <a:r>
              <a:rPr lang="es-MX" sz="2600" b="1" dirty="0">
                <a:latin typeface="+mj-lt"/>
              </a:rPr>
              <a:t>condición se cumple </a:t>
            </a:r>
            <a:r>
              <a:rPr lang="es-MX" sz="2600" dirty="0">
                <a:latin typeface="+mj-lt"/>
              </a:rPr>
              <a:t>(es decir, si su valor es true) se ejecutan todas las instrucciones que se encuentran dentro del </a:t>
            </a:r>
            <a:r>
              <a:rPr lang="es-MX" sz="2600" dirty="0" err="1">
                <a:latin typeface="+mj-lt"/>
              </a:rPr>
              <a:t>if</a:t>
            </a:r>
            <a:r>
              <a:rPr lang="es-MX" sz="2600" dirty="0">
                <a:latin typeface="+mj-lt"/>
              </a:rPr>
              <a:t>(). Si la condición no se cumple (es decir, si su valor es false) se ejecutan todas las instrucciones contenidas en </a:t>
            </a:r>
            <a:r>
              <a:rPr lang="es-MX" sz="2600" dirty="0" err="1">
                <a:latin typeface="+mj-lt"/>
              </a:rPr>
              <a:t>else</a:t>
            </a:r>
            <a:r>
              <a:rPr lang="es-MX" sz="2600" dirty="0">
                <a:latin typeface="+mj-lt"/>
              </a:rPr>
              <a:t> { }. </a:t>
            </a:r>
            <a:endParaRPr lang="es-MX" sz="2600" dirty="0" smtClean="0">
              <a:latin typeface="+mj-lt"/>
            </a:endParaRPr>
          </a:p>
          <a:p>
            <a:pPr lvl="0" algn="just"/>
            <a:r>
              <a:rPr lang="es-MX" sz="2600" b="1" dirty="0" smtClean="0">
                <a:latin typeface="+mj-lt"/>
              </a:rPr>
              <a:t>Ejemplo</a:t>
            </a:r>
            <a:r>
              <a:rPr lang="es-MX" sz="2600" b="1" dirty="0">
                <a:latin typeface="+mj-lt"/>
              </a:rPr>
              <a:t>:</a:t>
            </a:r>
            <a:endParaRPr sz="2600" b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/>
          <a:srcRect r="6472"/>
          <a:stretch/>
        </p:blipFill>
        <p:spPr>
          <a:xfrm>
            <a:off x="4064637" y="3618998"/>
            <a:ext cx="4881915" cy="25640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6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1125</Words>
  <Application>Microsoft Office PowerPoint</Application>
  <PresentationFormat>Panorámica</PresentationFormat>
  <Paragraphs>65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plantilla-certus ppt</vt:lpstr>
      <vt:lpstr>JavaScript</vt:lpstr>
      <vt:lpstr>Resultado de aprendizaje</vt:lpstr>
      <vt:lpstr>Contenidos o temas</vt:lpstr>
      <vt:lpstr>Estructuras de control con JavaScript</vt:lpstr>
      <vt:lpstr>Estructuras de control con JavaScript</vt:lpstr>
      <vt:lpstr>Estructura de control if en JavaScript</vt:lpstr>
      <vt:lpstr>Estructura de control if en JavaScript</vt:lpstr>
      <vt:lpstr>Estructura de control if..else en JavaScript</vt:lpstr>
      <vt:lpstr>Estructura de control if..else en JavaScript</vt:lpstr>
      <vt:lpstr>Estructura de control if (Anidamiento)</vt:lpstr>
      <vt:lpstr>Estructura de control switch en JavaScript</vt:lpstr>
      <vt:lpstr>Estructura de control switch en JavaScript</vt:lpstr>
      <vt:lpstr>Estructura de control for en JavaScript</vt:lpstr>
      <vt:lpstr>Estructura de control for en JavaScript</vt:lpstr>
      <vt:lpstr>Estructura de control for…in en JavaScript</vt:lpstr>
      <vt:lpstr>Estructura de control for…in en JavaScript</vt:lpstr>
      <vt:lpstr>Estructura de control while en JavaScript</vt:lpstr>
      <vt:lpstr>Estructura de control while en JavaScript</vt:lpstr>
      <vt:lpstr>Estructura de control do…while en JavaScript</vt:lpstr>
      <vt:lpstr>Estructura de control do…while en JavaScript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User</dc:creator>
  <cp:lastModifiedBy>Jhonatan Abal</cp:lastModifiedBy>
  <cp:revision>74</cp:revision>
  <dcterms:created xsi:type="dcterms:W3CDTF">2019-11-19T20:06:01Z</dcterms:created>
  <dcterms:modified xsi:type="dcterms:W3CDTF">2022-09-06T04:24:20Z</dcterms:modified>
</cp:coreProperties>
</file>