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96" r:id="rId5"/>
    <p:sldId id="259" r:id="rId6"/>
    <p:sldId id="273" r:id="rId7"/>
    <p:sldId id="298" r:id="rId8"/>
    <p:sldId id="299" r:id="rId9"/>
    <p:sldId id="297" r:id="rId10"/>
    <p:sldId id="300" r:id="rId11"/>
    <p:sldId id="301" r:id="rId12"/>
    <p:sldId id="302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ZQI9nXemSOt9usYAAIwbgOsYZ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9043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98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419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72d453eb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1372d453eb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72d453eb4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1372d453eb4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72d453eb4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g1372d453eb4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72d453eb4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1372d453eb4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72d453eb4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g1372d453eb4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72d453eb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1372d453eb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2751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6295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53508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5965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012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2155" y="0"/>
            <a:ext cx="52998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>
            <a:spLocks noGrp="1"/>
          </p:cNvSpPr>
          <p:nvPr>
            <p:ph type="ctrTitle"/>
          </p:nvPr>
        </p:nvSpPr>
        <p:spPr>
          <a:xfrm>
            <a:off x="838200" y="2129164"/>
            <a:ext cx="4799798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  <a:defRPr sz="4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1"/>
          <p:cNvSpPr/>
          <p:nvPr/>
        </p:nvSpPr>
        <p:spPr>
          <a:xfrm>
            <a:off x="0" y="0"/>
            <a:ext cx="4308859" cy="6858000"/>
          </a:xfrm>
          <a:prstGeom prst="rect">
            <a:avLst/>
          </a:prstGeom>
          <a:solidFill>
            <a:srgbClr val="192A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664545" y="2438802"/>
            <a:ext cx="3361355" cy="186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12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6616700" y="889000"/>
            <a:ext cx="5575300" cy="596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2"/>
          </p:nvPr>
        </p:nvSpPr>
        <p:spPr>
          <a:xfrm>
            <a:off x="839789" y="52070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839789" y="4102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839789" y="3213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1793081" y="136525"/>
            <a:ext cx="9738519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>
            <a:spLocks noGrp="1"/>
          </p:cNvSpPr>
          <p:nvPr>
            <p:ph type="pic" idx="2"/>
          </p:nvPr>
        </p:nvSpPr>
        <p:spPr>
          <a:xfrm>
            <a:off x="5181600" y="1523206"/>
            <a:ext cx="6172200" cy="380365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838200" y="1523206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 rot="5400000">
            <a:off x="4443680" y="-1779855"/>
            <a:ext cx="330464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1939130" y="85726"/>
            <a:ext cx="9706769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1968501" y="1562895"/>
            <a:ext cx="8453439" cy="288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0"/>
            <a:ext cx="12192000" cy="875899"/>
          </a:xfrm>
          <a:prstGeom prst="rect">
            <a:avLst/>
          </a:prstGeom>
          <a:solidFill>
            <a:srgbClr val="0D2D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5"/>
          <p:cNvPicPr preferRelativeResize="0"/>
          <p:nvPr/>
        </p:nvPicPr>
        <p:blipFill rotWithShape="1">
          <a:blip r:embed="rId11">
            <a:alphaModFix/>
          </a:blip>
          <a:srcRect l="1" r="-116" b="83395"/>
          <a:stretch/>
        </p:blipFill>
        <p:spPr>
          <a:xfrm>
            <a:off x="0" y="0"/>
            <a:ext cx="9402572" cy="8758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ctrTitle"/>
          </p:nvPr>
        </p:nvSpPr>
        <p:spPr>
          <a:xfrm>
            <a:off x="838200" y="2129175"/>
            <a:ext cx="56925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JavaScript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Sesión </a:t>
            </a:r>
            <a:r>
              <a:rPr lang="es-PE" smtClean="0"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616" y="541554"/>
            <a:ext cx="3902475" cy="1179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63" name="Google Shape;63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2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/>
              <a:t>Funciones de usuario </a:t>
            </a:r>
            <a:r>
              <a:rPr lang="es-PE" dirty="0" smtClean="0"/>
              <a:t>con </a:t>
            </a:r>
            <a:r>
              <a:rPr lang="es-PE" dirty="0"/>
              <a:t>parámetros (argumentos) en JavaScript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05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s-MX" sz="2600" dirty="0">
                <a:latin typeface="+mj-lt"/>
              </a:rPr>
              <a:t>Podemos pasar datos arbitrarios a funciones usando parámetros.</a:t>
            </a:r>
          </a:p>
          <a:p>
            <a:pPr lvl="0" algn="just"/>
            <a:r>
              <a:rPr lang="es-MX" sz="2600" dirty="0" smtClean="0">
                <a:latin typeface="+mj-lt"/>
              </a:rPr>
              <a:t>En </a:t>
            </a:r>
            <a:r>
              <a:rPr lang="es-MX" sz="2600" dirty="0">
                <a:latin typeface="+mj-lt"/>
              </a:rPr>
              <a:t>el siguiente </a:t>
            </a:r>
            <a:r>
              <a:rPr lang="es-MX" sz="2600" b="1" dirty="0">
                <a:latin typeface="+mj-lt"/>
              </a:rPr>
              <a:t>ejemplo, </a:t>
            </a:r>
            <a:r>
              <a:rPr lang="es-MX" sz="2600" dirty="0">
                <a:latin typeface="+mj-lt"/>
              </a:rPr>
              <a:t>la función tiene dos parámetros: </a:t>
            </a:r>
            <a:r>
              <a:rPr lang="es-MX" sz="2600" b="1" dirty="0" err="1">
                <a:latin typeface="+mj-lt"/>
              </a:rPr>
              <a:t>from</a:t>
            </a:r>
            <a:r>
              <a:rPr lang="es-MX" sz="2600" b="1" dirty="0">
                <a:latin typeface="+mj-lt"/>
              </a:rPr>
              <a:t> y </a:t>
            </a:r>
            <a:r>
              <a:rPr lang="es-MX" sz="2600" b="1" dirty="0" err="1" smtClean="0">
                <a:latin typeface="+mj-lt"/>
              </a:rPr>
              <a:t>text</a:t>
            </a:r>
            <a:r>
              <a:rPr lang="es-MX" sz="2600" b="1" dirty="0" smtClean="0">
                <a:latin typeface="+mj-lt"/>
              </a:rPr>
              <a:t>. </a:t>
            </a:r>
            <a:r>
              <a:rPr lang="es-MX" sz="2600" dirty="0" smtClean="0">
                <a:latin typeface="+mj-lt"/>
              </a:rPr>
              <a:t>Cuando </a:t>
            </a:r>
            <a:r>
              <a:rPr lang="es-MX" sz="2600" dirty="0">
                <a:latin typeface="+mj-lt"/>
              </a:rPr>
              <a:t>la función se llama (*) y (**), los valores dados se </a:t>
            </a:r>
            <a:r>
              <a:rPr lang="es-MX" sz="2600" b="1" dirty="0">
                <a:latin typeface="+mj-lt"/>
              </a:rPr>
              <a:t>copian</a:t>
            </a:r>
            <a:r>
              <a:rPr lang="es-MX" sz="2600" dirty="0">
                <a:latin typeface="+mj-lt"/>
              </a:rPr>
              <a:t> en variables locales </a:t>
            </a:r>
            <a:r>
              <a:rPr lang="es-MX" sz="2600" dirty="0" err="1">
                <a:latin typeface="+mj-lt"/>
              </a:rPr>
              <a:t>from</a:t>
            </a:r>
            <a:r>
              <a:rPr lang="es-MX" sz="2600" dirty="0">
                <a:latin typeface="+mj-lt"/>
              </a:rPr>
              <a:t> y </a:t>
            </a:r>
            <a:r>
              <a:rPr lang="es-MX" sz="2600" dirty="0" err="1">
                <a:latin typeface="+mj-lt"/>
              </a:rPr>
              <a:t>text</a:t>
            </a:r>
            <a:r>
              <a:rPr lang="es-MX" sz="2600" dirty="0">
                <a:latin typeface="+mj-lt"/>
              </a:rPr>
              <a:t>. Y la función las utiliza.</a:t>
            </a: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1062" y="3854528"/>
            <a:ext cx="7869875" cy="17391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106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/>
              <a:t>Funciones de usuario </a:t>
            </a:r>
            <a:r>
              <a:rPr lang="es-PE" dirty="0" smtClean="0"/>
              <a:t>devolviendo un valor (Retorno)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05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s-MX" sz="2600" dirty="0">
                <a:latin typeface="+mj-lt"/>
              </a:rPr>
              <a:t>Una función puede </a:t>
            </a:r>
            <a:r>
              <a:rPr lang="es-MX" sz="2600" b="1" dirty="0">
                <a:latin typeface="+mj-lt"/>
              </a:rPr>
              <a:t>devolver</a:t>
            </a:r>
            <a:r>
              <a:rPr lang="es-MX" sz="2600" dirty="0">
                <a:latin typeface="+mj-lt"/>
              </a:rPr>
              <a:t> un valor al código de llamada como </a:t>
            </a:r>
            <a:r>
              <a:rPr lang="es-MX" sz="2600" b="1" dirty="0">
                <a:latin typeface="+mj-lt"/>
              </a:rPr>
              <a:t>resultado</a:t>
            </a:r>
            <a:r>
              <a:rPr lang="es-MX" sz="2600" dirty="0">
                <a:latin typeface="+mj-lt"/>
              </a:rPr>
              <a:t>.</a:t>
            </a:r>
          </a:p>
          <a:p>
            <a:pPr lvl="0" algn="just"/>
            <a:r>
              <a:rPr lang="es-MX" sz="2600" dirty="0" smtClean="0">
                <a:latin typeface="+mj-lt"/>
              </a:rPr>
              <a:t>El </a:t>
            </a:r>
            <a:r>
              <a:rPr lang="es-MX" sz="2600" b="1" dirty="0">
                <a:latin typeface="+mj-lt"/>
              </a:rPr>
              <a:t>ejemplo</a:t>
            </a:r>
            <a:r>
              <a:rPr lang="es-MX" sz="2600" dirty="0">
                <a:latin typeface="+mj-lt"/>
              </a:rPr>
              <a:t> más simple sería una función que suma dos valores:</a:t>
            </a:r>
            <a:endParaRPr lang="es-MX" sz="2600" b="1" dirty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2147" y="3505564"/>
            <a:ext cx="5987705" cy="18002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89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/>
              <a:t>Funciones de usuario </a:t>
            </a:r>
            <a:r>
              <a:rPr lang="es-PE" dirty="0" smtClean="0"/>
              <a:t>devolviendo un valor (Retorno)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479967"/>
            <a:ext cx="10515600" cy="405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s-MX" sz="2600" dirty="0">
                <a:latin typeface="+mj-lt"/>
              </a:rPr>
              <a:t>La directiva </a:t>
            </a:r>
            <a:r>
              <a:rPr lang="es-MX" sz="2600" b="1" dirty="0" err="1">
                <a:latin typeface="+mj-lt"/>
              </a:rPr>
              <a:t>return</a:t>
            </a:r>
            <a:r>
              <a:rPr lang="es-MX" sz="2600" dirty="0">
                <a:latin typeface="+mj-lt"/>
              </a:rPr>
              <a:t> puede estar en cualquier lugar de la función. Cuando la ejecución lo alcanza, la función se detiene y el valor se devuelve al código de llamada (asignado al </a:t>
            </a:r>
            <a:r>
              <a:rPr lang="es-MX" sz="2600" dirty="0" err="1">
                <a:latin typeface="+mj-lt"/>
              </a:rPr>
              <a:t>result</a:t>
            </a:r>
            <a:r>
              <a:rPr lang="es-MX" sz="2600" dirty="0">
                <a:latin typeface="+mj-lt"/>
              </a:rPr>
              <a:t> anterior).</a:t>
            </a:r>
          </a:p>
          <a:p>
            <a:pPr lvl="0" algn="just"/>
            <a:r>
              <a:rPr lang="es-MX" sz="2600" dirty="0" smtClean="0">
                <a:latin typeface="+mj-lt"/>
              </a:rPr>
              <a:t>Puede </a:t>
            </a:r>
            <a:r>
              <a:rPr lang="es-MX" sz="2600" dirty="0">
                <a:latin typeface="+mj-lt"/>
              </a:rPr>
              <a:t>haber muchos casos de </a:t>
            </a:r>
            <a:r>
              <a:rPr lang="es-MX" sz="2600" b="1" dirty="0" err="1">
                <a:latin typeface="+mj-lt"/>
              </a:rPr>
              <a:t>return</a:t>
            </a:r>
            <a:r>
              <a:rPr lang="es-MX" sz="2600" dirty="0">
                <a:latin typeface="+mj-lt"/>
              </a:rPr>
              <a:t> en una sola función. Por </a:t>
            </a:r>
            <a:r>
              <a:rPr lang="es-MX" sz="2600" b="1" dirty="0">
                <a:latin typeface="+mj-lt"/>
              </a:rPr>
              <a:t>ejemplo</a:t>
            </a:r>
            <a:r>
              <a:rPr lang="es-MX" sz="2600" dirty="0">
                <a:latin typeface="+mj-lt"/>
              </a:rPr>
              <a:t>:</a:t>
            </a:r>
            <a:endParaRPr lang="es-MX" sz="2600" b="1" dirty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1688" y="3413862"/>
            <a:ext cx="5127813" cy="27279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39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title"/>
          </p:nvPr>
        </p:nvSpPr>
        <p:spPr>
          <a:xfrm>
            <a:off x="549500" y="2385725"/>
            <a:ext cx="3565200" cy="1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Caso o reto a resolver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"/>
          <p:cNvSpPr txBox="1">
            <a:spLocks noGrp="1"/>
          </p:cNvSpPr>
          <p:nvPr>
            <p:ph type="title"/>
          </p:nvPr>
        </p:nvSpPr>
        <p:spPr>
          <a:xfrm>
            <a:off x="4737050" y="1679775"/>
            <a:ext cx="6873000" cy="2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buClr>
                <a:srgbClr val="002060"/>
              </a:buClr>
              <a:buSzPts val="4000"/>
            </a:pPr>
            <a:r>
              <a:rPr lang="es-PE" sz="4400" dirty="0" smtClean="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Resolver ejercicios de Laboratorio con funciones de usuario de JavaScript</a:t>
            </a:r>
            <a:endParaRPr sz="4400" dirty="0">
              <a:solidFill>
                <a:srgbClr val="0D2D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43" name="Google Shape;143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72d453eb4_1_59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Recurso del caso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372d453eb4_1_59"/>
          <p:cNvSpPr/>
          <p:nvPr/>
        </p:nvSpPr>
        <p:spPr>
          <a:xfrm>
            <a:off x="1513175" y="1106125"/>
            <a:ext cx="9150000" cy="444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PE" sz="1600" dirty="0" smtClean="0"/>
              <a:t>Resolver el caso propuesto usando el </a:t>
            </a:r>
            <a:r>
              <a:rPr lang="es-PE" sz="1600" b="1" dirty="0" smtClean="0"/>
              <a:t>Visual Studio Code </a:t>
            </a:r>
            <a:r>
              <a:rPr lang="es-PE" sz="1600" dirty="0" smtClean="0"/>
              <a:t>y las </a:t>
            </a:r>
            <a:r>
              <a:rPr lang="es-PE" sz="1600" b="1" dirty="0" smtClean="0"/>
              <a:t>funciones de usuario </a:t>
            </a:r>
            <a:r>
              <a:rPr lang="es-PE" sz="1600" dirty="0" smtClean="0"/>
              <a:t>de JavaScript, dicho </a:t>
            </a:r>
            <a:r>
              <a:rPr lang="es-PE" sz="1600" b="1" dirty="0" smtClean="0"/>
              <a:t>material digital </a:t>
            </a:r>
            <a:r>
              <a:rPr lang="es-PE" sz="1600" dirty="0"/>
              <a:t>de laboratorio </a:t>
            </a:r>
            <a:r>
              <a:rPr lang="es-PE" sz="1600" dirty="0" smtClean="0"/>
              <a:t>será proporcionado </a:t>
            </a:r>
            <a:r>
              <a:rPr lang="es-PE" sz="1600" dirty="0"/>
              <a:t>por el </a:t>
            </a:r>
            <a:r>
              <a:rPr lang="es-PE" sz="1600" dirty="0" smtClean="0"/>
              <a:t>docente y también se podrá ubicar dentro del aula virtual del curso.</a:t>
            </a:r>
          </a:p>
          <a:p>
            <a:pPr lvl="0" algn="just"/>
            <a:endParaRPr sz="16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70" y="3672632"/>
            <a:ext cx="2651409" cy="1686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72d453eb4_1_8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Indicaciones para realizar la actividad</a:t>
            </a:r>
            <a:endParaRPr/>
          </a:p>
        </p:txBody>
      </p:sp>
      <p:sp>
        <p:nvSpPr>
          <p:cNvPr id="160" name="Google Shape;160;g1372d453eb4_1_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Use el IDE Visual Studio Code.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Desarrolle los casos propuestos usando funciones de usuario de JavaScript: con y sin parámetros.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Sea ordenado y respete los fundamentos programación y algoritmos.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b="1" dirty="0">
                <a:latin typeface="Arial"/>
                <a:ea typeface="Arial"/>
                <a:cs typeface="Arial"/>
                <a:sym typeface="Arial"/>
              </a:rPr>
              <a:t>Publicar</a:t>
            </a:r>
            <a:r>
              <a:rPr lang="es-PE" dirty="0">
                <a:latin typeface="Arial"/>
                <a:ea typeface="Arial"/>
                <a:cs typeface="Arial"/>
                <a:sym typeface="Arial"/>
              </a:rPr>
              <a:t> el resultado en</a:t>
            </a: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: Repositorio del Curso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1372d453eb4_1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g1372d453eb4_1_80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63" name="Google Shape;163;g1372d453eb4_1_8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g1372d453eb4_1_8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1372d453eb4_1_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372d453eb4_1_88"/>
          <p:cNvSpPr txBox="1">
            <a:spLocks noGrp="1"/>
          </p:cNvSpPr>
          <p:nvPr>
            <p:ph type="title"/>
          </p:nvPr>
        </p:nvSpPr>
        <p:spPr>
          <a:xfrm>
            <a:off x="4737050" y="1679775"/>
            <a:ext cx="6873000" cy="2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40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Presentación y sustentación de equipos</a:t>
            </a:r>
            <a:endParaRPr sz="4400">
              <a:solidFill>
                <a:srgbClr val="0D2D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g1372d453eb4_1_88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72" name="Google Shape;172;g1372d453eb4_1_8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g1372d453eb4_1_8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26428" t="3598" r="27024" b="3492"/>
          <a:stretch/>
        </p:blipFill>
        <p:spPr>
          <a:xfrm>
            <a:off x="5268686" y="4650647"/>
            <a:ext cx="1538514" cy="1383827"/>
          </a:xfrm>
          <a:prstGeom prst="rect">
            <a:avLst/>
          </a:prstGeom>
        </p:spPr>
      </p:pic>
      <p:sp>
        <p:nvSpPr>
          <p:cNvPr id="178" name="Google Shape;178;g1372d453eb4_1_96"/>
          <p:cNvSpPr txBox="1">
            <a:spLocks noGrp="1"/>
          </p:cNvSpPr>
          <p:nvPr>
            <p:ph type="body" idx="1"/>
          </p:nvPr>
        </p:nvSpPr>
        <p:spPr>
          <a:xfrm>
            <a:off x="780143" y="1339461"/>
            <a:ext cx="10515600" cy="446329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Font typeface="Arial"/>
              <a:buAutoNum type="arabicPeriod"/>
            </a:pPr>
            <a:r>
              <a:rPr lang="es-MX" sz="2400" dirty="0">
                <a:latin typeface="+mj-lt"/>
              </a:rPr>
              <a:t>Las funciones son uno de los bloques de construcción fundamentales en </a:t>
            </a:r>
            <a:r>
              <a:rPr lang="es-MX" sz="2400" dirty="0" smtClean="0">
                <a:latin typeface="+mj-lt"/>
              </a:rPr>
              <a:t>JavaScript.</a:t>
            </a:r>
          </a:p>
          <a:p>
            <a:pPr algn="just">
              <a:buFont typeface="Arial"/>
              <a:buAutoNum type="arabicPeriod"/>
            </a:pPr>
            <a:r>
              <a:rPr lang="es-MX" sz="2400" dirty="0">
                <a:latin typeface="+mj-lt"/>
              </a:rPr>
              <a:t>Una función es un conjunto de instrucciones que se agrupan para realizar una tarea concreta y que se pueden reutilizar fácilmente.</a:t>
            </a:r>
          </a:p>
          <a:p>
            <a:pPr algn="just">
              <a:buFont typeface="Arial"/>
              <a:buAutoNum type="arabicPeriod"/>
            </a:pPr>
            <a:r>
              <a:rPr lang="es-MX" sz="2400" dirty="0" smtClean="0">
                <a:latin typeface="+mj-lt"/>
              </a:rPr>
              <a:t>Las funciones de usuario en JavaScript pueden ser con y sin parámetros.</a:t>
            </a:r>
          </a:p>
        </p:txBody>
      </p:sp>
      <p:sp>
        <p:nvSpPr>
          <p:cNvPr id="179" name="Google Shape;179;g1372d453eb4_1_96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Ideas clave</a:t>
            </a:r>
            <a:endParaRPr/>
          </a:p>
        </p:txBody>
      </p:sp>
      <p:grpSp>
        <p:nvGrpSpPr>
          <p:cNvPr id="180" name="Google Shape;180;g1372d453eb4_1_9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81" name="Google Shape;181;g1372d453eb4_1_9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g1372d453eb4_1_9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72d453eb4_1_105"/>
          <p:cNvSpPr/>
          <p:nvPr/>
        </p:nvSpPr>
        <p:spPr>
          <a:xfrm>
            <a:off x="-21000" y="902700"/>
            <a:ext cx="12192000" cy="5955300"/>
          </a:xfrm>
          <a:prstGeom prst="rect">
            <a:avLst/>
          </a:prstGeom>
          <a:solidFill>
            <a:srgbClr val="0D2D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372d453eb4_1_105"/>
          <p:cNvSpPr txBox="1">
            <a:spLocks noGrp="1"/>
          </p:cNvSpPr>
          <p:nvPr>
            <p:ph type="body" idx="1"/>
          </p:nvPr>
        </p:nvSpPr>
        <p:spPr>
          <a:xfrm>
            <a:off x="2291900" y="1825625"/>
            <a:ext cx="8318100" cy="236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PE" sz="36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“Si tú lo deseas, puedes volar, solo tienes que confiar mucho en ti” </a:t>
            </a:r>
            <a:endParaRPr sz="4400" dirty="0"/>
          </a:p>
        </p:txBody>
      </p:sp>
      <p:grpSp>
        <p:nvGrpSpPr>
          <p:cNvPr id="190" name="Google Shape;190;g1372d453eb4_1_105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91" name="Google Shape;191;g1372d453eb4_1_10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g1372d453eb4_1_10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188;g1372d453eb4_1_105"/>
          <p:cNvSpPr txBox="1">
            <a:spLocks/>
          </p:cNvSpPr>
          <p:nvPr/>
        </p:nvSpPr>
        <p:spPr>
          <a:xfrm>
            <a:off x="7974300" y="3880350"/>
            <a:ext cx="2635700" cy="42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s-MX" sz="2400" b="1" dirty="0" smtClean="0">
                <a:solidFill>
                  <a:schemeClr val="bg1"/>
                </a:solidFill>
                <a:latin typeface="+mj-lt"/>
              </a:rPr>
              <a:t>Steve Jobs</a:t>
            </a:r>
            <a:endParaRPr lang="es-MX" sz="24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0" y="1662112"/>
            <a:ext cx="571500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922" y="6266192"/>
            <a:ext cx="1923501" cy="371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37650" y="6013150"/>
            <a:ext cx="1385999" cy="7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Resultado de aprendizaje</a:t>
            </a:r>
            <a:endParaRPr/>
          </a:p>
        </p:txBody>
      </p:sp>
      <p:sp>
        <p:nvSpPr>
          <p:cNvPr id="70" name="Google Shape;7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dirty="0" smtClean="0">
                <a:latin typeface="+mj-lt"/>
              </a:rPr>
              <a:t>Al finalizar la sesión, el estudiante crea aplicaciones web con JavaScript reconociendo las funciones de usuario usando con y sin parámetros.</a:t>
            </a:r>
            <a:endParaRPr dirty="0">
              <a:latin typeface="+mj-lt"/>
            </a:endParaRPr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2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73" name="Google Shape;73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72d453eb4_1_1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Contenidos o temas</a:t>
            </a:r>
            <a:endParaRPr/>
          </a:p>
        </p:txBody>
      </p:sp>
      <p:sp>
        <p:nvSpPr>
          <p:cNvPr id="80" name="Google Shape;80;g1372d453eb4_1_1"/>
          <p:cNvSpPr txBox="1">
            <a:spLocks noGrp="1"/>
          </p:cNvSpPr>
          <p:nvPr>
            <p:ph type="body" idx="1"/>
          </p:nvPr>
        </p:nvSpPr>
        <p:spPr>
          <a:xfrm>
            <a:off x="690225" y="1348850"/>
            <a:ext cx="10592400" cy="41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dirty="0" smtClean="0">
                <a:latin typeface="+mj-lt"/>
                <a:ea typeface="Arial"/>
                <a:cs typeface="Arial"/>
                <a:sym typeface="Arial"/>
              </a:rPr>
              <a:t>Creación de funciones de usuario</a:t>
            </a:r>
          </a:p>
          <a:p>
            <a:pPr>
              <a:lnSpc>
                <a:spcPct val="115000"/>
              </a:lnSpc>
            </a:pPr>
            <a:r>
              <a:rPr lang="es-ES" dirty="0">
                <a:latin typeface="+mj-lt"/>
              </a:rPr>
              <a:t>Funciones con y sin parámetros</a:t>
            </a:r>
            <a:endParaRPr lang="es-PE" dirty="0">
              <a:latin typeface="+mj-lt"/>
            </a:endParaRPr>
          </a:p>
          <a:p>
            <a:pPr>
              <a:lnSpc>
                <a:spcPct val="115000"/>
              </a:lnSpc>
            </a:pPr>
            <a:r>
              <a:rPr lang="es-ES" dirty="0">
                <a:latin typeface="+mj-lt"/>
              </a:rPr>
              <a:t>Llamada de funciones</a:t>
            </a:r>
            <a:endParaRPr lang="es-PE" dirty="0">
              <a:latin typeface="+mj-lt"/>
            </a:endParaRPr>
          </a:p>
          <a:p>
            <a:pPr>
              <a:lnSpc>
                <a:spcPct val="115000"/>
              </a:lnSpc>
            </a:pPr>
            <a:r>
              <a:rPr lang="es-ES" dirty="0">
                <a:latin typeface="+mj-lt"/>
              </a:rPr>
              <a:t>Valor de retorno de una </a:t>
            </a:r>
            <a:r>
              <a:rPr lang="es-ES" dirty="0" smtClean="0">
                <a:latin typeface="+mj-lt"/>
              </a:rPr>
              <a:t>función</a:t>
            </a:r>
            <a:endParaRPr lang="es-PE" dirty="0">
              <a:latin typeface="+mj-lt"/>
            </a:endParaRPr>
          </a:p>
        </p:txBody>
      </p:sp>
      <p:pic>
        <p:nvPicPr>
          <p:cNvPr id="81" name="Google Shape;81;g1372d453eb4_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g1372d453eb4_1_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83" name="Google Shape;83;g1372d453eb4_1_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g1372d453eb4_1_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 smtClean="0"/>
              <a:t>Funciones de usuario en JavaScript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/>
            <a:r>
              <a:rPr lang="es-MX" sz="2600" dirty="0">
                <a:latin typeface="+mj-lt"/>
              </a:rPr>
              <a:t>Cuando se desarrolla una aplicación compleja, es muy habitual utilizar una y otra vez las </a:t>
            </a:r>
            <a:r>
              <a:rPr lang="es-MX" sz="2600" b="1" dirty="0">
                <a:latin typeface="+mj-lt"/>
              </a:rPr>
              <a:t>mismas instrucciones. </a:t>
            </a:r>
            <a:endParaRPr lang="es-MX" sz="2600" b="1" dirty="0" smtClean="0">
              <a:latin typeface="+mj-lt"/>
            </a:endParaRPr>
          </a:p>
          <a:p>
            <a:pPr lvl="0" algn="just"/>
            <a:r>
              <a:rPr lang="es-MX" sz="2600" dirty="0" smtClean="0">
                <a:latin typeface="+mj-lt"/>
              </a:rPr>
              <a:t>Las </a:t>
            </a:r>
            <a:r>
              <a:rPr lang="es-MX" sz="2600" dirty="0">
                <a:latin typeface="+mj-lt"/>
              </a:rPr>
              <a:t>funciones son la </a:t>
            </a:r>
            <a:r>
              <a:rPr lang="es-MX" sz="2600" b="1" dirty="0">
                <a:latin typeface="+mj-lt"/>
              </a:rPr>
              <a:t>solución</a:t>
            </a:r>
            <a:r>
              <a:rPr lang="es-MX" sz="2600" dirty="0">
                <a:latin typeface="+mj-lt"/>
              </a:rPr>
              <a:t> a todos estos problemas, tanto en JavaScript como en el resto de lenguajes de programación. Una función es un conjunto de instrucciones que se </a:t>
            </a:r>
            <a:r>
              <a:rPr lang="es-MX" sz="2600" b="1" dirty="0">
                <a:latin typeface="+mj-lt"/>
              </a:rPr>
              <a:t>agrupan</a:t>
            </a:r>
            <a:r>
              <a:rPr lang="es-MX" sz="2600" dirty="0">
                <a:latin typeface="+mj-lt"/>
              </a:rPr>
              <a:t> para realizar una tarea concreta y que se pueden </a:t>
            </a:r>
            <a:r>
              <a:rPr lang="es-MX" sz="2600" b="1" dirty="0">
                <a:latin typeface="+mj-lt"/>
              </a:rPr>
              <a:t>reutilizar fácilmente.</a:t>
            </a:r>
            <a:endParaRPr sz="2600" b="1" dirty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3699" y="4559660"/>
            <a:ext cx="1484601" cy="17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3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 smtClean="0"/>
              <a:t>Funciones de usuario en JavaScript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/>
            <a:r>
              <a:rPr lang="es-MX" sz="2600" dirty="0">
                <a:latin typeface="+mj-lt"/>
              </a:rPr>
              <a:t>Las funciones son uno de los </a:t>
            </a:r>
            <a:r>
              <a:rPr lang="es-MX" sz="2600" b="1" dirty="0">
                <a:latin typeface="+mj-lt"/>
              </a:rPr>
              <a:t>bloques de construcción </a:t>
            </a:r>
            <a:r>
              <a:rPr lang="es-MX" sz="2600" dirty="0">
                <a:latin typeface="+mj-lt"/>
              </a:rPr>
              <a:t>fundamentales en JavaScript. Una función en JavaScript es similar a un </a:t>
            </a:r>
            <a:r>
              <a:rPr lang="es-MX" sz="2600" b="1" dirty="0">
                <a:latin typeface="+mj-lt"/>
              </a:rPr>
              <a:t>procedimiento</a:t>
            </a:r>
            <a:r>
              <a:rPr lang="es-MX" sz="2600" dirty="0">
                <a:latin typeface="+mj-lt"/>
              </a:rPr>
              <a:t> — un conjunto de instrucciones que realiza una tarea o calcula un valor, pero para que un procedimiento califique como función, debe tomar alguna </a:t>
            </a:r>
            <a:r>
              <a:rPr lang="es-MX" sz="2600" b="1" dirty="0">
                <a:latin typeface="+mj-lt"/>
              </a:rPr>
              <a:t>entrada </a:t>
            </a:r>
            <a:r>
              <a:rPr lang="es-MX" sz="2600" dirty="0">
                <a:latin typeface="+mj-lt"/>
              </a:rPr>
              <a:t>y devolver una </a:t>
            </a:r>
            <a:r>
              <a:rPr lang="es-MX" sz="2600" b="1" dirty="0">
                <a:latin typeface="+mj-lt"/>
              </a:rPr>
              <a:t>salida</a:t>
            </a:r>
            <a:r>
              <a:rPr lang="es-MX" sz="2600" dirty="0">
                <a:latin typeface="+mj-lt"/>
              </a:rPr>
              <a:t> donde hay alguna relación obvia entre la entrada y la salida. Para usar una función, debes definirla en algún lugar del ámbito desde el que deseas llamarla.</a:t>
            </a:r>
            <a:endParaRPr sz="2600" dirty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3699" y="4895206"/>
            <a:ext cx="1484601" cy="1742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/>
              <a:t>Funciones de usuario </a:t>
            </a:r>
            <a:r>
              <a:rPr lang="es-PE" dirty="0" smtClean="0"/>
              <a:t>sin parámetros (argumentos) en </a:t>
            </a:r>
            <a:r>
              <a:rPr lang="es-PE" dirty="0"/>
              <a:t>JavaScript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05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s-MX" sz="2600" dirty="0" smtClean="0">
                <a:latin typeface="+mj-lt"/>
              </a:rPr>
              <a:t>En </a:t>
            </a:r>
            <a:r>
              <a:rPr lang="es-MX" sz="2600" dirty="0">
                <a:latin typeface="+mj-lt"/>
              </a:rPr>
              <a:t>primer lugar se debe crear la </a:t>
            </a:r>
            <a:r>
              <a:rPr lang="es-MX" sz="2600" b="1" dirty="0">
                <a:latin typeface="+mj-lt"/>
              </a:rPr>
              <a:t>función básica </a:t>
            </a:r>
            <a:r>
              <a:rPr lang="es-MX" sz="2600" dirty="0">
                <a:latin typeface="+mj-lt"/>
              </a:rPr>
              <a:t>con las </a:t>
            </a:r>
            <a:r>
              <a:rPr lang="es-MX" sz="2600" b="1" dirty="0">
                <a:latin typeface="+mj-lt"/>
              </a:rPr>
              <a:t>instrucciones comunes. </a:t>
            </a:r>
            <a:r>
              <a:rPr lang="es-MX" sz="2600" dirty="0">
                <a:latin typeface="+mj-lt"/>
              </a:rPr>
              <a:t>Las funciones en JavaScript se definen mediante la palabra reservada </a:t>
            </a:r>
            <a:r>
              <a:rPr lang="es-MX" sz="2600" b="1" dirty="0">
                <a:latin typeface="+mj-lt"/>
              </a:rPr>
              <a:t>function, </a:t>
            </a:r>
            <a:r>
              <a:rPr lang="es-MX" sz="2600" dirty="0">
                <a:latin typeface="+mj-lt"/>
              </a:rPr>
              <a:t>seguida del </a:t>
            </a:r>
            <a:r>
              <a:rPr lang="es-MX" sz="2600" b="1" dirty="0">
                <a:latin typeface="+mj-lt"/>
              </a:rPr>
              <a:t>nombre</a:t>
            </a:r>
            <a:r>
              <a:rPr lang="es-MX" sz="2600" dirty="0">
                <a:latin typeface="+mj-lt"/>
              </a:rPr>
              <a:t> de la función. Su definición formal es la </a:t>
            </a:r>
            <a:r>
              <a:rPr lang="es-MX" sz="2600" dirty="0" smtClean="0">
                <a:latin typeface="+mj-lt"/>
              </a:rPr>
              <a:t>siguiente</a:t>
            </a:r>
            <a:r>
              <a:rPr lang="es-MX" sz="2600" dirty="0">
                <a:latin typeface="+mj-lt"/>
              </a:rPr>
              <a:t>:</a:t>
            </a: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3128" y="3854528"/>
            <a:ext cx="6465744" cy="159945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/>
              <a:t>Funciones de usuario </a:t>
            </a:r>
            <a:r>
              <a:rPr lang="es-PE" dirty="0" smtClean="0"/>
              <a:t>sin parámetros (argumentos) en </a:t>
            </a:r>
            <a:r>
              <a:rPr lang="es-PE" dirty="0"/>
              <a:t>JavaScript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05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s-MX" sz="2600" dirty="0" smtClean="0">
                <a:latin typeface="+mj-lt"/>
              </a:rPr>
              <a:t>Se </a:t>
            </a:r>
            <a:r>
              <a:rPr lang="es-MX" sz="2600" b="1" dirty="0">
                <a:latin typeface="+mj-lt"/>
              </a:rPr>
              <a:t>crea</a:t>
            </a:r>
            <a:r>
              <a:rPr lang="es-MX" sz="2600" dirty="0">
                <a:latin typeface="+mj-lt"/>
              </a:rPr>
              <a:t> una función llamada </a:t>
            </a:r>
            <a:r>
              <a:rPr lang="es-MX" sz="2600" dirty="0" smtClean="0">
                <a:latin typeface="+mj-lt"/>
              </a:rPr>
              <a:t>suma_y_muestra() </a:t>
            </a:r>
            <a:r>
              <a:rPr lang="es-MX" sz="2600" dirty="0">
                <a:latin typeface="+mj-lt"/>
              </a:rPr>
              <a:t>de la siguiente forma:</a:t>
            </a: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5970" y="3286269"/>
            <a:ext cx="7480060" cy="17746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097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/>
              <a:t>Funciones de usuario </a:t>
            </a:r>
            <a:r>
              <a:rPr lang="es-PE" dirty="0" smtClean="0"/>
              <a:t>sin parámetros (argumentos) en </a:t>
            </a:r>
            <a:r>
              <a:rPr lang="es-PE" dirty="0"/>
              <a:t>JavaScript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79764" y="1542142"/>
            <a:ext cx="10515600" cy="405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s-MX" sz="2600" dirty="0">
                <a:latin typeface="+mj-lt"/>
              </a:rPr>
              <a:t>La </a:t>
            </a:r>
            <a:r>
              <a:rPr lang="es-MX" sz="2600" b="1" dirty="0">
                <a:latin typeface="+mj-lt"/>
              </a:rPr>
              <a:t>llamada</a:t>
            </a:r>
            <a:r>
              <a:rPr lang="es-MX" sz="2600" dirty="0">
                <a:latin typeface="+mj-lt"/>
              </a:rPr>
              <a:t> a la función se realiza simplemente indicando su nombre, incluyendo los paréntesis del final y el carácter </a:t>
            </a:r>
            <a:r>
              <a:rPr lang="es-MX" sz="2600" b="1" dirty="0">
                <a:latin typeface="+mj-lt"/>
              </a:rPr>
              <a:t>; </a:t>
            </a:r>
            <a:r>
              <a:rPr lang="es-MX" sz="2600" dirty="0">
                <a:latin typeface="+mj-lt"/>
              </a:rPr>
              <a:t>para terminar la instrucción:</a:t>
            </a: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6"/>
          <a:srcRect r="8726"/>
          <a:stretch/>
        </p:blipFill>
        <p:spPr>
          <a:xfrm>
            <a:off x="3846449" y="2896411"/>
            <a:ext cx="5145151" cy="350675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34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/>
              <a:t>Funciones de usuario </a:t>
            </a:r>
            <a:r>
              <a:rPr lang="es-PE" dirty="0" smtClean="0"/>
              <a:t>con </a:t>
            </a:r>
            <a:r>
              <a:rPr lang="es-PE" dirty="0"/>
              <a:t>parámetros (argumentos) en JavaScript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05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s-MX" sz="2600" dirty="0">
                <a:latin typeface="+mj-lt"/>
              </a:rPr>
              <a:t>La palabra clave</a:t>
            </a:r>
            <a:r>
              <a:rPr lang="es-MX" sz="2600" b="1" dirty="0">
                <a:latin typeface="+mj-lt"/>
              </a:rPr>
              <a:t> function </a:t>
            </a:r>
            <a:r>
              <a:rPr lang="es-MX" sz="2600" dirty="0">
                <a:latin typeface="+mj-lt"/>
              </a:rPr>
              <a:t>va primero, luego va el </a:t>
            </a:r>
            <a:r>
              <a:rPr lang="es-MX" sz="2600" b="1" dirty="0">
                <a:latin typeface="+mj-lt"/>
              </a:rPr>
              <a:t>nombre de función,</a:t>
            </a:r>
            <a:r>
              <a:rPr lang="es-MX" sz="2600" dirty="0">
                <a:latin typeface="+mj-lt"/>
              </a:rPr>
              <a:t> luego una </a:t>
            </a:r>
            <a:r>
              <a:rPr lang="es-MX" sz="2600" b="1" dirty="0">
                <a:latin typeface="+mj-lt"/>
              </a:rPr>
              <a:t>lista de parámetros </a:t>
            </a:r>
            <a:r>
              <a:rPr lang="es-MX" sz="2600" dirty="0">
                <a:latin typeface="+mj-lt"/>
              </a:rPr>
              <a:t>entre paréntesis (separados por comas, vacía en el ejemplo anterior) y finalmente el código de la función entre</a:t>
            </a:r>
            <a:r>
              <a:rPr lang="es-MX" sz="2600" b="1" dirty="0">
                <a:latin typeface="+mj-lt"/>
              </a:rPr>
              <a:t> </a:t>
            </a:r>
            <a:r>
              <a:rPr lang="es-MX" sz="2600" b="1" dirty="0" smtClean="0">
                <a:latin typeface="+mj-lt"/>
              </a:rPr>
              <a:t>llaves {}, </a:t>
            </a:r>
            <a:r>
              <a:rPr lang="es-MX" sz="2600" dirty="0">
                <a:latin typeface="+mj-lt"/>
              </a:rPr>
              <a:t>también llamado </a:t>
            </a:r>
            <a:r>
              <a:rPr lang="es-MX" sz="2600" b="1" dirty="0" smtClean="0">
                <a:latin typeface="+mj-lt"/>
              </a:rPr>
              <a:t>“el </a:t>
            </a:r>
            <a:r>
              <a:rPr lang="es-MX" sz="2600" b="1" dirty="0">
                <a:latin typeface="+mj-lt"/>
              </a:rPr>
              <a:t>cuerpo de la función”.</a:t>
            </a: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9941" y="4120139"/>
            <a:ext cx="8784626" cy="12187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069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-certus ppt">
  <a:themeElements>
    <a:clrScheme name="Certus">
      <a:dk1>
        <a:srgbClr val="000000"/>
      </a:dk1>
      <a:lt1>
        <a:srgbClr val="FFFFFF"/>
      </a:lt1>
      <a:dk2>
        <a:srgbClr val="192A66"/>
      </a:dk2>
      <a:lt2>
        <a:srgbClr val="E7E6E6"/>
      </a:lt2>
      <a:accent1>
        <a:srgbClr val="2BB5E4"/>
      </a:accent1>
      <a:accent2>
        <a:srgbClr val="EE196B"/>
      </a:accent2>
      <a:accent3>
        <a:srgbClr val="9F07AA"/>
      </a:accent3>
      <a:accent4>
        <a:srgbClr val="00C3CF"/>
      </a:accent4>
      <a:accent5>
        <a:srgbClr val="4472C4"/>
      </a:accent5>
      <a:accent6>
        <a:srgbClr val="70AD47"/>
      </a:accent6>
      <a:hlink>
        <a:srgbClr val="0563C1"/>
      </a:hlink>
      <a:folHlink>
        <a:srgbClr val="EFF5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663</Words>
  <Application>Microsoft Office PowerPoint</Application>
  <PresentationFormat>Panorámica</PresentationFormat>
  <Paragraphs>48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Calibri</vt:lpstr>
      <vt:lpstr>plantilla-certus ppt</vt:lpstr>
      <vt:lpstr>JavaScript</vt:lpstr>
      <vt:lpstr>Resultado de aprendizaje</vt:lpstr>
      <vt:lpstr>Contenidos o temas</vt:lpstr>
      <vt:lpstr>Funciones de usuario en JavaScript</vt:lpstr>
      <vt:lpstr>Funciones de usuario en JavaScript</vt:lpstr>
      <vt:lpstr>Funciones de usuario sin parámetros (argumentos) en JavaScript</vt:lpstr>
      <vt:lpstr>Funciones de usuario sin parámetros (argumentos) en JavaScript</vt:lpstr>
      <vt:lpstr>Funciones de usuario sin parámetros (argumentos) en JavaScript</vt:lpstr>
      <vt:lpstr>Funciones de usuario con parámetros (argumentos) en JavaScript</vt:lpstr>
      <vt:lpstr>Funciones de usuario con parámetros (argumentos) en JavaScript</vt:lpstr>
      <vt:lpstr>Funciones de usuario devolviendo un valor (Retorno)</vt:lpstr>
      <vt:lpstr>Funciones de usuario devolviendo un valor (Retorno)</vt:lpstr>
      <vt:lpstr>Caso o reto a resolver</vt:lpstr>
      <vt:lpstr>Recurso del caso</vt:lpstr>
      <vt:lpstr>Indicaciones para realizar la actividad</vt:lpstr>
      <vt:lpstr>Presentación y sustentación de equipos</vt:lpstr>
      <vt:lpstr>Ideas clave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Microsoft Office User</dc:creator>
  <cp:lastModifiedBy>Usuario</cp:lastModifiedBy>
  <cp:revision>99</cp:revision>
  <dcterms:created xsi:type="dcterms:W3CDTF">2019-11-19T20:06:01Z</dcterms:created>
  <dcterms:modified xsi:type="dcterms:W3CDTF">2022-09-06T14:36:42Z</dcterms:modified>
</cp:coreProperties>
</file>