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96" r:id="rId5"/>
    <p:sldId id="297" r:id="rId6"/>
    <p:sldId id="298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264" r:id="rId22"/>
    <p:sldId id="265" r:id="rId23"/>
    <p:sldId id="266" r:id="rId24"/>
    <p:sldId id="267" r:id="rId25"/>
    <p:sldId id="268" r:id="rId26"/>
    <p:sldId id="269" r:id="rId27"/>
    <p:sldId id="270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iZQI9nXemSOt9usYAAIwbgOsYZ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" name="Google Shape;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43832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51746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41563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4307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42424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92533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8403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53228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10614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70533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94098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72d453eb4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1372d453eb4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72d453eb4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1372d453eb4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72d453eb4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g1372d453eb4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72d453eb4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g1372d453eb4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72d453eb4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g1372d453eb4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72d453eb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g1372d453eb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62751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15484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516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0351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1375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2106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92155" y="0"/>
            <a:ext cx="52998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6"/>
          <p:cNvSpPr txBox="1">
            <a:spLocks noGrp="1"/>
          </p:cNvSpPr>
          <p:nvPr>
            <p:ph type="ctrTitle"/>
          </p:nvPr>
        </p:nvSpPr>
        <p:spPr>
          <a:xfrm>
            <a:off x="838200" y="2129164"/>
            <a:ext cx="4799798" cy="190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  <a:defRPr sz="40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ubTitle" idx="1"/>
          </p:nvPr>
        </p:nvSpPr>
        <p:spPr>
          <a:xfrm>
            <a:off x="831783" y="4198804"/>
            <a:ext cx="4799798" cy="149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  <a:defRPr sz="60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1"/>
          <p:cNvSpPr/>
          <p:nvPr/>
        </p:nvSpPr>
        <p:spPr>
          <a:xfrm>
            <a:off x="0" y="0"/>
            <a:ext cx="4308859" cy="6858000"/>
          </a:xfrm>
          <a:prstGeom prst="rect">
            <a:avLst/>
          </a:prstGeom>
          <a:solidFill>
            <a:srgbClr val="192A6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664545" y="2438802"/>
            <a:ext cx="3361355" cy="186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1855788" y="85726"/>
            <a:ext cx="9764712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6616700" y="889000"/>
            <a:ext cx="5575300" cy="596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2"/>
          </p:nvPr>
        </p:nvSpPr>
        <p:spPr>
          <a:xfrm>
            <a:off x="839789" y="52070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839789" y="41021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839789" y="32131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1793081" y="136525"/>
            <a:ext cx="9738519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>
            <a:spLocks noGrp="1"/>
          </p:cNvSpPr>
          <p:nvPr>
            <p:ph type="pic" idx="2"/>
          </p:nvPr>
        </p:nvSpPr>
        <p:spPr>
          <a:xfrm>
            <a:off x="5181600" y="1523206"/>
            <a:ext cx="6172200" cy="380365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838200" y="1523206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 rot="5400000">
            <a:off x="4443680" y="-1779855"/>
            <a:ext cx="330464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1939130" y="85726"/>
            <a:ext cx="9706769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1"/>
          </p:nvPr>
        </p:nvSpPr>
        <p:spPr>
          <a:xfrm>
            <a:off x="1968501" y="1562895"/>
            <a:ext cx="8453439" cy="288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0" y="0"/>
            <a:ext cx="12192000" cy="875899"/>
          </a:xfrm>
          <a:prstGeom prst="rect">
            <a:avLst/>
          </a:prstGeom>
          <a:solidFill>
            <a:srgbClr val="0D2D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7;p5"/>
          <p:cNvPicPr preferRelativeResize="0"/>
          <p:nvPr/>
        </p:nvPicPr>
        <p:blipFill rotWithShape="1">
          <a:blip r:embed="rId11">
            <a:alphaModFix/>
          </a:blip>
          <a:srcRect l="1" r="-116" b="83395"/>
          <a:stretch/>
        </p:blipFill>
        <p:spPr>
          <a:xfrm>
            <a:off x="0" y="0"/>
            <a:ext cx="9402572" cy="8758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5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ctrTitle"/>
          </p:nvPr>
        </p:nvSpPr>
        <p:spPr>
          <a:xfrm>
            <a:off x="838200" y="2129175"/>
            <a:ext cx="5692500" cy="19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dirty="0" smtClean="0">
                <a:latin typeface="Arial"/>
                <a:ea typeface="Arial"/>
                <a:cs typeface="Arial"/>
                <a:sym typeface="Arial"/>
              </a:rPr>
              <a:t>JavaScript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6"/>
          <p:cNvSpPr txBox="1">
            <a:spLocks noGrp="1"/>
          </p:cNvSpPr>
          <p:nvPr>
            <p:ph type="subTitle" idx="1"/>
          </p:nvPr>
        </p:nvSpPr>
        <p:spPr>
          <a:xfrm>
            <a:off x="831783" y="4198804"/>
            <a:ext cx="4799798" cy="149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Sesión 5</a:t>
            </a:r>
            <a:endParaRPr dirty="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616" y="541554"/>
            <a:ext cx="3902475" cy="11796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16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63" name="Google Shape;63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2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s-PE" dirty="0"/>
              <a:t>Controles básicos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057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s-MX" sz="2600" b="1" dirty="0" smtClean="0">
                <a:latin typeface="+mj-lt"/>
              </a:rPr>
              <a:t>Cuadro </a:t>
            </a:r>
            <a:r>
              <a:rPr lang="es-MX" sz="2600" b="1" dirty="0">
                <a:latin typeface="+mj-lt"/>
              </a:rPr>
              <a:t>de texto de </a:t>
            </a:r>
            <a:r>
              <a:rPr lang="es-MX" sz="2600" b="1" dirty="0" smtClean="0">
                <a:latin typeface="+mj-lt"/>
              </a:rPr>
              <a:t>Fecha: </a:t>
            </a:r>
            <a:r>
              <a:rPr lang="es-MX" sz="2600" b="1" dirty="0">
                <a:latin typeface="+mj-lt"/>
              </a:rPr>
              <a:t>&lt;input </a:t>
            </a:r>
            <a:r>
              <a:rPr lang="es-MX" sz="2600" b="1" dirty="0" err="1">
                <a:latin typeface="+mj-lt"/>
              </a:rPr>
              <a:t>type</a:t>
            </a:r>
            <a:r>
              <a:rPr lang="es-MX" sz="2600" b="1" dirty="0" smtClean="0">
                <a:latin typeface="+mj-lt"/>
              </a:rPr>
              <a:t>=“date"&gt;: </a:t>
            </a:r>
            <a:r>
              <a:rPr lang="es-MX" sz="2600" dirty="0">
                <a:latin typeface="+mj-lt"/>
              </a:rPr>
              <a:t>Las cajas de texto de una sola línea específicas para fechas (días, meses, años) se crean mediante una etiqueta </a:t>
            </a:r>
            <a:r>
              <a:rPr lang="es-MX" sz="2600" b="1" dirty="0">
                <a:latin typeface="+mj-lt"/>
              </a:rPr>
              <a:t>&lt;input&gt; </a:t>
            </a:r>
            <a:r>
              <a:rPr lang="es-MX" sz="2600" dirty="0">
                <a:latin typeface="+mj-lt"/>
              </a:rPr>
              <a:t>cuyo atributo </a:t>
            </a:r>
            <a:r>
              <a:rPr lang="es-MX" sz="2600" b="1" dirty="0" err="1">
                <a:latin typeface="+mj-lt"/>
              </a:rPr>
              <a:t>type</a:t>
            </a:r>
            <a:r>
              <a:rPr lang="es-MX" sz="2600" dirty="0">
                <a:latin typeface="+mj-lt"/>
              </a:rPr>
              <a:t> tiene el valor </a:t>
            </a:r>
            <a:r>
              <a:rPr lang="es-MX" sz="2600" dirty="0" smtClean="0">
                <a:latin typeface="+mj-lt"/>
              </a:rPr>
              <a:t>“</a:t>
            </a:r>
            <a:r>
              <a:rPr lang="es-MX" sz="2600" b="1" dirty="0" smtClean="0">
                <a:latin typeface="+mj-lt"/>
              </a:rPr>
              <a:t>date”. </a:t>
            </a:r>
            <a:r>
              <a:rPr lang="es-MX" sz="2600" dirty="0">
                <a:latin typeface="+mj-lt"/>
              </a:rPr>
              <a:t>El dato se envía con el formato AAAA-MM-DD donde AAAA es el número de año, MM el número de mes y DD el número de día.</a:t>
            </a:r>
            <a:endParaRPr sz="2400" b="1" i="1" dirty="0">
              <a:latin typeface="+mj-lt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1817" y="4409830"/>
            <a:ext cx="10051983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5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s-PE" dirty="0" smtClean="0"/>
              <a:t>Controles básicos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057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s-MX" sz="2600" b="1" dirty="0" smtClean="0">
                <a:latin typeface="+mj-lt"/>
              </a:rPr>
              <a:t>Cuadro </a:t>
            </a:r>
            <a:r>
              <a:rPr lang="es-MX" sz="2600" b="1" dirty="0">
                <a:latin typeface="+mj-lt"/>
              </a:rPr>
              <a:t>de texto de </a:t>
            </a:r>
            <a:r>
              <a:rPr lang="es-MX" sz="2600" b="1" dirty="0" smtClean="0">
                <a:latin typeface="+mj-lt"/>
              </a:rPr>
              <a:t>Hora: </a:t>
            </a:r>
            <a:r>
              <a:rPr lang="es-MX" sz="2600" b="1" dirty="0">
                <a:latin typeface="+mj-lt"/>
              </a:rPr>
              <a:t>&lt;input </a:t>
            </a:r>
            <a:r>
              <a:rPr lang="es-MX" sz="2600" b="1" dirty="0" err="1">
                <a:latin typeface="+mj-lt"/>
              </a:rPr>
              <a:t>type</a:t>
            </a:r>
            <a:r>
              <a:rPr lang="es-MX" sz="2600" b="1" dirty="0" smtClean="0">
                <a:latin typeface="+mj-lt"/>
              </a:rPr>
              <a:t>=“time"&gt;: </a:t>
            </a:r>
            <a:r>
              <a:rPr lang="es-MX" sz="2600" dirty="0">
                <a:latin typeface="+mj-lt"/>
              </a:rPr>
              <a:t>Las cajas de texto de una sola línea específicas para tiempos (horas, minutos) se crean mediante una etiqueta </a:t>
            </a:r>
            <a:r>
              <a:rPr lang="es-MX" sz="2600" b="1" dirty="0">
                <a:latin typeface="+mj-lt"/>
              </a:rPr>
              <a:t>&lt;input&gt; </a:t>
            </a:r>
            <a:r>
              <a:rPr lang="es-MX" sz="2600" dirty="0">
                <a:latin typeface="+mj-lt"/>
              </a:rPr>
              <a:t>cuyo atributo </a:t>
            </a:r>
            <a:r>
              <a:rPr lang="es-MX" sz="2600" b="1" dirty="0" err="1">
                <a:latin typeface="+mj-lt"/>
              </a:rPr>
              <a:t>type</a:t>
            </a:r>
            <a:r>
              <a:rPr lang="es-MX" sz="2600" dirty="0">
                <a:latin typeface="+mj-lt"/>
              </a:rPr>
              <a:t> tiene el valor </a:t>
            </a:r>
            <a:r>
              <a:rPr lang="es-MX" sz="2600" dirty="0" smtClean="0">
                <a:latin typeface="+mj-lt"/>
              </a:rPr>
              <a:t>“</a:t>
            </a:r>
            <a:r>
              <a:rPr lang="es-MX" sz="2600" b="1" dirty="0" smtClean="0">
                <a:latin typeface="+mj-lt"/>
              </a:rPr>
              <a:t>time”. </a:t>
            </a:r>
            <a:r>
              <a:rPr lang="es-MX" sz="2600" dirty="0">
                <a:latin typeface="+mj-lt"/>
              </a:rPr>
              <a:t>El dato se envía con el formato HH-MM donde HH son las horas y MM los minutos.</a:t>
            </a:r>
            <a:endParaRPr sz="2400" b="1" i="1" dirty="0">
              <a:latin typeface="+mj-lt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9389" y="4106138"/>
            <a:ext cx="10014411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2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s-PE" dirty="0" smtClean="0"/>
              <a:t>Controles básicos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057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s-MX" sz="2600" b="1" dirty="0" smtClean="0">
                <a:latin typeface="+mj-lt"/>
              </a:rPr>
              <a:t>Botones </a:t>
            </a:r>
            <a:r>
              <a:rPr lang="es-PE" sz="2600" b="1" dirty="0">
                <a:latin typeface="+mj-lt"/>
              </a:rPr>
              <a:t>&lt;input&gt; y &lt;</a:t>
            </a:r>
            <a:r>
              <a:rPr lang="es-PE" sz="2600" b="1" dirty="0" err="1">
                <a:latin typeface="+mj-lt"/>
              </a:rPr>
              <a:t>button</a:t>
            </a:r>
            <a:r>
              <a:rPr lang="es-PE" sz="2600" b="1" dirty="0" smtClean="0">
                <a:latin typeface="+mj-lt"/>
              </a:rPr>
              <a:t>&gt;: </a:t>
            </a:r>
            <a:r>
              <a:rPr lang="es-MX" sz="2600" dirty="0">
                <a:latin typeface="+mj-lt"/>
              </a:rPr>
              <a:t>Los botones se crean mediante la etiqueta &lt;input&gt; o mediante la etiqueta &lt;</a:t>
            </a:r>
            <a:r>
              <a:rPr lang="es-MX" sz="2600" dirty="0" err="1">
                <a:latin typeface="+mj-lt"/>
              </a:rPr>
              <a:t>button</a:t>
            </a:r>
            <a:r>
              <a:rPr lang="es-MX" sz="2600" dirty="0">
                <a:latin typeface="+mj-lt"/>
              </a:rPr>
              <a:t>&gt;. La diferencia entre ellos es que &lt;input&gt; sólo puede contener texto, mientras que &lt;</a:t>
            </a:r>
            <a:r>
              <a:rPr lang="es-MX" sz="2600" dirty="0" err="1">
                <a:latin typeface="+mj-lt"/>
              </a:rPr>
              <a:t>button</a:t>
            </a:r>
            <a:r>
              <a:rPr lang="es-MX" sz="2600" dirty="0">
                <a:latin typeface="+mj-lt"/>
              </a:rPr>
              <a:t>&gt; permite incluir elementos </a:t>
            </a:r>
            <a:r>
              <a:rPr lang="es-MX" sz="2600" dirty="0" err="1">
                <a:latin typeface="+mj-lt"/>
              </a:rPr>
              <a:t>html</a:t>
            </a:r>
            <a:r>
              <a:rPr lang="es-MX" sz="2600" dirty="0">
                <a:latin typeface="+mj-lt"/>
              </a:rPr>
              <a:t> como imágenes</a:t>
            </a:r>
            <a:r>
              <a:rPr lang="es-MX" sz="2600" dirty="0" smtClean="0">
                <a:latin typeface="+mj-lt"/>
              </a:rPr>
              <a:t>.</a:t>
            </a:r>
          </a:p>
          <a:p>
            <a:pPr algn="just"/>
            <a:r>
              <a:rPr lang="es-MX" sz="2600" dirty="0">
                <a:latin typeface="+mj-lt"/>
              </a:rPr>
              <a:t>El contenido del botón </a:t>
            </a:r>
            <a:r>
              <a:rPr lang="es-MX" sz="2600" b="1" dirty="0">
                <a:latin typeface="+mj-lt"/>
              </a:rPr>
              <a:t>&lt;input&gt; </a:t>
            </a:r>
            <a:r>
              <a:rPr lang="es-MX" sz="2600" dirty="0">
                <a:latin typeface="+mj-lt"/>
              </a:rPr>
              <a:t>se define mediante el atributo </a:t>
            </a:r>
            <a:r>
              <a:rPr lang="es-MX" sz="2600" b="1" dirty="0" err="1">
                <a:latin typeface="+mj-lt"/>
              </a:rPr>
              <a:t>value</a:t>
            </a:r>
            <a:r>
              <a:rPr lang="es-MX" sz="2600" dirty="0">
                <a:latin typeface="+mj-lt"/>
              </a:rPr>
              <a:t>, por lo que sólo puede contener texto. El contenido del botón </a:t>
            </a:r>
            <a:r>
              <a:rPr lang="es-MX" sz="2600" b="1" dirty="0">
                <a:latin typeface="+mj-lt"/>
              </a:rPr>
              <a:t>&lt;</a:t>
            </a:r>
            <a:r>
              <a:rPr lang="es-MX" sz="2600" b="1" dirty="0" err="1">
                <a:latin typeface="+mj-lt"/>
              </a:rPr>
              <a:t>button</a:t>
            </a:r>
            <a:r>
              <a:rPr lang="es-MX" sz="2600" b="1" dirty="0">
                <a:latin typeface="+mj-lt"/>
              </a:rPr>
              <a:t>&gt; </a:t>
            </a:r>
            <a:r>
              <a:rPr lang="es-MX" sz="2600" dirty="0">
                <a:latin typeface="+mj-lt"/>
              </a:rPr>
              <a:t>se escribe dentro del elemento, por lo que puede incluir </a:t>
            </a:r>
            <a:r>
              <a:rPr lang="es-MX" sz="2600" b="1" dirty="0">
                <a:latin typeface="+mj-lt"/>
              </a:rPr>
              <a:t>texto e imágenes.</a:t>
            </a:r>
            <a:endParaRPr lang="es-MX" sz="2600" b="1" dirty="0" smtClean="0">
              <a:latin typeface="+mj-lt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89012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s-PE" dirty="0" smtClean="0"/>
              <a:t>Controles básicos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057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s-MX" sz="2600" dirty="0">
                <a:latin typeface="+mj-lt"/>
              </a:rPr>
              <a:t>El </a:t>
            </a:r>
            <a:r>
              <a:rPr lang="es-MX" sz="2600" b="1" dirty="0">
                <a:latin typeface="+mj-lt"/>
              </a:rPr>
              <a:t>botón </a:t>
            </a:r>
            <a:r>
              <a:rPr lang="es-MX" sz="2600" b="1" dirty="0" err="1">
                <a:latin typeface="+mj-lt"/>
              </a:rPr>
              <a:t>Submit</a:t>
            </a:r>
            <a:r>
              <a:rPr lang="es-MX" sz="2600" b="1" dirty="0">
                <a:latin typeface="+mj-lt"/>
              </a:rPr>
              <a:t> </a:t>
            </a:r>
            <a:r>
              <a:rPr lang="es-MX" sz="2600" dirty="0">
                <a:latin typeface="+mj-lt"/>
              </a:rPr>
              <a:t>es el que permite al usuario remitir los datos al </a:t>
            </a:r>
            <a:r>
              <a:rPr lang="es-MX" sz="2600" b="1" dirty="0">
                <a:latin typeface="+mj-lt"/>
              </a:rPr>
              <a:t>servidor</a:t>
            </a:r>
            <a:r>
              <a:rPr lang="es-MX" sz="2600" dirty="0">
                <a:latin typeface="+mj-lt"/>
              </a:rPr>
              <a:t>. Se crea mediante una etiqueta</a:t>
            </a:r>
            <a:r>
              <a:rPr lang="es-MX" sz="2600" b="1" dirty="0">
                <a:latin typeface="+mj-lt"/>
              </a:rPr>
              <a:t> &lt;input&gt; o &lt;</a:t>
            </a:r>
            <a:r>
              <a:rPr lang="es-MX" sz="2600" b="1" dirty="0" err="1">
                <a:latin typeface="+mj-lt"/>
              </a:rPr>
              <a:t>button</a:t>
            </a:r>
            <a:r>
              <a:rPr lang="es-MX" sz="2600" b="1" dirty="0">
                <a:latin typeface="+mj-lt"/>
              </a:rPr>
              <a:t>&gt; </a:t>
            </a:r>
            <a:r>
              <a:rPr lang="es-MX" sz="2600" dirty="0">
                <a:latin typeface="+mj-lt"/>
              </a:rPr>
              <a:t>cuyo atributo </a:t>
            </a:r>
            <a:r>
              <a:rPr lang="es-MX" sz="2600" b="1" dirty="0" err="1">
                <a:latin typeface="+mj-lt"/>
              </a:rPr>
              <a:t>type</a:t>
            </a:r>
            <a:r>
              <a:rPr lang="es-MX" sz="2600" dirty="0">
                <a:latin typeface="+mj-lt"/>
              </a:rPr>
              <a:t> tiene el valor </a:t>
            </a:r>
            <a:r>
              <a:rPr lang="es-MX" sz="2600" b="1" dirty="0" err="1">
                <a:latin typeface="+mj-lt"/>
              </a:rPr>
              <a:t>submit</a:t>
            </a:r>
            <a:r>
              <a:rPr lang="es-MX" sz="2600" dirty="0">
                <a:latin typeface="+mj-lt"/>
              </a:rPr>
              <a:t>.</a:t>
            </a:r>
            <a:endParaRPr lang="es-MX" sz="2600" dirty="0" smtClean="0">
              <a:latin typeface="+mj-lt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9389" y="3272701"/>
            <a:ext cx="10014411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2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s-PE" dirty="0" smtClean="0"/>
              <a:t>Controles básicos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057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s-MX" sz="2600" b="1" dirty="0" smtClean="0">
                <a:latin typeface="+mj-lt"/>
              </a:rPr>
              <a:t>Botones </a:t>
            </a:r>
            <a:r>
              <a:rPr lang="es-MX" sz="2600" b="1" dirty="0" err="1" smtClean="0">
                <a:latin typeface="+mj-lt"/>
              </a:rPr>
              <a:t>reset</a:t>
            </a:r>
            <a:r>
              <a:rPr lang="es-MX" sz="2600" b="1" dirty="0" smtClean="0">
                <a:latin typeface="+mj-lt"/>
              </a:rPr>
              <a:t> </a:t>
            </a:r>
            <a:r>
              <a:rPr lang="es-PE" sz="2600" b="1" dirty="0">
                <a:latin typeface="+mj-lt"/>
              </a:rPr>
              <a:t>&lt;input&gt; </a:t>
            </a:r>
            <a:r>
              <a:rPr lang="es-PE" sz="2600" b="1" dirty="0" smtClean="0">
                <a:latin typeface="+mj-lt"/>
              </a:rPr>
              <a:t>o</a:t>
            </a:r>
            <a:r>
              <a:rPr lang="es-PE" sz="2600" b="1" dirty="0">
                <a:latin typeface="+mj-lt"/>
              </a:rPr>
              <a:t> &lt;</a:t>
            </a:r>
            <a:r>
              <a:rPr lang="es-PE" sz="2600" b="1" dirty="0" err="1">
                <a:latin typeface="+mj-lt"/>
              </a:rPr>
              <a:t>button</a:t>
            </a:r>
            <a:r>
              <a:rPr lang="es-PE" sz="2600" b="1" dirty="0" smtClean="0">
                <a:latin typeface="+mj-lt"/>
              </a:rPr>
              <a:t>&gt;: </a:t>
            </a:r>
            <a:r>
              <a:rPr lang="es-MX" sz="2600" dirty="0" smtClean="0">
                <a:latin typeface="+mj-lt"/>
              </a:rPr>
              <a:t>El </a:t>
            </a:r>
            <a:r>
              <a:rPr lang="es-MX" sz="2600" dirty="0">
                <a:latin typeface="+mj-lt"/>
              </a:rPr>
              <a:t>botón </a:t>
            </a:r>
            <a:r>
              <a:rPr lang="es-MX" sz="2600" dirty="0" err="1">
                <a:latin typeface="+mj-lt"/>
              </a:rPr>
              <a:t>Reset</a:t>
            </a:r>
            <a:r>
              <a:rPr lang="es-MX" sz="2600" dirty="0">
                <a:latin typeface="+mj-lt"/>
              </a:rPr>
              <a:t> restablece los valores iniciales del formulario. Se crea mediante una etiqueta </a:t>
            </a:r>
            <a:r>
              <a:rPr lang="es-MX" sz="2600" b="1" dirty="0">
                <a:latin typeface="+mj-lt"/>
              </a:rPr>
              <a:t>&lt;input&gt; o &lt;</a:t>
            </a:r>
            <a:r>
              <a:rPr lang="es-MX" sz="2600" b="1" dirty="0" err="1">
                <a:latin typeface="+mj-lt"/>
              </a:rPr>
              <a:t>button</a:t>
            </a:r>
            <a:r>
              <a:rPr lang="es-MX" sz="2600" b="1" dirty="0">
                <a:latin typeface="+mj-lt"/>
              </a:rPr>
              <a:t>&gt; </a:t>
            </a:r>
            <a:r>
              <a:rPr lang="es-MX" sz="2600" dirty="0">
                <a:latin typeface="+mj-lt"/>
              </a:rPr>
              <a:t>cuyo atributo </a:t>
            </a:r>
            <a:r>
              <a:rPr lang="es-MX" sz="2600" b="1" dirty="0" err="1">
                <a:latin typeface="+mj-lt"/>
              </a:rPr>
              <a:t>type</a:t>
            </a:r>
            <a:r>
              <a:rPr lang="es-MX" sz="2600" dirty="0">
                <a:latin typeface="+mj-lt"/>
              </a:rPr>
              <a:t> tiene el valor </a:t>
            </a:r>
            <a:r>
              <a:rPr lang="es-MX" sz="2600" b="1" dirty="0" err="1">
                <a:latin typeface="+mj-lt"/>
              </a:rPr>
              <a:t>reset</a:t>
            </a:r>
            <a:r>
              <a:rPr lang="es-MX" sz="2600" dirty="0">
                <a:latin typeface="+mj-lt"/>
              </a:rPr>
              <a:t>.</a:t>
            </a:r>
            <a:endParaRPr lang="es-MX" sz="2600" dirty="0" smtClean="0">
              <a:latin typeface="+mj-lt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0450" y="3278403"/>
            <a:ext cx="7425171" cy="260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5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s-PE" dirty="0" smtClean="0"/>
              <a:t>Controles básicos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057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s-PE" sz="2600" b="1" dirty="0" smtClean="0">
                <a:latin typeface="+mj-lt"/>
              </a:rPr>
              <a:t>Control </a:t>
            </a:r>
            <a:r>
              <a:rPr lang="es-PE" sz="2600" b="1" dirty="0" err="1" smtClean="0">
                <a:latin typeface="+mj-lt"/>
              </a:rPr>
              <a:t>Area</a:t>
            </a:r>
            <a:r>
              <a:rPr lang="es-PE" sz="2600" b="1" dirty="0" smtClean="0">
                <a:latin typeface="+mj-lt"/>
              </a:rPr>
              <a:t> de Texto &lt;</a:t>
            </a:r>
            <a:r>
              <a:rPr lang="es-PE" sz="2600" b="1" dirty="0" err="1" smtClean="0">
                <a:latin typeface="+mj-lt"/>
              </a:rPr>
              <a:t>textarea</a:t>
            </a:r>
            <a:r>
              <a:rPr lang="es-PE" sz="2600" b="1" dirty="0" smtClean="0">
                <a:latin typeface="+mj-lt"/>
              </a:rPr>
              <a:t>&gt;: </a:t>
            </a:r>
            <a:r>
              <a:rPr lang="es-MX" sz="2600" dirty="0">
                <a:latin typeface="+mj-lt"/>
              </a:rPr>
              <a:t>Las cajas de texto de varias líneas se crean mediante la etiqueta </a:t>
            </a:r>
            <a:r>
              <a:rPr lang="es-MX" sz="2600" b="1" dirty="0">
                <a:latin typeface="+mj-lt"/>
              </a:rPr>
              <a:t>&lt;</a:t>
            </a:r>
            <a:r>
              <a:rPr lang="es-MX" sz="2600" b="1" dirty="0" err="1">
                <a:latin typeface="+mj-lt"/>
              </a:rPr>
              <a:t>textarea</a:t>
            </a:r>
            <a:r>
              <a:rPr lang="es-MX" sz="2600" b="1" dirty="0">
                <a:latin typeface="+mj-lt"/>
              </a:rPr>
              <a:t>&gt;. </a:t>
            </a:r>
            <a:r>
              <a:rPr lang="es-MX" sz="2600" dirty="0">
                <a:latin typeface="+mj-lt"/>
              </a:rPr>
              <a:t>Los atributos obligatorios </a:t>
            </a:r>
            <a:r>
              <a:rPr lang="es-MX" sz="2600" b="1" dirty="0" err="1">
                <a:latin typeface="+mj-lt"/>
              </a:rPr>
              <a:t>rows</a:t>
            </a:r>
            <a:r>
              <a:rPr lang="es-MX" sz="2600" b="1" dirty="0">
                <a:latin typeface="+mj-lt"/>
              </a:rPr>
              <a:t> y </a:t>
            </a:r>
            <a:r>
              <a:rPr lang="es-MX" sz="2600" b="1" dirty="0" err="1">
                <a:latin typeface="+mj-lt"/>
              </a:rPr>
              <a:t>cols</a:t>
            </a:r>
            <a:r>
              <a:rPr lang="es-MX" sz="2600" b="1" dirty="0">
                <a:latin typeface="+mj-lt"/>
              </a:rPr>
              <a:t> </a:t>
            </a:r>
            <a:r>
              <a:rPr lang="es-MX" sz="2600" dirty="0">
                <a:latin typeface="+mj-lt"/>
              </a:rPr>
              <a:t>establecen el número de filas y columnas iniciales de la caja, aunque los navegadores permiten modificarlo arrastrando la esquina inferior derecha.</a:t>
            </a:r>
            <a:endParaRPr lang="es-MX" sz="2600" dirty="0" smtClean="0">
              <a:latin typeface="+mj-lt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7489" y="4160287"/>
            <a:ext cx="9976311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0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s-PE" dirty="0" smtClean="0"/>
              <a:t>Controles de Selección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057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s-PE" sz="2600" b="1" dirty="0" smtClean="0">
                <a:latin typeface="+mj-lt"/>
              </a:rPr>
              <a:t>Botón de opción </a:t>
            </a:r>
            <a:r>
              <a:rPr lang="es-MX" sz="2600" b="1" dirty="0" smtClean="0">
                <a:latin typeface="+mj-lt"/>
              </a:rPr>
              <a:t>&lt;input </a:t>
            </a:r>
            <a:r>
              <a:rPr lang="es-MX" sz="2600" b="1" dirty="0" err="1" smtClean="0">
                <a:latin typeface="+mj-lt"/>
              </a:rPr>
              <a:t>type</a:t>
            </a:r>
            <a:r>
              <a:rPr lang="es-MX" sz="2600" b="1" dirty="0" smtClean="0">
                <a:latin typeface="+mj-lt"/>
              </a:rPr>
              <a:t>="radio"&gt;: </a:t>
            </a:r>
            <a:r>
              <a:rPr lang="es-MX" sz="2600" dirty="0" smtClean="0">
                <a:latin typeface="+mj-lt"/>
              </a:rPr>
              <a:t>Los botones radio se crean mediante una etiqueta </a:t>
            </a:r>
            <a:r>
              <a:rPr lang="es-MX" sz="2600" b="1" dirty="0" smtClean="0">
                <a:latin typeface="+mj-lt"/>
              </a:rPr>
              <a:t>&lt;input&gt; </a:t>
            </a:r>
            <a:r>
              <a:rPr lang="es-MX" sz="2600" dirty="0" smtClean="0">
                <a:latin typeface="+mj-lt"/>
              </a:rPr>
              <a:t>cuyo atributo</a:t>
            </a:r>
            <a:r>
              <a:rPr lang="es-MX" sz="2600" b="1" dirty="0" smtClean="0">
                <a:latin typeface="+mj-lt"/>
              </a:rPr>
              <a:t> </a:t>
            </a:r>
            <a:r>
              <a:rPr lang="es-MX" sz="2600" b="1" dirty="0" err="1" smtClean="0">
                <a:latin typeface="+mj-lt"/>
              </a:rPr>
              <a:t>type</a:t>
            </a:r>
            <a:r>
              <a:rPr lang="es-MX" sz="2600" b="1" dirty="0" smtClean="0">
                <a:latin typeface="+mj-lt"/>
              </a:rPr>
              <a:t> </a:t>
            </a:r>
            <a:r>
              <a:rPr lang="es-MX" sz="2600" dirty="0" smtClean="0">
                <a:latin typeface="+mj-lt"/>
              </a:rPr>
              <a:t>tiene el valor “</a:t>
            </a:r>
            <a:r>
              <a:rPr lang="es-MX" sz="2600" b="1" dirty="0" smtClean="0">
                <a:latin typeface="+mj-lt"/>
              </a:rPr>
              <a:t>radio”.</a:t>
            </a: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7965" y="3854528"/>
            <a:ext cx="9985836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1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s-PE" dirty="0" smtClean="0"/>
              <a:t>Controles de Selección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057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s-MX" sz="2600" dirty="0" smtClean="0">
                <a:latin typeface="+mj-lt"/>
              </a:rPr>
              <a:t>Los </a:t>
            </a:r>
            <a:r>
              <a:rPr lang="es-MX" sz="2600" b="1" dirty="0">
                <a:latin typeface="+mj-lt"/>
              </a:rPr>
              <a:t>botones </a:t>
            </a:r>
            <a:r>
              <a:rPr lang="es-MX" sz="2600" b="1" dirty="0" smtClean="0">
                <a:latin typeface="+mj-lt"/>
              </a:rPr>
              <a:t>de radio </a:t>
            </a:r>
            <a:r>
              <a:rPr lang="es-MX" sz="2600" dirty="0">
                <a:latin typeface="+mj-lt"/>
              </a:rPr>
              <a:t>que tienen el mismo atributo </a:t>
            </a:r>
            <a:r>
              <a:rPr lang="es-MX" sz="2600" b="1" dirty="0" err="1">
                <a:latin typeface="+mj-lt"/>
              </a:rPr>
              <a:t>name</a:t>
            </a:r>
            <a:r>
              <a:rPr lang="es-MX" sz="2600" dirty="0">
                <a:latin typeface="+mj-lt"/>
              </a:rPr>
              <a:t> forman un </a:t>
            </a:r>
            <a:r>
              <a:rPr lang="es-MX" sz="2600" b="1" dirty="0">
                <a:latin typeface="+mj-lt"/>
              </a:rPr>
              <a:t>grupo</a:t>
            </a:r>
            <a:r>
              <a:rPr lang="es-MX" sz="2600" dirty="0">
                <a:latin typeface="+mj-lt"/>
              </a:rPr>
              <a:t>, es decir, que si se marca uno de ellos se desmarca automáticamente el resto.</a:t>
            </a:r>
            <a:endParaRPr lang="es-MX" sz="2600" b="1" dirty="0" smtClean="0">
              <a:latin typeface="+mj-lt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6539" y="3688273"/>
            <a:ext cx="9957261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4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s-PE" dirty="0" smtClean="0"/>
              <a:t>Controles de Selección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057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s-PE" sz="2600" b="1" dirty="0" smtClean="0">
                <a:latin typeface="+mj-lt"/>
              </a:rPr>
              <a:t>Casilla de Verificación </a:t>
            </a:r>
            <a:r>
              <a:rPr lang="es-MX" sz="2600" b="1" dirty="0" smtClean="0">
                <a:latin typeface="+mj-lt"/>
              </a:rPr>
              <a:t>&lt;input </a:t>
            </a:r>
            <a:r>
              <a:rPr lang="es-MX" sz="2600" b="1" dirty="0" err="1" smtClean="0">
                <a:latin typeface="+mj-lt"/>
              </a:rPr>
              <a:t>type</a:t>
            </a:r>
            <a:r>
              <a:rPr lang="es-MX" sz="2600" b="1" dirty="0" smtClean="0">
                <a:latin typeface="+mj-lt"/>
              </a:rPr>
              <a:t>=“</a:t>
            </a:r>
            <a:r>
              <a:rPr lang="es-MX" sz="2600" b="1" dirty="0" err="1" smtClean="0">
                <a:latin typeface="+mj-lt"/>
              </a:rPr>
              <a:t>checkbox</a:t>
            </a:r>
            <a:r>
              <a:rPr lang="es-MX" sz="2600" b="1" dirty="0" smtClean="0">
                <a:latin typeface="+mj-lt"/>
              </a:rPr>
              <a:t>"&gt;: </a:t>
            </a:r>
            <a:r>
              <a:rPr lang="es-MX" sz="2600" dirty="0">
                <a:latin typeface="+mj-lt"/>
              </a:rPr>
              <a:t>Las casillas de verificación se crean mediante una etiqueta </a:t>
            </a:r>
            <a:r>
              <a:rPr lang="es-MX" sz="2600" b="1" dirty="0">
                <a:latin typeface="+mj-lt"/>
              </a:rPr>
              <a:t>&lt;input&gt;</a:t>
            </a:r>
            <a:r>
              <a:rPr lang="es-MX" sz="2600" dirty="0">
                <a:latin typeface="+mj-lt"/>
              </a:rPr>
              <a:t> cuyo atributo </a:t>
            </a:r>
            <a:r>
              <a:rPr lang="es-MX" sz="2600" b="1" dirty="0" err="1">
                <a:latin typeface="+mj-lt"/>
              </a:rPr>
              <a:t>type</a:t>
            </a:r>
            <a:r>
              <a:rPr lang="es-MX" sz="2600" dirty="0">
                <a:latin typeface="+mj-lt"/>
              </a:rPr>
              <a:t> tiene el valor </a:t>
            </a:r>
            <a:r>
              <a:rPr lang="es-MX" sz="2600" b="1" dirty="0" smtClean="0">
                <a:latin typeface="+mj-lt"/>
              </a:rPr>
              <a:t>“</a:t>
            </a:r>
            <a:r>
              <a:rPr lang="es-MX" sz="2600" b="1" dirty="0" err="1" smtClean="0">
                <a:latin typeface="+mj-lt"/>
              </a:rPr>
              <a:t>checkbox</a:t>
            </a:r>
            <a:r>
              <a:rPr lang="es-MX" sz="2600" b="1" dirty="0" smtClean="0">
                <a:latin typeface="+mj-lt"/>
              </a:rPr>
              <a:t>”.</a:t>
            </a: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5156" y="3854528"/>
            <a:ext cx="9808644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s-PE" dirty="0" smtClean="0"/>
              <a:t>Controles de Selección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057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s-PE" sz="2600" b="1" dirty="0" smtClean="0">
                <a:latin typeface="+mj-lt"/>
              </a:rPr>
              <a:t>Cuadro combinado </a:t>
            </a:r>
            <a:r>
              <a:rPr lang="es-MX" sz="2600" b="1" dirty="0" smtClean="0">
                <a:latin typeface="+mj-lt"/>
              </a:rPr>
              <a:t>&lt;</a:t>
            </a:r>
            <a:r>
              <a:rPr lang="es-MX" sz="2600" b="1" dirty="0" err="1" smtClean="0">
                <a:latin typeface="+mj-lt"/>
              </a:rPr>
              <a:t>select</a:t>
            </a:r>
            <a:r>
              <a:rPr lang="es-MX" sz="2600" b="1" dirty="0" smtClean="0">
                <a:latin typeface="+mj-lt"/>
              </a:rPr>
              <a:t>&gt;: </a:t>
            </a:r>
            <a:r>
              <a:rPr lang="es-MX" sz="2600" dirty="0" smtClean="0">
                <a:latin typeface="+mj-lt"/>
              </a:rPr>
              <a:t>Los cuadros combinados se </a:t>
            </a:r>
            <a:r>
              <a:rPr lang="es-MX" sz="2600" dirty="0">
                <a:latin typeface="+mj-lt"/>
              </a:rPr>
              <a:t>crean mediante la etiqueta </a:t>
            </a:r>
            <a:r>
              <a:rPr lang="es-MX" sz="2600" b="1" dirty="0">
                <a:latin typeface="+mj-lt"/>
              </a:rPr>
              <a:t>&lt;</a:t>
            </a:r>
            <a:r>
              <a:rPr lang="es-MX" sz="2600" b="1" dirty="0" err="1">
                <a:latin typeface="+mj-lt"/>
              </a:rPr>
              <a:t>select</a:t>
            </a:r>
            <a:r>
              <a:rPr lang="es-MX" sz="2600" b="1" dirty="0">
                <a:latin typeface="+mj-lt"/>
              </a:rPr>
              <a:t>&gt;. </a:t>
            </a:r>
            <a:r>
              <a:rPr lang="es-MX" sz="2600" dirty="0">
                <a:latin typeface="+mj-lt"/>
              </a:rPr>
              <a:t>Cada opción </a:t>
            </a:r>
            <a:r>
              <a:rPr lang="es-MX" sz="2600" dirty="0" smtClean="0">
                <a:latin typeface="+mj-lt"/>
              </a:rPr>
              <a:t>se </a:t>
            </a:r>
            <a:r>
              <a:rPr lang="es-MX" sz="2600" dirty="0">
                <a:latin typeface="+mj-lt"/>
              </a:rPr>
              <a:t>define mediante la etiqueta </a:t>
            </a:r>
            <a:r>
              <a:rPr lang="es-MX" sz="2600" b="1" dirty="0">
                <a:latin typeface="+mj-lt"/>
              </a:rPr>
              <a:t>&lt;</a:t>
            </a:r>
            <a:r>
              <a:rPr lang="es-MX" sz="2600" b="1" dirty="0" err="1">
                <a:latin typeface="+mj-lt"/>
              </a:rPr>
              <a:t>option</a:t>
            </a:r>
            <a:r>
              <a:rPr lang="es-MX" sz="2600" b="1" dirty="0">
                <a:latin typeface="+mj-lt"/>
              </a:rPr>
              <a:t>&gt;. </a:t>
            </a:r>
            <a:r>
              <a:rPr lang="es-MX" sz="2600" dirty="0">
                <a:latin typeface="+mj-lt"/>
              </a:rPr>
              <a:t>El valor que se envía es el texto que aparece en </a:t>
            </a:r>
            <a:r>
              <a:rPr lang="es-MX" sz="2600" dirty="0" smtClean="0">
                <a:latin typeface="+mj-lt"/>
              </a:rPr>
              <a:t>la lista desplegable o </a:t>
            </a:r>
            <a:r>
              <a:rPr lang="es-MX" sz="2600" dirty="0" err="1" smtClean="0">
                <a:latin typeface="+mj-lt"/>
              </a:rPr>
              <a:t>menu</a:t>
            </a:r>
            <a:r>
              <a:rPr lang="es-MX" sz="2600" dirty="0" smtClean="0">
                <a:latin typeface="+mj-lt"/>
              </a:rPr>
              <a:t>, </a:t>
            </a:r>
            <a:r>
              <a:rPr lang="es-MX" sz="2600" dirty="0">
                <a:latin typeface="+mj-lt"/>
              </a:rPr>
              <a:t>salvo si el elemento &lt;</a:t>
            </a:r>
            <a:r>
              <a:rPr lang="es-MX" sz="2600" dirty="0" err="1">
                <a:latin typeface="+mj-lt"/>
              </a:rPr>
              <a:t>option</a:t>
            </a:r>
            <a:r>
              <a:rPr lang="es-MX" sz="2600" dirty="0">
                <a:latin typeface="+mj-lt"/>
              </a:rPr>
              <a:t>&gt; contiene el atributo </a:t>
            </a:r>
            <a:r>
              <a:rPr lang="es-MX" sz="2600" b="1" dirty="0" err="1">
                <a:latin typeface="+mj-lt"/>
              </a:rPr>
              <a:t>value</a:t>
            </a:r>
            <a:r>
              <a:rPr lang="es-MX" sz="2600" b="1" dirty="0">
                <a:latin typeface="+mj-lt"/>
              </a:rPr>
              <a:t>.</a:t>
            </a:r>
            <a:endParaRPr lang="es-MX" sz="2600" b="1" dirty="0" smtClean="0">
              <a:latin typeface="+mj-lt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8439" y="4119156"/>
            <a:ext cx="9995361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4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Resultado de aprendizaje</a:t>
            </a:r>
            <a:endParaRPr/>
          </a:p>
        </p:txBody>
      </p:sp>
      <p:sp>
        <p:nvSpPr>
          <p:cNvPr id="70" name="Google Shape;70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s-PE" dirty="0" smtClean="0">
                <a:latin typeface="+mj-lt"/>
              </a:rPr>
              <a:t>Al finalizar la sesión, el estudiante crea aplicaciones web con JavaScript identificando los distintos controles estándar para el diseño de formularios.</a:t>
            </a:r>
            <a:endParaRPr dirty="0">
              <a:latin typeface="+mj-lt"/>
            </a:endParaRPr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2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73" name="Google Shape;73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s-PE" dirty="0" smtClean="0"/>
              <a:t>Controles de Selección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057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s-PE" dirty="0"/>
              <a:t>El </a:t>
            </a:r>
            <a:r>
              <a:rPr lang="es-PE" b="1" dirty="0"/>
              <a:t>atributo </a:t>
            </a:r>
            <a:r>
              <a:rPr lang="es-PE" b="1" dirty="0" err="1"/>
              <a:t>size</a:t>
            </a:r>
            <a:r>
              <a:rPr lang="es-PE" b="1" dirty="0"/>
              <a:t> </a:t>
            </a:r>
            <a:r>
              <a:rPr lang="es-PE" dirty="0"/>
              <a:t>permite definir la altura del control.</a:t>
            </a:r>
            <a:endParaRPr lang="es-MX" sz="2600" b="1" dirty="0" smtClean="0">
              <a:latin typeface="+mj-lt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5074" y="3016328"/>
            <a:ext cx="9898726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0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title"/>
          </p:nvPr>
        </p:nvSpPr>
        <p:spPr>
          <a:xfrm>
            <a:off x="549500" y="2385725"/>
            <a:ext cx="3565200" cy="1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000">
                <a:latin typeface="Arial"/>
                <a:ea typeface="Arial"/>
                <a:cs typeface="Arial"/>
                <a:sym typeface="Arial"/>
              </a:rPr>
              <a:t>Caso o reto a resolver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-1"/>
            <a:ext cx="4449551" cy="13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"/>
          <p:cNvSpPr txBox="1">
            <a:spLocks noGrp="1"/>
          </p:cNvSpPr>
          <p:nvPr>
            <p:ph type="title"/>
          </p:nvPr>
        </p:nvSpPr>
        <p:spPr>
          <a:xfrm>
            <a:off x="4737050" y="1679775"/>
            <a:ext cx="6873000" cy="2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>
              <a:buClr>
                <a:srgbClr val="002060"/>
              </a:buClr>
              <a:buSzPts val="4000"/>
            </a:pPr>
            <a:r>
              <a:rPr lang="es-PE" sz="4400" dirty="0" smtClean="0">
                <a:solidFill>
                  <a:srgbClr val="0D2D6B"/>
                </a:solidFill>
                <a:latin typeface="Arial"/>
                <a:ea typeface="Arial"/>
                <a:cs typeface="Arial"/>
                <a:sym typeface="Arial"/>
              </a:rPr>
              <a:t>Resolver ejercicios de Laboratorio con formularios web </a:t>
            </a:r>
            <a:r>
              <a:rPr lang="es-PE" sz="4400" dirty="0">
                <a:solidFill>
                  <a:srgbClr val="0D2D6B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s-PE" sz="4400" dirty="0" smtClean="0">
                <a:solidFill>
                  <a:srgbClr val="0D2D6B"/>
                </a:solidFill>
                <a:latin typeface="Arial"/>
                <a:ea typeface="Arial"/>
                <a:cs typeface="Arial"/>
                <a:sym typeface="Arial"/>
              </a:rPr>
              <a:t> JavaScript</a:t>
            </a:r>
            <a:endParaRPr sz="4400" dirty="0">
              <a:solidFill>
                <a:srgbClr val="0D2D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1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43" name="Google Shape;143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72d453eb4_1_59"/>
          <p:cNvSpPr txBox="1">
            <a:spLocks noGrp="1"/>
          </p:cNvSpPr>
          <p:nvPr>
            <p:ph type="title"/>
          </p:nvPr>
        </p:nvSpPr>
        <p:spPr>
          <a:xfrm>
            <a:off x="1855788" y="85726"/>
            <a:ext cx="97647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000">
                <a:latin typeface="Arial"/>
                <a:ea typeface="Arial"/>
                <a:cs typeface="Arial"/>
                <a:sym typeface="Arial"/>
              </a:rPr>
              <a:t>Recurso del caso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372d453eb4_1_59"/>
          <p:cNvSpPr/>
          <p:nvPr/>
        </p:nvSpPr>
        <p:spPr>
          <a:xfrm>
            <a:off x="1513175" y="1106125"/>
            <a:ext cx="9150000" cy="4449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PE" sz="1600" dirty="0" smtClean="0"/>
              <a:t>Resolver el caso propuesto usando el </a:t>
            </a:r>
            <a:r>
              <a:rPr lang="es-PE" sz="1600" b="1" dirty="0" smtClean="0"/>
              <a:t>Visual Studio Code </a:t>
            </a:r>
            <a:r>
              <a:rPr lang="es-PE" sz="1600" dirty="0" smtClean="0"/>
              <a:t>y </a:t>
            </a:r>
            <a:r>
              <a:rPr lang="es-PE" sz="1600" b="1" dirty="0" smtClean="0"/>
              <a:t>formulario web con JavaScript, </a:t>
            </a:r>
            <a:r>
              <a:rPr lang="es-PE" sz="1600" dirty="0" smtClean="0"/>
              <a:t>dicho </a:t>
            </a:r>
            <a:r>
              <a:rPr lang="es-PE" sz="1600" b="1" dirty="0" smtClean="0"/>
              <a:t>material digital </a:t>
            </a:r>
            <a:r>
              <a:rPr lang="es-PE" sz="1600" dirty="0"/>
              <a:t>de laboratorio </a:t>
            </a:r>
            <a:r>
              <a:rPr lang="es-PE" sz="1600" dirty="0" smtClean="0"/>
              <a:t>será proporcionado </a:t>
            </a:r>
            <a:r>
              <a:rPr lang="es-PE" sz="1600" dirty="0"/>
              <a:t>por el </a:t>
            </a:r>
            <a:r>
              <a:rPr lang="es-PE" sz="1600" dirty="0" smtClean="0"/>
              <a:t>docente y también se podrá ubicar dentro del aula virtual del curso.</a:t>
            </a:r>
          </a:p>
          <a:p>
            <a:pPr lvl="0" algn="just"/>
            <a:endParaRPr sz="16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470" y="3672632"/>
            <a:ext cx="2651409" cy="1686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72d453eb4_1_80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Indicaciones para realizar la actividad</a:t>
            </a:r>
            <a:endParaRPr/>
          </a:p>
        </p:txBody>
      </p:sp>
      <p:sp>
        <p:nvSpPr>
          <p:cNvPr id="160" name="Google Shape;160;g1372d453eb4_1_8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s-PE" dirty="0" smtClean="0">
                <a:latin typeface="Arial"/>
                <a:ea typeface="Arial"/>
                <a:cs typeface="Arial"/>
                <a:sym typeface="Arial"/>
              </a:rPr>
              <a:t>Use el IDE Visual Studio Code.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PE" dirty="0" smtClean="0">
                <a:latin typeface="Arial"/>
                <a:ea typeface="Arial"/>
                <a:cs typeface="Arial"/>
                <a:sym typeface="Arial"/>
              </a:rPr>
              <a:t>Desarrolle los casos propuestos usando controles básicos y de selección para el diseño de formularios web con JavaScript.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PE" dirty="0" smtClean="0">
                <a:latin typeface="Arial"/>
                <a:ea typeface="Arial"/>
                <a:cs typeface="Arial"/>
                <a:sym typeface="Arial"/>
              </a:rPr>
              <a:t>Sea ordenado y respete los fundamentos programación y algoritmos.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PE" b="1" dirty="0">
                <a:latin typeface="Arial"/>
                <a:ea typeface="Arial"/>
                <a:cs typeface="Arial"/>
                <a:sym typeface="Arial"/>
              </a:rPr>
              <a:t>Publicar</a:t>
            </a:r>
            <a:r>
              <a:rPr lang="es-PE" dirty="0">
                <a:latin typeface="Arial"/>
                <a:ea typeface="Arial"/>
                <a:cs typeface="Arial"/>
                <a:sym typeface="Arial"/>
              </a:rPr>
              <a:t> el resultado en</a:t>
            </a:r>
            <a:r>
              <a:rPr lang="es-PE" dirty="0" smtClean="0">
                <a:latin typeface="Arial"/>
                <a:ea typeface="Arial"/>
                <a:cs typeface="Arial"/>
                <a:sym typeface="Arial"/>
              </a:rPr>
              <a:t>: Repositorio del Curso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g1372d453eb4_1_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g1372d453eb4_1_80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63" name="Google Shape;163;g1372d453eb4_1_8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g1372d453eb4_1_8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1372d453eb4_1_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-1"/>
            <a:ext cx="4449551" cy="13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372d453eb4_1_88"/>
          <p:cNvSpPr txBox="1">
            <a:spLocks noGrp="1"/>
          </p:cNvSpPr>
          <p:nvPr>
            <p:ph type="title"/>
          </p:nvPr>
        </p:nvSpPr>
        <p:spPr>
          <a:xfrm>
            <a:off x="4737050" y="1679775"/>
            <a:ext cx="6873000" cy="2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400">
                <a:solidFill>
                  <a:srgbClr val="0D2D6B"/>
                </a:solidFill>
                <a:latin typeface="Arial"/>
                <a:ea typeface="Arial"/>
                <a:cs typeface="Arial"/>
                <a:sym typeface="Arial"/>
              </a:rPr>
              <a:t>Presentación y sustentación de equipos</a:t>
            </a:r>
            <a:endParaRPr sz="4400">
              <a:solidFill>
                <a:srgbClr val="0D2D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g1372d453eb4_1_88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72" name="Google Shape;172;g1372d453eb4_1_8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g1372d453eb4_1_8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26428" t="3598" r="27024" b="3492"/>
          <a:stretch/>
        </p:blipFill>
        <p:spPr>
          <a:xfrm>
            <a:off x="5268686" y="4650647"/>
            <a:ext cx="1538514" cy="1383827"/>
          </a:xfrm>
          <a:prstGeom prst="rect">
            <a:avLst/>
          </a:prstGeom>
        </p:spPr>
      </p:pic>
      <p:sp>
        <p:nvSpPr>
          <p:cNvPr id="178" name="Google Shape;178;g1372d453eb4_1_96"/>
          <p:cNvSpPr txBox="1">
            <a:spLocks noGrp="1"/>
          </p:cNvSpPr>
          <p:nvPr>
            <p:ph type="body" idx="1"/>
          </p:nvPr>
        </p:nvSpPr>
        <p:spPr>
          <a:xfrm>
            <a:off x="780143" y="1339461"/>
            <a:ext cx="10515600" cy="446329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Font typeface="Arial"/>
              <a:buAutoNum type="arabicPeriod"/>
            </a:pPr>
            <a:r>
              <a:rPr lang="es-MX" sz="2400" dirty="0">
                <a:latin typeface="+mj-lt"/>
              </a:rPr>
              <a:t>Un formulario es un conjunto de controles que permiten al usuario introducir datos y enviarlos al servidor web para su procesamiento</a:t>
            </a:r>
            <a:r>
              <a:rPr lang="es-MX" sz="2400" dirty="0" smtClean="0">
                <a:latin typeface="+mj-lt"/>
              </a:rPr>
              <a:t>.</a:t>
            </a:r>
          </a:p>
          <a:p>
            <a:pPr algn="just">
              <a:buFont typeface="Arial"/>
              <a:buAutoNum type="arabicPeriod"/>
            </a:pPr>
            <a:r>
              <a:rPr lang="es-MX" sz="2400" dirty="0">
                <a:latin typeface="+mj-lt"/>
              </a:rPr>
              <a:t>Las cajas de texto de una sola línea se crean mediante una etiqueta &lt;input</a:t>
            </a:r>
            <a:r>
              <a:rPr lang="es-MX" sz="2400" dirty="0" smtClean="0">
                <a:latin typeface="+mj-lt"/>
              </a:rPr>
              <a:t>&gt;.</a:t>
            </a:r>
          </a:p>
          <a:p>
            <a:pPr algn="just">
              <a:buFont typeface="Arial"/>
              <a:buAutoNum type="arabicPeriod"/>
            </a:pPr>
            <a:r>
              <a:rPr lang="es-MX" sz="2400" dirty="0">
                <a:latin typeface="+mj-lt"/>
              </a:rPr>
              <a:t>Los botones se crean mediante la etiqueta &lt;input&gt; o mediante la etiqueta &lt;</a:t>
            </a:r>
            <a:r>
              <a:rPr lang="es-MX" sz="2400" dirty="0" err="1">
                <a:latin typeface="+mj-lt"/>
              </a:rPr>
              <a:t>button</a:t>
            </a:r>
            <a:r>
              <a:rPr lang="es-MX" sz="2400" dirty="0">
                <a:latin typeface="+mj-lt"/>
              </a:rPr>
              <a:t>&gt;. </a:t>
            </a:r>
            <a:endParaRPr lang="es-MX" sz="2400" dirty="0" smtClean="0">
              <a:latin typeface="+mj-lt"/>
            </a:endParaRPr>
          </a:p>
          <a:p>
            <a:pPr algn="just">
              <a:buFont typeface="Arial"/>
              <a:buAutoNum type="arabicPeriod"/>
            </a:pPr>
            <a:r>
              <a:rPr lang="es-MX" sz="2400" dirty="0">
                <a:latin typeface="+mj-lt"/>
              </a:rPr>
              <a:t>Los cuadros combinados se crean mediante la etiqueta &lt;</a:t>
            </a:r>
            <a:r>
              <a:rPr lang="es-MX" sz="2400" dirty="0" err="1">
                <a:latin typeface="+mj-lt"/>
              </a:rPr>
              <a:t>select</a:t>
            </a:r>
            <a:r>
              <a:rPr lang="es-MX" sz="2400" dirty="0">
                <a:latin typeface="+mj-lt"/>
              </a:rPr>
              <a:t>&gt;. </a:t>
            </a:r>
            <a:endParaRPr lang="es-MX" sz="2400" dirty="0" smtClean="0">
              <a:latin typeface="+mj-lt"/>
            </a:endParaRPr>
          </a:p>
        </p:txBody>
      </p:sp>
      <p:sp>
        <p:nvSpPr>
          <p:cNvPr id="179" name="Google Shape;179;g1372d453eb4_1_96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Ideas clave</a:t>
            </a:r>
            <a:endParaRPr/>
          </a:p>
        </p:txBody>
      </p:sp>
      <p:grpSp>
        <p:nvGrpSpPr>
          <p:cNvPr id="180" name="Google Shape;180;g1372d453eb4_1_96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81" name="Google Shape;181;g1372d453eb4_1_9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g1372d453eb4_1_9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72d453eb4_1_105"/>
          <p:cNvSpPr/>
          <p:nvPr/>
        </p:nvSpPr>
        <p:spPr>
          <a:xfrm>
            <a:off x="-21000" y="902700"/>
            <a:ext cx="12192000" cy="5955300"/>
          </a:xfrm>
          <a:prstGeom prst="rect">
            <a:avLst/>
          </a:prstGeom>
          <a:solidFill>
            <a:srgbClr val="0D2D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1372d453eb4_1_105"/>
          <p:cNvSpPr txBox="1">
            <a:spLocks noGrp="1"/>
          </p:cNvSpPr>
          <p:nvPr>
            <p:ph type="body" idx="1"/>
          </p:nvPr>
        </p:nvSpPr>
        <p:spPr>
          <a:xfrm>
            <a:off x="2291900" y="1825625"/>
            <a:ext cx="8318100" cy="236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PE" sz="36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“Si tú lo deseas, puedes volar, solo tienes que confiar mucho en ti” </a:t>
            </a:r>
            <a:endParaRPr sz="4400" dirty="0"/>
          </a:p>
        </p:txBody>
      </p:sp>
      <p:grpSp>
        <p:nvGrpSpPr>
          <p:cNvPr id="190" name="Google Shape;190;g1372d453eb4_1_105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91" name="Google Shape;191;g1372d453eb4_1_10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g1372d453eb4_1_10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Google Shape;188;g1372d453eb4_1_105"/>
          <p:cNvSpPr txBox="1">
            <a:spLocks/>
          </p:cNvSpPr>
          <p:nvPr/>
        </p:nvSpPr>
        <p:spPr>
          <a:xfrm>
            <a:off x="7974300" y="3880350"/>
            <a:ext cx="2635700" cy="421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s-MX" sz="2400" b="1" dirty="0" smtClean="0">
                <a:solidFill>
                  <a:schemeClr val="bg1"/>
                </a:solidFill>
                <a:latin typeface="+mj-lt"/>
              </a:rPr>
              <a:t>Steve Jobs</a:t>
            </a:r>
            <a:endParaRPr lang="es-MX" sz="24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8500" y="1662112"/>
            <a:ext cx="5715000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4922" y="6266192"/>
            <a:ext cx="1923501" cy="371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37650" y="6013150"/>
            <a:ext cx="1385999" cy="7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72d453eb4_1_1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Contenidos o temas</a:t>
            </a:r>
            <a:endParaRPr/>
          </a:p>
        </p:txBody>
      </p:sp>
      <p:sp>
        <p:nvSpPr>
          <p:cNvPr id="80" name="Google Shape;80;g1372d453eb4_1_1"/>
          <p:cNvSpPr txBox="1">
            <a:spLocks noGrp="1"/>
          </p:cNvSpPr>
          <p:nvPr>
            <p:ph type="body" idx="1"/>
          </p:nvPr>
        </p:nvSpPr>
        <p:spPr>
          <a:xfrm>
            <a:off x="690225" y="1348850"/>
            <a:ext cx="10592400" cy="41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15000"/>
              </a:lnSpc>
            </a:pPr>
            <a:r>
              <a:rPr lang="es-PE" dirty="0" smtClean="0">
                <a:latin typeface="+mj-lt"/>
              </a:rPr>
              <a:t>Formulario web</a:t>
            </a:r>
          </a:p>
          <a:p>
            <a:pPr>
              <a:lnSpc>
                <a:spcPct val="115000"/>
              </a:lnSpc>
            </a:pPr>
            <a:r>
              <a:rPr lang="es-PE" dirty="0" smtClean="0">
                <a:latin typeface="+mj-lt"/>
              </a:rPr>
              <a:t>Controles básicos</a:t>
            </a:r>
            <a:endParaRPr lang="es-PE" dirty="0">
              <a:latin typeface="+mj-lt"/>
            </a:endParaRPr>
          </a:p>
          <a:p>
            <a:pPr>
              <a:lnSpc>
                <a:spcPct val="115000"/>
              </a:lnSpc>
            </a:pPr>
            <a:r>
              <a:rPr lang="es-PE" dirty="0" smtClean="0">
                <a:latin typeface="+mj-lt"/>
              </a:rPr>
              <a:t>Controles de selección</a:t>
            </a:r>
          </a:p>
          <a:p>
            <a:pPr>
              <a:lnSpc>
                <a:spcPct val="115000"/>
              </a:lnSpc>
            </a:pPr>
            <a:r>
              <a:rPr lang="es-PE" dirty="0" smtClean="0">
                <a:latin typeface="+mj-lt"/>
              </a:rPr>
              <a:t>Eventos de controles y formularios</a:t>
            </a:r>
            <a:endParaRPr lang="es-ES" dirty="0" smtClean="0">
              <a:latin typeface="+mj-lt"/>
            </a:endParaRPr>
          </a:p>
        </p:txBody>
      </p:sp>
      <p:pic>
        <p:nvPicPr>
          <p:cNvPr id="81" name="Google Shape;81;g1372d453eb4_1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" name="Google Shape;82;g1372d453eb4_1_1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83" name="Google Shape;83;g1372d453eb4_1_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g1372d453eb4_1_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 dirty="0" smtClean="0"/>
              <a:t>Formulario web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just"/>
            <a:r>
              <a:rPr lang="es-MX" sz="2600" dirty="0">
                <a:latin typeface="+mj-lt"/>
              </a:rPr>
              <a:t>Un </a:t>
            </a:r>
            <a:r>
              <a:rPr lang="es-MX" sz="2600" b="1" dirty="0">
                <a:latin typeface="+mj-lt"/>
              </a:rPr>
              <a:t>formulario</a:t>
            </a:r>
            <a:r>
              <a:rPr lang="es-MX" sz="2600" dirty="0">
                <a:latin typeface="+mj-lt"/>
              </a:rPr>
              <a:t> es un conjunto de </a:t>
            </a:r>
            <a:r>
              <a:rPr lang="es-MX" sz="2600" b="1" dirty="0">
                <a:latin typeface="+mj-lt"/>
              </a:rPr>
              <a:t>controles</a:t>
            </a:r>
            <a:r>
              <a:rPr lang="es-MX" sz="2600" dirty="0">
                <a:latin typeface="+mj-lt"/>
              </a:rPr>
              <a:t> (botones, cajas de texto, casillas de verificación, botones radio, </a:t>
            </a:r>
            <a:r>
              <a:rPr lang="es-MX" sz="2600" dirty="0" smtClean="0">
                <a:latin typeface="+mj-lt"/>
              </a:rPr>
              <a:t>etc.) </a:t>
            </a:r>
            <a:r>
              <a:rPr lang="es-MX" sz="2600" dirty="0">
                <a:latin typeface="+mj-lt"/>
              </a:rPr>
              <a:t>que permiten al usuario </a:t>
            </a:r>
            <a:r>
              <a:rPr lang="es-MX" sz="2600" b="1" dirty="0">
                <a:latin typeface="+mj-lt"/>
              </a:rPr>
              <a:t>introducir</a:t>
            </a:r>
            <a:r>
              <a:rPr lang="es-MX" sz="2600" dirty="0">
                <a:latin typeface="+mj-lt"/>
              </a:rPr>
              <a:t> datos y </a:t>
            </a:r>
            <a:r>
              <a:rPr lang="es-MX" sz="2600" b="1" dirty="0">
                <a:latin typeface="+mj-lt"/>
              </a:rPr>
              <a:t>enviarlos</a:t>
            </a:r>
            <a:r>
              <a:rPr lang="es-MX" sz="2600" dirty="0">
                <a:latin typeface="+mj-lt"/>
              </a:rPr>
              <a:t> al servidor web para su procesamiento.</a:t>
            </a:r>
            <a:endParaRPr sz="2600" i="1" dirty="0">
              <a:latin typeface="+mj-lt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27393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s-PE" dirty="0"/>
              <a:t>Formulario web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057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s-MX" sz="2600" dirty="0">
                <a:latin typeface="+mj-lt"/>
              </a:rPr>
              <a:t>La etiqueta que delimita un formulario es la etiqueta </a:t>
            </a:r>
            <a:r>
              <a:rPr lang="es-MX" sz="2600" b="1" dirty="0">
                <a:latin typeface="+mj-lt"/>
              </a:rPr>
              <a:t>&lt;</a:t>
            </a:r>
            <a:r>
              <a:rPr lang="es-MX" sz="2600" b="1" dirty="0" err="1">
                <a:latin typeface="+mj-lt"/>
              </a:rPr>
              <a:t>form</a:t>
            </a:r>
            <a:r>
              <a:rPr lang="es-MX" sz="2600" b="1" dirty="0">
                <a:latin typeface="+mj-lt"/>
              </a:rPr>
              <a:t>&gt; ...&lt;/</a:t>
            </a:r>
            <a:r>
              <a:rPr lang="es-MX" sz="2600" b="1" dirty="0" err="1">
                <a:latin typeface="+mj-lt"/>
              </a:rPr>
              <a:t>form</a:t>
            </a:r>
            <a:r>
              <a:rPr lang="es-MX" sz="2600" b="1" dirty="0">
                <a:latin typeface="+mj-lt"/>
              </a:rPr>
              <a:t>&gt;.</a:t>
            </a:r>
            <a:r>
              <a:rPr lang="es-MX" sz="2600" dirty="0">
                <a:latin typeface="+mj-lt"/>
              </a:rPr>
              <a:t> Los atributos más importantes de la etiqueta &lt;</a:t>
            </a:r>
            <a:r>
              <a:rPr lang="es-MX" sz="2600" dirty="0" err="1">
                <a:latin typeface="+mj-lt"/>
              </a:rPr>
              <a:t>form</a:t>
            </a:r>
            <a:r>
              <a:rPr lang="es-MX" sz="2600" dirty="0">
                <a:latin typeface="+mj-lt"/>
              </a:rPr>
              <a:t>&gt; son:</a:t>
            </a:r>
          </a:p>
          <a:p>
            <a:pPr lvl="1" algn="just"/>
            <a:r>
              <a:rPr lang="es-MX" b="1" dirty="0" err="1" smtClean="0">
                <a:latin typeface="+mj-lt"/>
              </a:rPr>
              <a:t>action</a:t>
            </a:r>
            <a:r>
              <a:rPr lang="es-MX" b="1" dirty="0">
                <a:latin typeface="+mj-lt"/>
              </a:rPr>
              <a:t>: </a:t>
            </a:r>
            <a:r>
              <a:rPr lang="es-MX" dirty="0">
                <a:latin typeface="+mj-lt"/>
              </a:rPr>
              <a:t>contiene el nombre del agente que procesará los datos remitidos al servidor (por ejemplo, un script de PHP</a:t>
            </a:r>
            <a:r>
              <a:rPr lang="es-MX" dirty="0" smtClean="0">
                <a:latin typeface="+mj-lt"/>
              </a:rPr>
              <a:t>).</a:t>
            </a:r>
            <a:endParaRPr lang="es-MX" dirty="0">
              <a:latin typeface="+mj-lt"/>
            </a:endParaRPr>
          </a:p>
          <a:p>
            <a:pPr lvl="1" algn="just"/>
            <a:r>
              <a:rPr lang="es-MX" b="1" dirty="0" err="1">
                <a:latin typeface="+mj-lt"/>
              </a:rPr>
              <a:t>method</a:t>
            </a:r>
            <a:r>
              <a:rPr lang="es-MX" b="1" dirty="0">
                <a:latin typeface="+mj-lt"/>
              </a:rPr>
              <a:t>: </a:t>
            </a:r>
            <a:r>
              <a:rPr lang="es-MX" dirty="0">
                <a:latin typeface="+mj-lt"/>
              </a:rPr>
              <a:t>define la manera de enviar los datos al servidor. Los valores posibles son:</a:t>
            </a:r>
          </a:p>
          <a:p>
            <a:pPr lvl="2" algn="just"/>
            <a:r>
              <a:rPr lang="es-MX" sz="2400" b="1" dirty="0" err="1">
                <a:latin typeface="+mj-lt"/>
              </a:rPr>
              <a:t>get</a:t>
            </a:r>
            <a:r>
              <a:rPr lang="es-MX" sz="2400" b="1" dirty="0">
                <a:latin typeface="+mj-lt"/>
              </a:rPr>
              <a:t>: </a:t>
            </a:r>
            <a:r>
              <a:rPr lang="es-MX" sz="2400" dirty="0">
                <a:latin typeface="+mj-lt"/>
              </a:rPr>
              <a:t>los valores enviados se añaden a la dirección indicada en el atributo </a:t>
            </a:r>
            <a:r>
              <a:rPr lang="es-MX" sz="2400" dirty="0" err="1" smtClean="0">
                <a:latin typeface="+mj-lt"/>
              </a:rPr>
              <a:t>action</a:t>
            </a:r>
            <a:r>
              <a:rPr lang="es-MX" sz="2400" dirty="0" smtClean="0">
                <a:latin typeface="+mj-lt"/>
              </a:rPr>
              <a:t>.</a:t>
            </a:r>
            <a:endParaRPr lang="es-MX" sz="2400" dirty="0">
              <a:latin typeface="+mj-lt"/>
            </a:endParaRPr>
          </a:p>
          <a:p>
            <a:pPr lvl="2" algn="just"/>
            <a:r>
              <a:rPr lang="es-MX" sz="2400" b="1" dirty="0">
                <a:latin typeface="+mj-lt"/>
              </a:rPr>
              <a:t>post: </a:t>
            </a:r>
            <a:r>
              <a:rPr lang="es-MX" sz="2400" dirty="0">
                <a:latin typeface="+mj-lt"/>
              </a:rPr>
              <a:t>los valores se envían de forma </a:t>
            </a:r>
            <a:r>
              <a:rPr lang="es-MX" sz="2400" dirty="0" smtClean="0">
                <a:latin typeface="+mj-lt"/>
              </a:rPr>
              <a:t>separada.</a:t>
            </a:r>
            <a:endParaRPr sz="2400" i="1" dirty="0">
              <a:latin typeface="+mj-lt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8826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 dirty="0" smtClean="0"/>
              <a:t>Formulario web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just"/>
            <a:r>
              <a:rPr lang="es-MX" sz="2600" dirty="0" smtClean="0">
                <a:latin typeface="+mj-lt"/>
              </a:rPr>
              <a:t>Ejemplo de </a:t>
            </a:r>
            <a:r>
              <a:rPr lang="es-MX" sz="2600" b="1" dirty="0" smtClean="0">
                <a:latin typeface="+mj-lt"/>
              </a:rPr>
              <a:t>formulario HTML:</a:t>
            </a:r>
            <a:endParaRPr sz="2600" b="1" i="1" dirty="0">
              <a:latin typeface="+mj-lt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2324" y="2478779"/>
            <a:ext cx="5048250" cy="32194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9131" y="2521641"/>
            <a:ext cx="50768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5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s-PE" dirty="0" smtClean="0"/>
              <a:t>Controles básicos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057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s-MX" sz="2600" b="1" dirty="0" smtClean="0">
                <a:latin typeface="+mj-lt"/>
              </a:rPr>
              <a:t>Cuadro de Texto </a:t>
            </a:r>
            <a:r>
              <a:rPr lang="es-PE" b="1" dirty="0"/>
              <a:t>&lt;input </a:t>
            </a:r>
            <a:r>
              <a:rPr lang="es-PE" b="1" dirty="0" err="1"/>
              <a:t>type</a:t>
            </a:r>
            <a:r>
              <a:rPr lang="es-PE" b="1" dirty="0"/>
              <a:t>="</a:t>
            </a:r>
            <a:r>
              <a:rPr lang="es-PE" b="1" dirty="0" err="1"/>
              <a:t>text</a:t>
            </a:r>
            <a:r>
              <a:rPr lang="es-PE" b="1" dirty="0" smtClean="0"/>
              <a:t>"&gt;</a:t>
            </a:r>
            <a:r>
              <a:rPr lang="es-MX" sz="2600" b="1" dirty="0">
                <a:latin typeface="+mj-lt"/>
              </a:rPr>
              <a:t>: </a:t>
            </a:r>
            <a:r>
              <a:rPr lang="es-MX" sz="2600" dirty="0" smtClean="0">
                <a:latin typeface="+mj-lt"/>
              </a:rPr>
              <a:t>Las cajas de </a:t>
            </a:r>
            <a:r>
              <a:rPr lang="es-MX" sz="2600" dirty="0">
                <a:latin typeface="+mj-lt"/>
              </a:rPr>
              <a:t>texto de una sola línea se crean mediante una etiqueta </a:t>
            </a:r>
            <a:r>
              <a:rPr lang="es-MX" sz="2600" b="1" dirty="0">
                <a:latin typeface="+mj-lt"/>
              </a:rPr>
              <a:t>&lt;input&gt; </a:t>
            </a:r>
            <a:r>
              <a:rPr lang="es-MX" sz="2600" dirty="0">
                <a:latin typeface="+mj-lt"/>
              </a:rPr>
              <a:t>cuyo atributo </a:t>
            </a:r>
            <a:r>
              <a:rPr lang="es-MX" sz="2600" b="1" dirty="0" err="1">
                <a:latin typeface="+mj-lt"/>
              </a:rPr>
              <a:t>type</a:t>
            </a:r>
            <a:r>
              <a:rPr lang="es-MX" sz="2600" dirty="0">
                <a:latin typeface="+mj-lt"/>
              </a:rPr>
              <a:t> tiene el valor </a:t>
            </a:r>
            <a:r>
              <a:rPr lang="es-MX" sz="2600" dirty="0" smtClean="0">
                <a:latin typeface="+mj-lt"/>
              </a:rPr>
              <a:t>“</a:t>
            </a:r>
            <a:r>
              <a:rPr lang="es-MX" sz="2600" b="1" dirty="0" err="1" smtClean="0">
                <a:latin typeface="+mj-lt"/>
              </a:rPr>
              <a:t>text</a:t>
            </a:r>
            <a:r>
              <a:rPr lang="es-MX" sz="2600" b="1" dirty="0" smtClean="0">
                <a:latin typeface="+mj-lt"/>
              </a:rPr>
              <a:t>”</a:t>
            </a:r>
            <a:r>
              <a:rPr lang="es-MX" sz="2600" dirty="0" smtClean="0">
                <a:latin typeface="+mj-lt"/>
              </a:rPr>
              <a:t>.</a:t>
            </a:r>
            <a:endParaRPr sz="2400" i="1" dirty="0">
              <a:latin typeface="+mj-lt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8439" y="3854528"/>
            <a:ext cx="9995361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6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s-PE" dirty="0"/>
              <a:t>Controles básicos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057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s-MX" sz="2600" b="1" dirty="0" smtClean="0">
                <a:latin typeface="+mj-lt"/>
              </a:rPr>
              <a:t>Cuadro </a:t>
            </a:r>
            <a:r>
              <a:rPr lang="es-MX" sz="2600" b="1" dirty="0">
                <a:latin typeface="+mj-lt"/>
              </a:rPr>
              <a:t>de texto de </a:t>
            </a:r>
            <a:r>
              <a:rPr lang="es-MX" sz="2600" b="1" dirty="0" smtClean="0">
                <a:latin typeface="+mj-lt"/>
              </a:rPr>
              <a:t>Contraseña</a:t>
            </a:r>
            <a:r>
              <a:rPr lang="es-MX" sz="2600" b="1" dirty="0">
                <a:latin typeface="+mj-lt"/>
              </a:rPr>
              <a:t>: &lt;input </a:t>
            </a:r>
            <a:r>
              <a:rPr lang="es-MX" sz="2600" b="1" dirty="0" err="1">
                <a:latin typeface="+mj-lt"/>
              </a:rPr>
              <a:t>type</a:t>
            </a:r>
            <a:r>
              <a:rPr lang="es-MX" sz="2600" b="1" dirty="0">
                <a:latin typeface="+mj-lt"/>
              </a:rPr>
              <a:t>="</a:t>
            </a:r>
            <a:r>
              <a:rPr lang="es-MX" sz="2600" b="1" dirty="0" err="1">
                <a:latin typeface="+mj-lt"/>
              </a:rPr>
              <a:t>password</a:t>
            </a:r>
            <a:r>
              <a:rPr lang="es-MX" sz="2600" b="1" dirty="0">
                <a:latin typeface="+mj-lt"/>
              </a:rPr>
              <a:t>"&gt;: </a:t>
            </a:r>
            <a:r>
              <a:rPr lang="es-MX" sz="2600" dirty="0">
                <a:latin typeface="+mj-lt"/>
              </a:rPr>
              <a:t>Las cajas de texto de una sola línea específicas para contraseñas se crean mediante una etiqueta </a:t>
            </a:r>
            <a:r>
              <a:rPr lang="es-MX" sz="2600" b="1" dirty="0">
                <a:latin typeface="+mj-lt"/>
              </a:rPr>
              <a:t>&lt;input&gt; </a:t>
            </a:r>
            <a:r>
              <a:rPr lang="es-MX" sz="2600" dirty="0">
                <a:latin typeface="+mj-lt"/>
              </a:rPr>
              <a:t>cuyo atributo </a:t>
            </a:r>
            <a:r>
              <a:rPr lang="es-MX" sz="2600" b="1" dirty="0" err="1">
                <a:latin typeface="+mj-lt"/>
              </a:rPr>
              <a:t>type</a:t>
            </a:r>
            <a:r>
              <a:rPr lang="es-MX" sz="2600" dirty="0">
                <a:latin typeface="+mj-lt"/>
              </a:rPr>
              <a:t> tiene el valor </a:t>
            </a:r>
            <a:r>
              <a:rPr lang="es-MX" sz="2600" dirty="0" smtClean="0">
                <a:latin typeface="+mj-lt"/>
              </a:rPr>
              <a:t>“</a:t>
            </a:r>
            <a:r>
              <a:rPr lang="es-MX" sz="2600" b="1" dirty="0" err="1" smtClean="0">
                <a:latin typeface="+mj-lt"/>
              </a:rPr>
              <a:t>password</a:t>
            </a:r>
            <a:r>
              <a:rPr lang="es-MX" sz="2600" b="1" dirty="0" smtClean="0">
                <a:latin typeface="+mj-lt"/>
              </a:rPr>
              <a:t>”.</a:t>
            </a:r>
            <a:endParaRPr sz="2400" b="1" i="1" dirty="0">
              <a:latin typeface="+mj-lt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2767" y="3999634"/>
            <a:ext cx="10071033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200"/>
            </a:pPr>
            <a:r>
              <a:rPr lang="es-PE" dirty="0"/>
              <a:t>Controles básicos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057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s-MX" sz="2600" b="1" dirty="0" smtClean="0">
                <a:latin typeface="+mj-lt"/>
              </a:rPr>
              <a:t>Cuadro </a:t>
            </a:r>
            <a:r>
              <a:rPr lang="es-MX" sz="2600" b="1" dirty="0">
                <a:latin typeface="+mj-lt"/>
              </a:rPr>
              <a:t>de texto de </a:t>
            </a:r>
            <a:r>
              <a:rPr lang="es-MX" sz="2600" b="1" dirty="0" smtClean="0">
                <a:latin typeface="+mj-lt"/>
              </a:rPr>
              <a:t>Numérico: </a:t>
            </a:r>
            <a:r>
              <a:rPr lang="es-MX" sz="2600" b="1" dirty="0">
                <a:latin typeface="+mj-lt"/>
              </a:rPr>
              <a:t>&lt;input </a:t>
            </a:r>
            <a:r>
              <a:rPr lang="es-MX" sz="2600" b="1" dirty="0" err="1">
                <a:latin typeface="+mj-lt"/>
              </a:rPr>
              <a:t>type</a:t>
            </a:r>
            <a:r>
              <a:rPr lang="es-MX" sz="2600" b="1" dirty="0" smtClean="0">
                <a:latin typeface="+mj-lt"/>
              </a:rPr>
              <a:t>=“</a:t>
            </a:r>
            <a:r>
              <a:rPr lang="es-MX" sz="2600" b="1" dirty="0" err="1" smtClean="0">
                <a:latin typeface="+mj-lt"/>
              </a:rPr>
              <a:t>number</a:t>
            </a:r>
            <a:r>
              <a:rPr lang="es-MX" sz="2600" b="1" dirty="0" smtClean="0">
                <a:latin typeface="+mj-lt"/>
              </a:rPr>
              <a:t>"&gt;: </a:t>
            </a:r>
            <a:r>
              <a:rPr lang="es-MX" sz="2600" dirty="0">
                <a:latin typeface="+mj-lt"/>
              </a:rPr>
              <a:t>Las cajas de texto de una sola línea específicas para números se crean mediante una etiqueta </a:t>
            </a:r>
            <a:r>
              <a:rPr lang="es-MX" sz="2600" b="1" dirty="0">
                <a:latin typeface="+mj-lt"/>
              </a:rPr>
              <a:t>&lt;input&gt; </a:t>
            </a:r>
            <a:r>
              <a:rPr lang="es-MX" sz="2600" dirty="0">
                <a:latin typeface="+mj-lt"/>
              </a:rPr>
              <a:t>cuyo atributo </a:t>
            </a:r>
            <a:r>
              <a:rPr lang="es-MX" sz="2600" b="1" dirty="0" err="1">
                <a:latin typeface="+mj-lt"/>
              </a:rPr>
              <a:t>type</a:t>
            </a:r>
            <a:r>
              <a:rPr lang="es-MX" sz="2600" dirty="0">
                <a:latin typeface="+mj-lt"/>
              </a:rPr>
              <a:t> tiene el valor</a:t>
            </a:r>
            <a:r>
              <a:rPr lang="es-MX" sz="2600" b="1" dirty="0">
                <a:latin typeface="+mj-lt"/>
              </a:rPr>
              <a:t> </a:t>
            </a:r>
            <a:r>
              <a:rPr lang="es-MX" sz="2600" b="1" dirty="0" smtClean="0">
                <a:latin typeface="+mj-lt"/>
              </a:rPr>
              <a:t>“</a:t>
            </a:r>
            <a:r>
              <a:rPr lang="es-MX" sz="2600" b="1" dirty="0" err="1" smtClean="0">
                <a:latin typeface="+mj-lt"/>
              </a:rPr>
              <a:t>number</a:t>
            </a:r>
            <a:r>
              <a:rPr lang="es-MX" sz="2600" b="1" dirty="0" smtClean="0">
                <a:latin typeface="+mj-lt"/>
              </a:rPr>
              <a:t>”. </a:t>
            </a:r>
            <a:r>
              <a:rPr lang="es-MX" sz="2600" dirty="0" smtClean="0">
                <a:latin typeface="+mj-lt"/>
              </a:rPr>
              <a:t>En principio, los valores admitidos por el control son números enteros.</a:t>
            </a:r>
            <a:endParaRPr sz="2400" b="1" i="1" dirty="0">
              <a:latin typeface="+mj-lt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0393" y="4204084"/>
            <a:ext cx="10023408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8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-certus ppt">
  <a:themeElements>
    <a:clrScheme name="Certus">
      <a:dk1>
        <a:srgbClr val="000000"/>
      </a:dk1>
      <a:lt1>
        <a:srgbClr val="FFFFFF"/>
      </a:lt1>
      <a:dk2>
        <a:srgbClr val="192A66"/>
      </a:dk2>
      <a:lt2>
        <a:srgbClr val="E7E6E6"/>
      </a:lt2>
      <a:accent1>
        <a:srgbClr val="2BB5E4"/>
      </a:accent1>
      <a:accent2>
        <a:srgbClr val="EE196B"/>
      </a:accent2>
      <a:accent3>
        <a:srgbClr val="9F07AA"/>
      </a:accent3>
      <a:accent4>
        <a:srgbClr val="00C3CF"/>
      </a:accent4>
      <a:accent5>
        <a:srgbClr val="4472C4"/>
      </a:accent5>
      <a:accent6>
        <a:srgbClr val="70AD47"/>
      </a:accent6>
      <a:hlink>
        <a:srgbClr val="0563C1"/>
      </a:hlink>
      <a:folHlink>
        <a:srgbClr val="EFF5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855</Words>
  <Application>Microsoft Office PowerPoint</Application>
  <PresentationFormat>Panorámica</PresentationFormat>
  <Paragraphs>66</Paragraphs>
  <Slides>27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0" baseType="lpstr">
      <vt:lpstr>Arial</vt:lpstr>
      <vt:lpstr>Calibri</vt:lpstr>
      <vt:lpstr>plantilla-certus ppt</vt:lpstr>
      <vt:lpstr>JavaScript</vt:lpstr>
      <vt:lpstr>Resultado de aprendizaje</vt:lpstr>
      <vt:lpstr>Contenidos o temas</vt:lpstr>
      <vt:lpstr>Formulario web</vt:lpstr>
      <vt:lpstr>Formulario web</vt:lpstr>
      <vt:lpstr>Formulario web</vt:lpstr>
      <vt:lpstr>Controles básicos</vt:lpstr>
      <vt:lpstr>Controles básicos</vt:lpstr>
      <vt:lpstr>Controles básicos</vt:lpstr>
      <vt:lpstr>Controles básicos</vt:lpstr>
      <vt:lpstr>Controles básicos</vt:lpstr>
      <vt:lpstr>Controles básicos</vt:lpstr>
      <vt:lpstr>Controles básicos</vt:lpstr>
      <vt:lpstr>Controles básicos</vt:lpstr>
      <vt:lpstr>Controles básicos</vt:lpstr>
      <vt:lpstr>Controles de Selección</vt:lpstr>
      <vt:lpstr>Controles de Selección</vt:lpstr>
      <vt:lpstr>Controles de Selección</vt:lpstr>
      <vt:lpstr>Controles de Selección</vt:lpstr>
      <vt:lpstr>Controles de Selección</vt:lpstr>
      <vt:lpstr>Caso o reto a resolver</vt:lpstr>
      <vt:lpstr>Recurso del caso</vt:lpstr>
      <vt:lpstr>Indicaciones para realizar la actividad</vt:lpstr>
      <vt:lpstr>Presentación y sustentación de equipos</vt:lpstr>
      <vt:lpstr>Ideas clave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Microsoft Office User</dc:creator>
  <cp:lastModifiedBy>Jhonatan Abal</cp:lastModifiedBy>
  <cp:revision>169</cp:revision>
  <dcterms:created xsi:type="dcterms:W3CDTF">2019-11-19T20:06:01Z</dcterms:created>
  <dcterms:modified xsi:type="dcterms:W3CDTF">2022-09-07T04:11:19Z</dcterms:modified>
</cp:coreProperties>
</file>