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6" r:id="rId5"/>
    <p:sldId id="259" r:id="rId6"/>
    <p:sldId id="27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ZQI9nXemSOt9usYAAIwbgOsY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27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29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lang="es-PE" smtClean="0">
                <a:latin typeface="Arial"/>
                <a:ea typeface="Arial"/>
                <a:cs typeface="Arial"/>
                <a:sym typeface="Arial"/>
              </a:rPr>
              <a:t>4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 Date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dirty="0"/>
              <a:t>Los </a:t>
            </a:r>
            <a:r>
              <a:rPr lang="es-MX" b="1" dirty="0"/>
              <a:t>objetos Date </a:t>
            </a:r>
            <a:r>
              <a:rPr lang="es-MX" dirty="0"/>
              <a:t>representan en JavaScript un momento fijo en el </a:t>
            </a:r>
            <a:r>
              <a:rPr lang="es-MX" b="1" dirty="0"/>
              <a:t>tiempo </a:t>
            </a:r>
            <a:r>
              <a:rPr lang="es-MX" dirty="0"/>
              <a:t>en un formato independiente. El objeto Date contiene un Number que representa los milisegundos transcurridos desde el 1 de Enero de 1970 UTC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Para crear un nuevo objeto Date se lo </a:t>
            </a:r>
            <a:r>
              <a:rPr lang="es-MX" b="1" dirty="0"/>
              <a:t>instancia</a:t>
            </a:r>
            <a:r>
              <a:rPr lang="es-MX" dirty="0"/>
              <a:t> con </a:t>
            </a:r>
            <a:r>
              <a:rPr lang="es-MX" b="1" dirty="0"/>
              <a:t>new Date</a:t>
            </a:r>
            <a:r>
              <a:rPr lang="es-MX" b="1" dirty="0" smtClean="0"/>
              <a:t>()</a:t>
            </a:r>
            <a:endParaRPr lang="es-PE" b="1" dirty="0"/>
          </a:p>
        </p:txBody>
      </p:sp>
      <p:pic>
        <p:nvPicPr>
          <p:cNvPr id="4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26242" r="24788"/>
          <a:stretch/>
        </p:blipFill>
        <p:spPr>
          <a:xfrm>
            <a:off x="5419608" y="4443086"/>
            <a:ext cx="1259523" cy="14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 Date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65909" y="1395187"/>
            <a:ext cx="10515600" cy="3304640"/>
          </a:xfrm>
        </p:spPr>
        <p:txBody>
          <a:bodyPr>
            <a:normAutofit/>
          </a:bodyPr>
          <a:lstStyle/>
          <a:p>
            <a:pPr algn="just"/>
            <a:r>
              <a:rPr lang="es-MX" sz="2600" dirty="0" smtClean="0">
                <a:latin typeface="+mj-lt"/>
              </a:rPr>
              <a:t>Sin argumentos, crea </a:t>
            </a:r>
            <a:r>
              <a:rPr lang="es-MX" sz="2600" dirty="0">
                <a:latin typeface="+mj-lt"/>
              </a:rPr>
              <a:t>un objeto Date para la fecha y la hora actuales</a:t>
            </a:r>
            <a:r>
              <a:rPr lang="es-MX" sz="2600" dirty="0" smtClean="0">
                <a:latin typeface="+mj-lt"/>
              </a:rPr>
              <a:t>:</a:t>
            </a:r>
          </a:p>
          <a:p>
            <a:pPr algn="just"/>
            <a:endParaRPr lang="es-MX" sz="2600" dirty="0">
              <a:latin typeface="+mj-lt"/>
            </a:endParaRPr>
          </a:p>
          <a:p>
            <a:pPr algn="just"/>
            <a:endParaRPr lang="es-MX" sz="2600" dirty="0" smtClean="0">
              <a:latin typeface="+mj-lt"/>
            </a:endParaRPr>
          </a:p>
          <a:p>
            <a:pPr algn="just"/>
            <a:r>
              <a:rPr lang="es-MX" sz="2600" dirty="0" smtClean="0">
                <a:latin typeface="+mj-lt"/>
              </a:rPr>
              <a:t>Si </a:t>
            </a:r>
            <a:r>
              <a:rPr lang="es-MX" sz="2600" dirty="0">
                <a:latin typeface="+mj-lt"/>
              </a:rPr>
              <a:t>se pasa un único argumento, y es de tipo </a:t>
            </a:r>
            <a:r>
              <a:rPr lang="es-MX" sz="2600" dirty="0" err="1">
                <a:latin typeface="+mj-lt"/>
              </a:rPr>
              <a:t>string</a:t>
            </a:r>
            <a:r>
              <a:rPr lang="es-MX" sz="2600" dirty="0">
                <a:latin typeface="+mj-lt"/>
              </a:rPr>
              <a:t>, entonces es analizado y convertido a fecha automáticamente.</a:t>
            </a:r>
            <a:endParaRPr lang="es-PE" sz="26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50" y="2407099"/>
            <a:ext cx="8146041" cy="8617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450" y="4418272"/>
            <a:ext cx="6420314" cy="800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l="26242" r="24788"/>
          <a:stretch/>
        </p:blipFill>
        <p:spPr>
          <a:xfrm>
            <a:off x="9346968" y="4098520"/>
            <a:ext cx="1259523" cy="14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Métodos del Objeto Date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45561"/>
            <a:ext cx="10515600" cy="3304640"/>
          </a:xfrm>
        </p:spPr>
        <p:txBody>
          <a:bodyPr/>
          <a:lstStyle/>
          <a:p>
            <a:r>
              <a:rPr lang="es-MX" dirty="0"/>
              <a:t>Los objetos de la clase Date no tienen propiedades pero si </a:t>
            </a:r>
            <a:r>
              <a:rPr lang="es-MX" b="1" dirty="0" smtClean="0"/>
              <a:t>métodos</a:t>
            </a:r>
            <a:r>
              <a:rPr lang="es-MX" dirty="0" smtClean="0"/>
              <a:t>: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84780"/>
              </p:ext>
            </p:extLst>
          </p:nvPr>
        </p:nvGraphicFramePr>
        <p:xfrm>
          <a:off x="2032000" y="2012471"/>
          <a:ext cx="8128000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</a:rPr>
                        <a:t>MÉTODOS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</a:rPr>
                        <a:t>QUÉ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getDate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el día del mes.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getDay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el día de la semana.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getHours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Retorna la hora.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getMinutes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los minutos.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getMonth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el mes (atención al mes que empieza por 0).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getSeconds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los segundos.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getTime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Devuelve los milisegundos transcurridos entre el día 1 de enero de 1970 y la fecha correspondiente al objeto al que se le pasa el mensaje.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441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del Objeto Date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302531"/>
            <a:ext cx="10515600" cy="3304640"/>
          </a:xfrm>
        </p:spPr>
        <p:txBody>
          <a:bodyPr/>
          <a:lstStyle/>
          <a:p>
            <a:r>
              <a:rPr lang="es-MX" dirty="0"/>
              <a:t>Los objetos de la clase Date no tienen propiedades pero si </a:t>
            </a:r>
            <a:r>
              <a:rPr lang="es-MX" dirty="0" smtClean="0"/>
              <a:t>métodos: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1397"/>
              </p:ext>
            </p:extLst>
          </p:nvPr>
        </p:nvGraphicFramePr>
        <p:xfrm>
          <a:off x="2032000" y="1979372"/>
          <a:ext cx="8128000" cy="432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</a:rPr>
                        <a:t>MÉTODOS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</a:rPr>
                        <a:t>QUE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getFullYear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Retorna el año con todos los dígitos. Usar este método para estar seguros de que funcionará todo bien en fechas posteriores al año 2000. 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setDate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Actualiza el día del mes.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setHours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Actualiza la hora.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setMinutes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Cambia los minutos.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setMonth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Cambia el mes (atención al mes que empieza por 0).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setSeconds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Cambia los segundos.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u="none" strike="noStrike" cap="none" dirty="0" err="1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setTime</a:t>
                      </a:r>
                      <a:r>
                        <a:rPr lang="es-PE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u="none" strike="noStrike" cap="none" dirty="0" smtClean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Actualiza la fecha completa. Recibe un número de milisegundos desde el 1 de enero de 1970.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8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Objeto </a:t>
            </a:r>
            <a:r>
              <a:rPr lang="es-PE" dirty="0" err="1" smtClean="0"/>
              <a:t>Math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b="1" dirty="0"/>
              <a:t>Math</a:t>
            </a:r>
            <a:r>
              <a:rPr lang="es-MX" dirty="0"/>
              <a:t> es un objeto incorporado que tiene </a:t>
            </a:r>
            <a:r>
              <a:rPr lang="es-MX" b="1" dirty="0"/>
              <a:t>propiedades y métodos </a:t>
            </a:r>
            <a:r>
              <a:rPr lang="es-MX" dirty="0"/>
              <a:t>para constantes y funciones</a:t>
            </a:r>
            <a:r>
              <a:rPr lang="es-MX" b="1" dirty="0"/>
              <a:t> matemáticas</a:t>
            </a:r>
            <a:r>
              <a:rPr lang="es-MX" b="1" dirty="0" smtClean="0"/>
              <a:t>.</a:t>
            </a:r>
          </a:p>
          <a:p>
            <a:pPr algn="just"/>
            <a:r>
              <a:rPr lang="es-MX" dirty="0"/>
              <a:t>Math funciona con el tipo </a:t>
            </a:r>
            <a:r>
              <a:rPr lang="es-MX" b="1" dirty="0"/>
              <a:t>Number. </a:t>
            </a:r>
            <a:r>
              <a:rPr lang="es-MX" dirty="0"/>
              <a:t>No funciona con </a:t>
            </a:r>
            <a:r>
              <a:rPr lang="es-MX" dirty="0" err="1"/>
              <a:t>BigInt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A diferencia de los demás objetos globales, el objeto Math no se puede editar. Todas las propiedades y métodos de Math son </a:t>
            </a:r>
            <a:r>
              <a:rPr lang="es-MX" b="1" dirty="0"/>
              <a:t>estáticos.</a:t>
            </a:r>
            <a:endParaRPr lang="es-PE" b="1" dirty="0"/>
          </a:p>
        </p:txBody>
      </p:sp>
      <p:pic>
        <p:nvPicPr>
          <p:cNvPr id="4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26242" r="24788"/>
          <a:stretch/>
        </p:blipFill>
        <p:spPr>
          <a:xfrm>
            <a:off x="5466238" y="4639646"/>
            <a:ext cx="1259523" cy="14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Propiedades del Objeto </a:t>
            </a:r>
            <a:r>
              <a:rPr lang="es-PE" dirty="0" err="1" smtClean="0"/>
              <a:t>Math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6752"/>
              </p:ext>
            </p:extLst>
          </p:nvPr>
        </p:nvGraphicFramePr>
        <p:xfrm>
          <a:off x="2004972" y="1314354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PROPIEDADES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</a:rPr>
                        <a:t>QUE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endParaRPr lang="es-PE" sz="1600" b="0" i="0" u="none" strike="noStrike" cap="none" dirty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Número de Euler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Math.log(2)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Math.LN10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Math.log(10)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Math.LOG2E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Math.log2(</a:t>
                      </a:r>
                      <a:r>
                        <a:rPr lang="es-PE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Math.LOG10E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Math.log10(</a:t>
                      </a:r>
                      <a:r>
                        <a:rPr lang="es-PE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Math.PI</a:t>
                      </a:r>
                      <a:r>
                        <a:rPr lang="pt-BR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endParaRPr lang="es-PE" sz="1600" b="0" i="0" u="none" strike="noStrike" cap="none" dirty="0" smtClean="0">
                        <a:solidFill>
                          <a:srgbClr val="00206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Número PI o</a:t>
                      </a:r>
                      <a:r>
                        <a:rPr lang="pt-BR" sz="1600" b="0" i="0" u="none" strike="noStrike" cap="none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l-GR" sz="16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π</a:t>
                      </a:r>
                      <a:endParaRPr lang="es-PE" sz="16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(1/2).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1600" b="0" i="0" u="none" strike="noStrike" cap="none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1600" b="0" i="0" u="none" strike="noStrike" cap="none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194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Métodos del Objeto </a:t>
            </a:r>
            <a:r>
              <a:rPr lang="es-PE" dirty="0" err="1" smtClean="0"/>
              <a:t>Math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99562"/>
              </p:ext>
            </p:extLst>
          </p:nvPr>
        </p:nvGraphicFramePr>
        <p:xfrm>
          <a:off x="2074245" y="1191065"/>
          <a:ext cx="81280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MÉTODOS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QUE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Math.abs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valor absoluto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Math.sign(x)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 signo del número: 1 positivo, -1 negativo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Math.exp(x)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Exponenciación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. Devuelve el número e elevado a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Math.expm1(x)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Equivalente a </a:t>
                      </a:r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Math.exp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 - 1.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Math.max(a, b, c...)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 número más grande de los indicados por parámetro.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Math.min(a, b, c...)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 número más pequeño de los indicados por parámetro.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Math.pow(base, exp)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Potenciación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. Devuelve el número base elevado a </a:t>
                      </a:r>
                      <a:r>
                        <a:rPr lang="es-MX" sz="16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exp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Math.sqrt(x)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raíz cuadrada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370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Métodos del Objeto </a:t>
            </a:r>
            <a:r>
              <a:rPr lang="es-PE" dirty="0" err="1" smtClean="0"/>
              <a:t>Math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8410"/>
              </p:ext>
            </p:extLst>
          </p:nvPr>
        </p:nvGraphicFramePr>
        <p:xfrm>
          <a:off x="2088099" y="1076960"/>
          <a:ext cx="8128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1600" b="1" i="0" u="none" strike="noStrike" cap="none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QUE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Math.cbrt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14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raíz cúbica</a:t>
                      </a:r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Math.random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un número al azar entre 0 y 1 con 16 decimales.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Math.log(x)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14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logaritmo natural</a:t>
                      </a:r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en base e 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Math.log10(x)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14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logaritmo decimal</a:t>
                      </a:r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(en base 10) 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Math.log2(x)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1400" u="none" strike="noStrik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logaritmo binario</a:t>
                      </a:r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(en base 2) de x.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Math.log1p(x)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el logaritmo natural de (1+x).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Math.round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1400" b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redondeo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1400" i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el entero más cercano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Math.ceil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1400" b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redondeo superior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1400" i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el entero más alto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Math.floor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1400" b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redondeo inferior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1400" i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el entero más bajo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Math.trunc</a:t>
                      </a:r>
                      <a:r>
                        <a:rPr lang="es-PE" sz="140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Trunca el número x (</a:t>
                      </a:r>
                      <a:r>
                        <a:rPr lang="es-MX" sz="1400" i="1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devuelve sólo la parte entera</a:t>
                      </a:r>
                      <a:r>
                        <a:rPr lang="es-MX" sz="1400" u="none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180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Métodos del Objeto </a:t>
            </a:r>
            <a:r>
              <a:rPr lang="es-PE" dirty="0" err="1" smtClean="0"/>
              <a:t>Math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23705"/>
              </p:ext>
            </p:extLst>
          </p:nvPr>
        </p:nvGraphicFramePr>
        <p:xfrm>
          <a:off x="2046535" y="1437178"/>
          <a:ext cx="8128000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600" b="1" i="0" u="none" strike="noStrike" cap="none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1600" b="1" i="0" u="none" strike="noStrike" cap="none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rgbClr val="002060"/>
                          </a:solidFill>
                          <a:latin typeface="+mn-lt"/>
                        </a:rPr>
                        <a:t>QUE HACE</a:t>
                      </a:r>
                      <a:endParaRPr lang="es-PE" sz="16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Math.sin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Seno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Math.asin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Arcoseno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Math.sinh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Seno hiperbólico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Math.cos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Coseno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Math.acos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Arcocoseno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Math.cosh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Coseno hiperbólico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Math.tan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Tangente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Math.atan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Arcotangente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Math.tanh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sz="160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Tangente hiperbólica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err="1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Math.hypot</a:t>
                      </a:r>
                      <a:r>
                        <a:rPr lang="es-PE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(a, b..)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Devuelve la raíz cuadrada de a</a:t>
                      </a:r>
                      <a:r>
                        <a:rPr lang="es-MX" sz="1600" baseline="300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+ b</a:t>
                      </a:r>
                      <a:r>
                        <a:rPr lang="es-MX" sz="1600" baseline="300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16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+ ...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  <p:pic>
        <p:nvPicPr>
          <p:cNvPr id="5" name="Google Shape;9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3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2060"/>
              </a:buClr>
              <a:buSzPts val="4000"/>
            </a:pP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Resolver ejercicios de Laboratorio con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los objetos de 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+mj-lt"/>
              </a:rPr>
              <a:t>Al finalizar la sesión, el estudiante crea aplicaciones web con JavaScript </a:t>
            </a:r>
            <a:r>
              <a:rPr lang="es-PE" dirty="0" smtClean="0">
                <a:latin typeface="+mj-lt"/>
              </a:rPr>
              <a:t>reconociendo la utilidad de los objetos String, Date y </a:t>
            </a:r>
            <a:r>
              <a:rPr lang="es-PE" dirty="0" err="1" smtClean="0">
                <a:latin typeface="+mj-lt"/>
              </a:rPr>
              <a:t>Math</a:t>
            </a:r>
            <a:r>
              <a:rPr lang="es-PE" dirty="0" smtClean="0">
                <a:latin typeface="+mj-lt"/>
              </a:rPr>
              <a:t>.</a:t>
            </a:r>
            <a:endParaRPr dirty="0">
              <a:latin typeface="+mj-lt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PE" sz="1600" dirty="0" smtClean="0"/>
              <a:t>Resolver el caso propuesto usando el </a:t>
            </a:r>
            <a:r>
              <a:rPr lang="es-PE" sz="1600" b="1" dirty="0" smtClean="0"/>
              <a:t>Visual Studio Code </a:t>
            </a:r>
            <a:r>
              <a:rPr lang="es-PE" sz="1600" dirty="0" smtClean="0"/>
              <a:t>y </a:t>
            </a:r>
            <a:r>
              <a:rPr lang="es-PE" sz="1600" dirty="0" smtClean="0"/>
              <a:t>los </a:t>
            </a:r>
            <a:r>
              <a:rPr lang="es-PE" sz="1600" b="1" dirty="0" smtClean="0"/>
              <a:t>Objetos de </a:t>
            </a:r>
            <a:r>
              <a:rPr lang="es-PE" sz="1600" b="1" dirty="0" smtClean="0"/>
              <a:t>JavaScript, </a:t>
            </a:r>
            <a:r>
              <a:rPr lang="es-PE" sz="1600" dirty="0" smtClean="0"/>
              <a:t>dicho </a:t>
            </a:r>
            <a:r>
              <a:rPr lang="es-PE" sz="1600" b="1" dirty="0" smtClean="0"/>
              <a:t>material digital </a:t>
            </a:r>
            <a:r>
              <a:rPr lang="es-PE" sz="1600" dirty="0"/>
              <a:t>de laboratorio </a:t>
            </a:r>
            <a:r>
              <a:rPr lang="es-PE" sz="1600" dirty="0" smtClean="0"/>
              <a:t>será proporcionado </a:t>
            </a:r>
            <a:r>
              <a:rPr lang="es-PE" sz="1600" dirty="0"/>
              <a:t>por el </a:t>
            </a:r>
            <a:r>
              <a:rPr lang="es-PE" sz="1600" dirty="0" smtClean="0"/>
              <a:t>docente y también se podrá ubicar dentro del aula virtual del curso.</a:t>
            </a:r>
          </a:p>
          <a:p>
            <a:pPr lvl="0" algn="just"/>
            <a:endParaRPr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0" y="3672632"/>
            <a:ext cx="2651409" cy="168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Use el IDE Visual Studio Code.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Desarrolle los casos propuestos usando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objetos de JavaScript: String, Date y </a:t>
            </a:r>
            <a:r>
              <a:rPr lang="es-PE" dirty="0" err="1" smtClean="0"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Sea ordenado y respete los fundamentos programación y algoritmos.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Publicar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el resultado en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: Repositorio del Curso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28" t="3598" r="27024" b="3492"/>
          <a:stretch/>
        </p:blipFill>
        <p:spPr>
          <a:xfrm>
            <a:off x="5268686" y="4650647"/>
            <a:ext cx="1538514" cy="1383827"/>
          </a:xfrm>
          <a:prstGeom prst="rect">
            <a:avLst/>
          </a:prstGeom>
        </p:spPr>
      </p:pic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780143" y="1339461"/>
            <a:ext cx="10515600" cy="4463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El objeto String se utiliza para representar y manipular una secuencia de caracteres.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Los objetos Date representan en JavaScript un momento fijo en el tiempo en un formato independiente. </a:t>
            </a:r>
            <a:endParaRPr lang="es-MX" sz="2400" dirty="0" smtClean="0">
              <a:latin typeface="+mj-lt"/>
            </a:endParaRP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Math es un objeto incorporado que tiene propiedades y métodos para constantes y funciones matemáticas.</a:t>
            </a: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“Si tú lo deseas, puedes volar, solo tienes que confiar mucho en ti”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88;g1372d453eb4_1_105"/>
          <p:cNvSpPr txBox="1">
            <a:spLocks/>
          </p:cNvSpPr>
          <p:nvPr/>
        </p:nvSpPr>
        <p:spPr>
          <a:xfrm>
            <a:off x="7974300" y="3880350"/>
            <a:ext cx="2635700" cy="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b="1" dirty="0" smtClean="0">
                <a:solidFill>
                  <a:schemeClr val="bg1"/>
                </a:solidFill>
                <a:latin typeface="+mj-lt"/>
              </a:rPr>
              <a:t>Steve Jobs</a:t>
            </a:r>
            <a:endParaRPr lang="es-MX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Objeto String</a:t>
            </a:r>
            <a:endParaRPr lang="es-PE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Objeto Date</a:t>
            </a:r>
            <a:endParaRPr lang="es-PE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 smtClean="0">
                <a:latin typeface="+mj-lt"/>
              </a:rPr>
              <a:t>Objeto Math</a:t>
            </a:r>
          </a:p>
          <a:p>
            <a:pPr>
              <a:lnSpc>
                <a:spcPct val="115000"/>
              </a:lnSpc>
            </a:pPr>
            <a:r>
              <a:rPr lang="es-ES" b="1" dirty="0" smtClean="0">
                <a:latin typeface="+mj-lt"/>
              </a:rPr>
              <a:t>Revisión de Avance de Proyecto 1</a:t>
            </a:r>
            <a:endParaRPr lang="es-PE" b="1" dirty="0">
              <a:latin typeface="+mj-lt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Objeto String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El objeto String se utiliza para representar y manipular una secuencia de </a:t>
            </a:r>
            <a:r>
              <a:rPr lang="es-MX" sz="2600" b="1" dirty="0" smtClean="0">
                <a:latin typeface="+mj-lt"/>
              </a:rPr>
              <a:t>caracteres.</a:t>
            </a:r>
          </a:p>
          <a:p>
            <a:pPr lvl="0" algn="just"/>
            <a:r>
              <a:rPr lang="es-MX" sz="2600" dirty="0">
                <a:latin typeface="+mj-lt"/>
              </a:rPr>
              <a:t>Las </a:t>
            </a:r>
            <a:r>
              <a:rPr lang="es-MX" sz="2600" b="1" dirty="0">
                <a:latin typeface="+mj-lt"/>
              </a:rPr>
              <a:t>cadenas</a:t>
            </a:r>
            <a:r>
              <a:rPr lang="es-MX" sz="2600" dirty="0">
                <a:latin typeface="+mj-lt"/>
              </a:rPr>
              <a:t> son útiles para almacenar datos que se pueden representar en forma de texto. Algunas de las operaciones más utilizadas en cadenas son verificar su </a:t>
            </a:r>
            <a:r>
              <a:rPr lang="es-MX" sz="2600" i="1" dirty="0" err="1">
                <a:latin typeface="+mj-lt"/>
              </a:rPr>
              <a:t>length</a:t>
            </a:r>
            <a:r>
              <a:rPr lang="es-MX" sz="2600" i="1" dirty="0">
                <a:latin typeface="+mj-lt"/>
              </a:rPr>
              <a:t>, </a:t>
            </a:r>
            <a:r>
              <a:rPr lang="es-MX" sz="2600" dirty="0">
                <a:latin typeface="+mj-lt"/>
              </a:rPr>
              <a:t>para construirlas y concatenarlas usando operadores de cadena + y +=, verificando la existencia o ubicación de </a:t>
            </a:r>
            <a:r>
              <a:rPr lang="es-MX" sz="2600" dirty="0" err="1">
                <a:latin typeface="+mj-lt"/>
              </a:rPr>
              <a:t>subcadenas</a:t>
            </a:r>
            <a:r>
              <a:rPr lang="es-MX" sz="2600" dirty="0">
                <a:latin typeface="+mj-lt"/>
              </a:rPr>
              <a:t> con </a:t>
            </a:r>
            <a:r>
              <a:rPr lang="es-MX" sz="2600" i="1" dirty="0" err="1">
                <a:latin typeface="+mj-lt"/>
              </a:rPr>
              <a:t>indexOf</a:t>
            </a:r>
            <a:r>
              <a:rPr lang="es-MX" sz="2600" i="1" dirty="0">
                <a:latin typeface="+mj-lt"/>
              </a:rPr>
              <a:t>() </a:t>
            </a:r>
            <a:r>
              <a:rPr lang="es-MX" sz="2600" dirty="0">
                <a:latin typeface="+mj-lt"/>
              </a:rPr>
              <a:t>o extraer </a:t>
            </a:r>
            <a:r>
              <a:rPr lang="es-MX" sz="2600" dirty="0" err="1">
                <a:latin typeface="+mj-lt"/>
              </a:rPr>
              <a:t>subcadenas</a:t>
            </a:r>
            <a:r>
              <a:rPr lang="es-MX" sz="2600" dirty="0">
                <a:latin typeface="+mj-lt"/>
              </a:rPr>
              <a:t> con el método </a:t>
            </a:r>
            <a:r>
              <a:rPr lang="es-MX" sz="2600" i="1" dirty="0" err="1">
                <a:latin typeface="+mj-lt"/>
              </a:rPr>
              <a:t>substring</a:t>
            </a:r>
            <a:r>
              <a:rPr lang="es-MX" sz="2600" i="1" dirty="0">
                <a:latin typeface="+mj-lt"/>
              </a:rPr>
              <a:t>().</a:t>
            </a:r>
            <a:endParaRPr sz="2600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l="26242" r="24788"/>
          <a:stretch/>
        </p:blipFill>
        <p:spPr>
          <a:xfrm>
            <a:off x="5466238" y="5130265"/>
            <a:ext cx="1259523" cy="14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Objeto String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Las cadenas se pueden crear como primitivas, a partir de cadena literales o como objetos, usando el constructor String():</a:t>
            </a:r>
            <a:endParaRPr sz="2600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427" y="3050412"/>
            <a:ext cx="6875145" cy="14560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427" y="4826519"/>
            <a:ext cx="6875146" cy="866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/>
          <a:srcRect l="26242" r="24788"/>
          <a:stretch/>
        </p:blipFill>
        <p:spPr>
          <a:xfrm>
            <a:off x="9921147" y="3748565"/>
            <a:ext cx="1259523" cy="144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Propiedades del Objeto String</a:t>
            </a:r>
            <a:endParaRPr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291" y="3061072"/>
            <a:ext cx="6615418" cy="1091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l="26242" r="24788"/>
          <a:stretch/>
        </p:blipFill>
        <p:spPr>
          <a:xfrm>
            <a:off x="5420706" y="4489954"/>
            <a:ext cx="1259523" cy="1440345"/>
          </a:xfrm>
          <a:prstGeom prst="rect">
            <a:avLst/>
          </a:prstGeom>
        </p:spPr>
      </p:pic>
      <p:sp>
        <p:nvSpPr>
          <p:cNvPr id="12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La clase String sólo tiene una propiedad: </a:t>
            </a:r>
            <a:r>
              <a:rPr lang="es-MX" sz="2600" b="1" dirty="0" err="1">
                <a:latin typeface="+mj-lt"/>
              </a:rPr>
              <a:t>length</a:t>
            </a:r>
            <a:r>
              <a:rPr lang="es-MX" sz="2600" dirty="0">
                <a:latin typeface="+mj-lt"/>
              </a:rPr>
              <a:t>, que guarda el número de caracteres del String.</a:t>
            </a: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Métodos del Objeto String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82" y="2175164"/>
            <a:ext cx="5915459" cy="4462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Google Shape;90;p3"/>
          <p:cNvSpPr txBox="1">
            <a:spLocks noGrp="1"/>
          </p:cNvSpPr>
          <p:nvPr>
            <p:ph type="body" idx="1"/>
          </p:nvPr>
        </p:nvSpPr>
        <p:spPr>
          <a:xfrm>
            <a:off x="853378" y="1181206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Los objetos de la clase String tienen </a:t>
            </a:r>
            <a:r>
              <a:rPr lang="es-MX" sz="2600" dirty="0">
                <a:latin typeface="+mj-lt"/>
              </a:rPr>
              <a:t>una buena cantidad de </a:t>
            </a:r>
            <a:r>
              <a:rPr lang="es-MX" sz="2600" b="1" dirty="0" smtClean="0">
                <a:latin typeface="+mj-lt"/>
              </a:rPr>
              <a:t>métodos</a:t>
            </a:r>
            <a:r>
              <a:rPr lang="es-MX" sz="2600" dirty="0" smtClean="0">
                <a:latin typeface="+mj-lt"/>
              </a:rPr>
              <a:t>, para realizar lo siguiente:</a:t>
            </a: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7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1846"/>
          <a:stretch/>
        </p:blipFill>
        <p:spPr>
          <a:xfrm>
            <a:off x="2980359" y="1423126"/>
            <a:ext cx="6184382" cy="44603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136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22" y="1521340"/>
            <a:ext cx="6289533" cy="3846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562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939</Words>
  <Application>Microsoft Office PowerPoint</Application>
  <PresentationFormat>Panorámica</PresentationFormat>
  <Paragraphs>169</Paragraphs>
  <Slides>25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plantilla-certus ppt</vt:lpstr>
      <vt:lpstr>JavaScript</vt:lpstr>
      <vt:lpstr>Resultado de aprendizaje</vt:lpstr>
      <vt:lpstr>Contenidos o temas</vt:lpstr>
      <vt:lpstr>Objeto String</vt:lpstr>
      <vt:lpstr>Objeto String</vt:lpstr>
      <vt:lpstr>Propiedades del Objeto String</vt:lpstr>
      <vt:lpstr>Métodos del Objeto String</vt:lpstr>
      <vt:lpstr>Métodos del Objeto String</vt:lpstr>
      <vt:lpstr>Métodos del Objeto String</vt:lpstr>
      <vt:lpstr>Objeto Date</vt:lpstr>
      <vt:lpstr>Objeto Date</vt:lpstr>
      <vt:lpstr>Métodos del Objeto Date</vt:lpstr>
      <vt:lpstr>Métodos del Objeto Date</vt:lpstr>
      <vt:lpstr>Objeto Math </vt:lpstr>
      <vt:lpstr>Propiedades del Objeto Math</vt:lpstr>
      <vt:lpstr>Métodos del Objeto Math</vt:lpstr>
      <vt:lpstr>Métodos del Objeto Math</vt:lpstr>
      <vt:lpstr>Métodos del Objeto Math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Jhonatan Abal</cp:lastModifiedBy>
  <cp:revision>143</cp:revision>
  <dcterms:created xsi:type="dcterms:W3CDTF">2019-11-19T20:06:01Z</dcterms:created>
  <dcterms:modified xsi:type="dcterms:W3CDTF">2022-09-06T16:54:52Z</dcterms:modified>
</cp:coreProperties>
</file>