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7561263"/>
  <p:notesSz cx="6858000" cy="9144000"/>
  <p:defaultTextStyle>
    <a:defPPr>
      <a:defRPr lang="es-AR"/>
    </a:defPPr>
    <a:lvl1pPr marL="0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97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795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192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590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987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384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782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1179" algn="l" defTabSz="8727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0" y="-78"/>
      </p:cViewPr>
      <p:guideLst>
        <p:guide orient="horz" pos="2382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67095" y="2348894"/>
            <a:ext cx="6427073" cy="162077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34189" y="4284716"/>
            <a:ext cx="5292885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1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t>18/01/2017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t>18/01/2017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481915" y="302803"/>
            <a:ext cx="1701285" cy="64515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78063" y="302803"/>
            <a:ext cx="4977832" cy="645157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t>18/01/2017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t>18/01/2017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7289" y="4858813"/>
            <a:ext cx="6427073" cy="1501751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97289" y="3204788"/>
            <a:ext cx="6427073" cy="165402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9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91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455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819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183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547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911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t>18/01/2017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78063" y="1764296"/>
            <a:ext cx="3339558" cy="49900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843642" y="1764296"/>
            <a:ext cx="3339558" cy="49900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t>18/01/2017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78064" y="1692534"/>
            <a:ext cx="3340871" cy="70536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97" indent="0">
              <a:buNone/>
              <a:defRPr sz="1900" b="1"/>
            </a:lvl2pPr>
            <a:lvl3pPr marL="872795" indent="0">
              <a:buNone/>
              <a:defRPr sz="1700" b="1"/>
            </a:lvl3pPr>
            <a:lvl4pPr marL="1309192" indent="0">
              <a:buNone/>
              <a:defRPr sz="1500" b="1"/>
            </a:lvl4pPr>
            <a:lvl5pPr marL="1745590" indent="0">
              <a:buNone/>
              <a:defRPr sz="1500" b="1"/>
            </a:lvl5pPr>
            <a:lvl6pPr marL="2181987" indent="0">
              <a:buNone/>
              <a:defRPr sz="1500" b="1"/>
            </a:lvl6pPr>
            <a:lvl7pPr marL="2618384" indent="0">
              <a:buNone/>
              <a:defRPr sz="1500" b="1"/>
            </a:lvl7pPr>
            <a:lvl8pPr marL="3054782" indent="0">
              <a:buNone/>
              <a:defRPr sz="1500" b="1"/>
            </a:lvl8pPr>
            <a:lvl9pPr marL="3491179" indent="0">
              <a:buNone/>
              <a:defRPr sz="1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78064" y="2397899"/>
            <a:ext cx="3340871" cy="435647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841020" y="1692534"/>
            <a:ext cx="3342183" cy="70536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97" indent="0">
              <a:buNone/>
              <a:defRPr sz="1900" b="1"/>
            </a:lvl2pPr>
            <a:lvl3pPr marL="872795" indent="0">
              <a:buNone/>
              <a:defRPr sz="1700" b="1"/>
            </a:lvl3pPr>
            <a:lvl4pPr marL="1309192" indent="0">
              <a:buNone/>
              <a:defRPr sz="1500" b="1"/>
            </a:lvl4pPr>
            <a:lvl5pPr marL="1745590" indent="0">
              <a:buNone/>
              <a:defRPr sz="1500" b="1"/>
            </a:lvl5pPr>
            <a:lvl6pPr marL="2181987" indent="0">
              <a:buNone/>
              <a:defRPr sz="1500" b="1"/>
            </a:lvl6pPr>
            <a:lvl7pPr marL="2618384" indent="0">
              <a:buNone/>
              <a:defRPr sz="1500" b="1"/>
            </a:lvl7pPr>
            <a:lvl8pPr marL="3054782" indent="0">
              <a:buNone/>
              <a:defRPr sz="1500" b="1"/>
            </a:lvl8pPr>
            <a:lvl9pPr marL="3491179" indent="0">
              <a:buNone/>
              <a:defRPr sz="1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841020" y="2397899"/>
            <a:ext cx="3342183" cy="435647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t>18/01/2017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t>18/01/2017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t>18/01/2017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8066" y="301052"/>
            <a:ext cx="2487603" cy="128121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56247" y="301052"/>
            <a:ext cx="4226957" cy="645332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78066" y="1582265"/>
            <a:ext cx="2487603" cy="5172114"/>
          </a:xfrm>
        </p:spPr>
        <p:txBody>
          <a:bodyPr/>
          <a:lstStyle>
            <a:lvl1pPr marL="0" indent="0">
              <a:buNone/>
              <a:defRPr sz="1300"/>
            </a:lvl1pPr>
            <a:lvl2pPr marL="436397" indent="0">
              <a:buNone/>
              <a:defRPr sz="1100"/>
            </a:lvl2pPr>
            <a:lvl3pPr marL="872795" indent="0">
              <a:buNone/>
              <a:defRPr sz="1000"/>
            </a:lvl3pPr>
            <a:lvl4pPr marL="1309192" indent="0">
              <a:buNone/>
              <a:defRPr sz="900"/>
            </a:lvl4pPr>
            <a:lvl5pPr marL="1745590" indent="0">
              <a:buNone/>
              <a:defRPr sz="900"/>
            </a:lvl5pPr>
            <a:lvl6pPr marL="2181987" indent="0">
              <a:buNone/>
              <a:defRPr sz="900"/>
            </a:lvl6pPr>
            <a:lvl7pPr marL="2618384" indent="0">
              <a:buNone/>
              <a:defRPr sz="900"/>
            </a:lvl7pPr>
            <a:lvl8pPr marL="3054782" indent="0">
              <a:buNone/>
              <a:defRPr sz="900"/>
            </a:lvl8pPr>
            <a:lvl9pPr marL="349117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t>18/01/2017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2061" y="5292886"/>
            <a:ext cx="4536758" cy="62485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482061" y="675613"/>
            <a:ext cx="4536758" cy="4536758"/>
          </a:xfrm>
        </p:spPr>
        <p:txBody>
          <a:bodyPr/>
          <a:lstStyle>
            <a:lvl1pPr marL="0" indent="0">
              <a:buNone/>
              <a:defRPr sz="3100"/>
            </a:lvl1pPr>
            <a:lvl2pPr marL="436397" indent="0">
              <a:buNone/>
              <a:defRPr sz="2700"/>
            </a:lvl2pPr>
            <a:lvl3pPr marL="872795" indent="0">
              <a:buNone/>
              <a:defRPr sz="2300"/>
            </a:lvl3pPr>
            <a:lvl4pPr marL="1309192" indent="0">
              <a:buNone/>
              <a:defRPr sz="1900"/>
            </a:lvl4pPr>
            <a:lvl5pPr marL="1745590" indent="0">
              <a:buNone/>
              <a:defRPr sz="1900"/>
            </a:lvl5pPr>
            <a:lvl6pPr marL="2181987" indent="0">
              <a:buNone/>
              <a:defRPr sz="1900"/>
            </a:lvl6pPr>
            <a:lvl7pPr marL="2618384" indent="0">
              <a:buNone/>
              <a:defRPr sz="1900"/>
            </a:lvl7pPr>
            <a:lvl8pPr marL="3054782" indent="0">
              <a:buNone/>
              <a:defRPr sz="1900"/>
            </a:lvl8pPr>
            <a:lvl9pPr marL="3491179" indent="0">
              <a:buNone/>
              <a:defRPr sz="19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82061" y="5917740"/>
            <a:ext cx="4536758" cy="887398"/>
          </a:xfrm>
        </p:spPr>
        <p:txBody>
          <a:bodyPr/>
          <a:lstStyle>
            <a:lvl1pPr marL="0" indent="0">
              <a:buNone/>
              <a:defRPr sz="1300"/>
            </a:lvl1pPr>
            <a:lvl2pPr marL="436397" indent="0">
              <a:buNone/>
              <a:defRPr sz="1100"/>
            </a:lvl2pPr>
            <a:lvl3pPr marL="872795" indent="0">
              <a:buNone/>
              <a:defRPr sz="1000"/>
            </a:lvl3pPr>
            <a:lvl4pPr marL="1309192" indent="0">
              <a:buNone/>
              <a:defRPr sz="900"/>
            </a:lvl4pPr>
            <a:lvl5pPr marL="1745590" indent="0">
              <a:buNone/>
              <a:defRPr sz="900"/>
            </a:lvl5pPr>
            <a:lvl6pPr marL="2181987" indent="0">
              <a:buNone/>
              <a:defRPr sz="900"/>
            </a:lvl6pPr>
            <a:lvl7pPr marL="2618384" indent="0">
              <a:buNone/>
              <a:defRPr sz="900"/>
            </a:lvl7pPr>
            <a:lvl8pPr marL="3054782" indent="0">
              <a:buNone/>
              <a:defRPr sz="900"/>
            </a:lvl8pPr>
            <a:lvl9pPr marL="349117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73D-184F-4DDC-8690-688A64B4DC57}" type="datetimeFigureOut">
              <a:rPr lang="es-AR" smtClean="0"/>
              <a:t>18/01/2017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B8E-B08F-4DA7-B63E-A4BE64C1ADD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78063" y="302801"/>
            <a:ext cx="6805137" cy="1260211"/>
          </a:xfrm>
          <a:prstGeom prst="rect">
            <a:avLst/>
          </a:prstGeom>
        </p:spPr>
        <p:txBody>
          <a:bodyPr vert="horz" lIns="87279" tIns="43640" rIns="87279" bIns="4364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78063" y="1764296"/>
            <a:ext cx="6805137" cy="4990084"/>
          </a:xfrm>
          <a:prstGeom prst="rect">
            <a:avLst/>
          </a:prstGeom>
        </p:spPr>
        <p:txBody>
          <a:bodyPr vert="horz" lIns="87279" tIns="43640" rIns="87279" bIns="4364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78063" y="7008173"/>
            <a:ext cx="1764295" cy="402567"/>
          </a:xfrm>
          <a:prstGeom prst="rect">
            <a:avLst/>
          </a:prstGeom>
        </p:spPr>
        <p:txBody>
          <a:bodyPr vert="horz" lIns="87279" tIns="43640" rIns="87279" bIns="4364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B73D-184F-4DDC-8690-688A64B4DC57}" type="datetimeFigureOut">
              <a:rPr lang="es-AR" smtClean="0"/>
              <a:t>18/01/2017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583432" y="7008173"/>
            <a:ext cx="2394400" cy="402567"/>
          </a:xfrm>
          <a:prstGeom prst="rect">
            <a:avLst/>
          </a:prstGeom>
        </p:spPr>
        <p:txBody>
          <a:bodyPr vert="horz" lIns="87279" tIns="43640" rIns="87279" bIns="4364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418906" y="7008173"/>
            <a:ext cx="1764295" cy="402567"/>
          </a:xfrm>
          <a:prstGeom prst="rect">
            <a:avLst/>
          </a:prstGeom>
        </p:spPr>
        <p:txBody>
          <a:bodyPr vert="horz" lIns="87279" tIns="43640" rIns="87279" bIns="4364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DB8E-B08F-4DA7-B63E-A4BE64C1ADDD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795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98" indent="-327298" algn="l" defTabSz="872795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146" indent="-272748" algn="l" defTabSz="87279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94" indent="-218199" algn="l" defTabSz="87279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91" indent="-218199" algn="l" defTabSz="87279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788" indent="-218199" algn="l" defTabSz="87279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186" indent="-218199" algn="l" defTabSz="87279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583" indent="-218199" algn="l" defTabSz="87279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981" indent="-218199" algn="l" defTabSz="87279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378" indent="-218199" algn="l" defTabSz="87279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97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95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192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590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987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384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782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1179" algn="l" defTabSz="8727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2007" y="1836415"/>
            <a:ext cx="7453040" cy="3473675"/>
          </a:xfrm>
          <a:prstGeom prst="rect">
            <a:avLst/>
          </a:prstGeom>
          <a:noFill/>
        </p:spPr>
        <p:txBody>
          <a:bodyPr wrap="square" lIns="87279" tIns="43640" rIns="87279" bIns="43640" rtlCol="0">
            <a:spAutoFit/>
          </a:bodyPr>
          <a:lstStyle/>
          <a:p>
            <a:r>
              <a:rPr lang="es-AR" sz="1000" b="1" dirty="0">
                <a:latin typeface="Arial" pitchFamily="34" charset="0"/>
                <a:cs typeface="Arial" pitchFamily="34" charset="0"/>
              </a:rPr>
              <a:t>Estimado /a cliente,</a:t>
            </a:r>
          </a:p>
          <a:p>
            <a:endParaRPr lang="es-AR" sz="1000" dirty="0">
              <a:latin typeface="Arial" pitchFamily="34" charset="0"/>
              <a:cs typeface="Arial" pitchFamily="34" charset="0"/>
            </a:endParaRPr>
          </a:p>
          <a:p>
            <a:r>
              <a:rPr lang="es-AR" sz="1000" dirty="0">
                <a:latin typeface="Arial" pitchFamily="34" charset="0"/>
                <a:cs typeface="Arial" pitchFamily="34" charset="0"/>
              </a:rPr>
              <a:t>Gracias por habernos elegido para cubrir tus necesidades de seguro.</a:t>
            </a:r>
          </a:p>
          <a:p>
            <a:endParaRPr lang="es-AR" sz="1000" dirty="0">
              <a:latin typeface="Arial" pitchFamily="34" charset="0"/>
              <a:cs typeface="Arial" pitchFamily="34" charset="0"/>
            </a:endParaRPr>
          </a:p>
          <a:p>
            <a:r>
              <a:rPr lang="es-AR" sz="1000" dirty="0">
                <a:latin typeface="Arial" pitchFamily="34" charset="0"/>
                <a:cs typeface="Arial" pitchFamily="34" charset="0"/>
              </a:rPr>
              <a:t>Queremos que estés al tanto de todas las </a:t>
            </a:r>
            <a:r>
              <a:rPr lang="es-AR" sz="1000" u="sng" dirty="0">
                <a:latin typeface="Arial" pitchFamily="34" charset="0"/>
                <a:cs typeface="Arial" pitchFamily="34" charset="0"/>
              </a:rPr>
              <a:t>novedades respecto de tu solicitud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, razón por la cual enviamos adjunta información declarada al asesor </a:t>
            </a:r>
            <a:r>
              <a:rPr lang="es-AR" sz="1000" dirty="0" err="1">
                <a:latin typeface="Arial" pitchFamily="34" charset="0"/>
                <a:cs typeface="Arial" pitchFamily="34" charset="0"/>
              </a:rPr>
              <a:t>Life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000" dirty="0" err="1" smtClean="0">
                <a:latin typeface="Arial" pitchFamily="34" charset="0"/>
                <a:cs typeface="Arial" pitchFamily="34" charset="0"/>
              </a:rPr>
              <a:t>Planner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®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la que será evaluada por el Departamento de Suscripción de Riesgos. </a:t>
            </a:r>
            <a:endParaRPr lang="es-AR" sz="1000" dirty="0">
              <a:latin typeface="Arial" pitchFamily="34" charset="0"/>
              <a:cs typeface="Arial" pitchFamily="34" charset="0"/>
            </a:endParaRPr>
          </a:p>
          <a:p>
            <a:endParaRPr lang="es-AR" sz="1000" u="sng" dirty="0">
              <a:latin typeface="Arial" pitchFamily="34" charset="0"/>
              <a:cs typeface="Arial" pitchFamily="34" charset="0"/>
            </a:endParaRPr>
          </a:p>
          <a:p>
            <a:r>
              <a:rPr lang="es-AR" sz="1000" dirty="0">
                <a:latin typeface="Arial" pitchFamily="34" charset="0"/>
                <a:cs typeface="Arial" pitchFamily="34" charset="0"/>
              </a:rPr>
              <a:t>La contraseña para la apertura del archivo adjunto es tu DNI sin puntos y 8 dígitos. (</a:t>
            </a:r>
            <a:r>
              <a:rPr lang="es-AR" sz="1000" dirty="0" err="1">
                <a:latin typeface="Arial" pitchFamily="34" charset="0"/>
                <a:cs typeface="Arial" pitchFamily="34" charset="0"/>
              </a:rPr>
              <a:t>Ej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: Si tu DNI es 1.234.567, </a:t>
            </a:r>
            <a:r>
              <a:rPr lang="es-AR" sz="1000" dirty="0" err="1">
                <a:latin typeface="Arial" pitchFamily="34" charset="0"/>
                <a:cs typeface="Arial" pitchFamily="34" charset="0"/>
              </a:rPr>
              <a:t>debés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 colocar 01234567). En caso de ser persona jurídica, deberás ingresar los 11 dígitos del CUIT sin guiones ni puntos (</a:t>
            </a:r>
            <a:r>
              <a:rPr lang="es-AR" sz="1000" dirty="0" err="1">
                <a:latin typeface="Arial" pitchFamily="34" charset="0"/>
                <a:cs typeface="Arial" pitchFamily="34" charset="0"/>
              </a:rPr>
              <a:t>Ej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: Si el CUIT informado es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20-12345678-0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, </a:t>
            </a:r>
            <a:r>
              <a:rPr lang="es-AR" sz="1000" dirty="0" err="1">
                <a:latin typeface="Arial" pitchFamily="34" charset="0"/>
                <a:cs typeface="Arial" pitchFamily="34" charset="0"/>
              </a:rPr>
              <a:t>debés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 ingresar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20123456780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). </a:t>
            </a:r>
            <a:endParaRPr lang="es-AR" sz="1000" dirty="0">
              <a:latin typeface="Arial" pitchFamily="34" charset="0"/>
              <a:cs typeface="Arial" pitchFamily="34" charset="0"/>
            </a:endParaRPr>
          </a:p>
          <a:p>
            <a:endParaRPr lang="es-AR" sz="1000" dirty="0">
              <a:latin typeface="Arial" pitchFamily="34" charset="0"/>
              <a:cs typeface="Arial" pitchFamily="34" charset="0"/>
            </a:endParaRPr>
          </a:p>
          <a:p>
            <a:r>
              <a:rPr lang="es-AR" sz="1000" dirty="0">
                <a:latin typeface="Arial" pitchFamily="34" charset="0"/>
                <a:cs typeface="Arial" pitchFamily="34" charset="0"/>
              </a:rPr>
              <a:t>Si no hubieras suscripto la presente solicitud o si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alguno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de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datos no coincidiera con lo oportunamente declarado, te solicitamos que tengas a bien contactarte a la brevedad con su asesor </a:t>
            </a:r>
            <a:r>
              <a:rPr lang="es-AR" sz="1000" dirty="0" err="1" smtClean="0">
                <a:latin typeface="Arial" pitchFamily="34" charset="0"/>
                <a:cs typeface="Arial" pitchFamily="34" charset="0"/>
              </a:rPr>
              <a:t>Life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000" dirty="0" err="1" smtClean="0">
                <a:latin typeface="Arial" pitchFamily="34" charset="0"/>
                <a:cs typeface="Arial" pitchFamily="34" charset="0"/>
              </a:rPr>
              <a:t>Planner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®,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con nuestro departamento de Atención al Asegurado, que están preparados para brindarte un servicio personalizado.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Caso contrario, procederemos a la suscripción de la solicitud correspondiente en base a la información aportada al momento de la contratación de la cobertura en cuestión. </a:t>
            </a:r>
          </a:p>
          <a:p>
            <a:endParaRPr lang="es-AR" sz="1000" dirty="0">
              <a:latin typeface="Arial" pitchFamily="34" charset="0"/>
              <a:cs typeface="Arial" pitchFamily="34" charset="0"/>
            </a:endParaRPr>
          </a:p>
          <a:p>
            <a:r>
              <a:rPr lang="es-AR" sz="1000" dirty="0">
                <a:latin typeface="Arial" pitchFamily="34" charset="0"/>
                <a:cs typeface="Arial" pitchFamily="34" charset="0"/>
              </a:rPr>
              <a:t>Cordialmente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000" dirty="0" smtClean="0">
                <a:latin typeface="Arial" pitchFamily="34" charset="0"/>
                <a:cs typeface="Arial" pitchFamily="34" charset="0"/>
              </a:rPr>
              <a:t>Leonardo </a:t>
            </a:r>
            <a:r>
              <a:rPr lang="es-AR" sz="1000" dirty="0" err="1" smtClean="0">
                <a:latin typeface="Arial" pitchFamily="34" charset="0"/>
                <a:cs typeface="Arial" pitchFamily="34" charset="0"/>
              </a:rPr>
              <a:t>Weisinger</a:t>
            </a:r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000" dirty="0" smtClean="0">
                <a:latin typeface="Arial" pitchFamily="34" charset="0"/>
                <a:cs typeface="Arial" pitchFamily="34" charset="0"/>
              </a:rPr>
              <a:t>Gerente de Operaciones – Vida Individual</a:t>
            </a:r>
          </a:p>
          <a:p>
            <a:r>
              <a:rPr lang="es-AR" sz="1000" dirty="0" err="1" smtClean="0">
                <a:latin typeface="Arial" pitchFamily="34" charset="0"/>
                <a:cs typeface="Arial" pitchFamily="34" charset="0"/>
              </a:rPr>
              <a:t>Prudential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 Seguros S.A. </a:t>
            </a:r>
            <a:endParaRPr lang="es-AR" sz="1000" dirty="0">
              <a:latin typeface="Arial" pitchFamily="34" charset="0"/>
              <a:cs typeface="Arial" pitchFamily="34" charset="0"/>
            </a:endParaRPr>
          </a:p>
          <a:p>
            <a:endParaRPr lang="es-A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G:\Marketing\DIR. PUBLICO\ARCHIVOS GENERALES DE MARKETING\SISTEMAS\Acceso a Cuentas\cartas\mails de alerta\Cartas Acceso a Cuentas Header Registración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7559676" cy="1749425"/>
          </a:xfrm>
          <a:prstGeom prst="rect">
            <a:avLst/>
          </a:prstGeom>
          <a:noFill/>
        </p:spPr>
      </p:pic>
      <p:pic>
        <p:nvPicPr>
          <p:cNvPr id="10" name="Picture 3" descr="G:\Marketing\DIR. PUBLICO\ARCHIVOS GENERALES DE MARKETING\SISTEMAS\Acceso a Cuentas\cartas\mails de alerta\Carta Acceso a Cuentas - Footer v2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39047"/>
            <a:ext cx="7559676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213</Words>
  <Application>Microsoft Office PowerPoint</Application>
  <PresentationFormat>Personalizado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Prudential Seguros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X100256</dc:creator>
  <cp:lastModifiedBy>X100256</cp:lastModifiedBy>
  <cp:revision>3</cp:revision>
  <dcterms:created xsi:type="dcterms:W3CDTF">2017-01-18T20:00:37Z</dcterms:created>
  <dcterms:modified xsi:type="dcterms:W3CDTF">2017-01-18T20:19:39Z</dcterms:modified>
</cp:coreProperties>
</file>