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3" r:id="rId1"/>
  </p:sldMasterIdLst>
  <p:sldIdLst>
    <p:sldId id="256" r:id="rId2"/>
    <p:sldId id="258" r:id="rId3"/>
    <p:sldId id="259" r:id="rId4"/>
    <p:sldId id="260" r:id="rId5"/>
    <p:sldId id="262" r:id="rId6"/>
    <p:sldId id="261" r:id="rId7"/>
    <p:sldId id="263" r:id="rId8"/>
    <p:sldId id="264" r:id="rId9"/>
    <p:sldId id="265" r:id="rId10"/>
    <p:sldId id="266" r:id="rId11"/>
    <p:sldId id="267" r:id="rId12"/>
    <p:sldId id="269" r:id="rId13"/>
    <p:sldId id="268"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5/27/2020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8727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508384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92490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510515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509A250-FF31-4206-8172-F9D3106AACB1}" type="datetimeFigureOut">
              <a:rPr lang="en-US" smtClean="0"/>
              <a:t>5/27/2020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4178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t>5/27/2020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882374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97280" y="2582335"/>
            <a:ext cx="4937760" cy="32867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17920" y="2582334"/>
            <a:ext cx="4937760" cy="32867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5/27/2020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621662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5/27/2020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901105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509A250-FF31-4206-8172-F9D3106AACB1}" type="datetimeFigureOut">
              <a:rPr lang="en-US" smtClean="0"/>
              <a:t>5/27/2020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251731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509A250-FF31-4206-8172-F9D3106AACB1}" type="datetimeFigureOut">
              <a:rPr lang="en-US" smtClean="0"/>
              <a:t>5/27/2020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02111984F565}" type="slidenum">
              <a:rPr lang="en-US" smtClean="0"/>
              <a:t>‹nº›</a:t>
            </a:fld>
            <a:endParaRPr lang="en-US" dirty="0"/>
          </a:p>
        </p:txBody>
      </p:sp>
    </p:spTree>
    <p:extLst>
      <p:ext uri="{BB962C8B-B14F-4D97-AF65-F5344CB8AC3E}">
        <p14:creationId xmlns:p14="http://schemas.microsoft.com/office/powerpoint/2010/main" val="698000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509A250-FF31-4206-8172-F9D3106AACB1}" type="datetimeFigureOut">
              <a:rPr lang="en-US" smtClean="0"/>
              <a:t>5/27/2020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770727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509A250-FF31-4206-8172-F9D3106AACB1}" type="datetimeFigureOut">
              <a:rPr lang="en-US" smtClean="0"/>
              <a:t>5/27/2020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02111984F565}" type="slidenum">
              <a:rPr lang="en-US" smtClean="0"/>
              <a:t>‹nº›</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2720148"/>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vancouver.ca/news-calendar/areas-of-the-city.aspx" TargetMode="Externa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E3C01C-4819-4A2E-BF00-7D49BC04B7CE}"/>
              </a:ext>
            </a:extLst>
          </p:cNvPr>
          <p:cNvSpPr>
            <a:spLocks noGrp="1"/>
          </p:cNvSpPr>
          <p:nvPr>
            <p:ph type="ctrTitle"/>
          </p:nvPr>
        </p:nvSpPr>
        <p:spPr>
          <a:xfrm>
            <a:off x="649978" y="1145960"/>
            <a:ext cx="10892043" cy="3008790"/>
          </a:xfrm>
        </p:spPr>
        <p:txBody>
          <a:bodyPr/>
          <a:lstStyle/>
          <a:p>
            <a:pPr algn="ctr"/>
            <a:r>
              <a:rPr lang="pt-BR" sz="6000" dirty="0" err="1"/>
              <a:t>Applied</a:t>
            </a:r>
            <a:r>
              <a:rPr lang="pt-BR" sz="6000" dirty="0"/>
              <a:t> Data Science </a:t>
            </a:r>
            <a:r>
              <a:rPr lang="pt-BR" sz="6000" dirty="0" err="1"/>
              <a:t>Capstone</a:t>
            </a:r>
            <a:endParaRPr lang="pt-BR" sz="6000" dirty="0"/>
          </a:p>
        </p:txBody>
      </p:sp>
      <p:sp>
        <p:nvSpPr>
          <p:cNvPr id="3" name="Subtítulo 2">
            <a:extLst>
              <a:ext uri="{FF2B5EF4-FFF2-40B4-BE49-F238E27FC236}">
                <a16:creationId xmlns:a16="http://schemas.microsoft.com/office/drawing/2014/main" id="{E0E0B2F1-E962-4609-890F-C6E6BC18E27B}"/>
              </a:ext>
            </a:extLst>
          </p:cNvPr>
          <p:cNvSpPr>
            <a:spLocks noGrp="1"/>
          </p:cNvSpPr>
          <p:nvPr>
            <p:ph type="subTitle" idx="1"/>
          </p:nvPr>
        </p:nvSpPr>
        <p:spPr/>
        <p:txBody>
          <a:bodyPr/>
          <a:lstStyle/>
          <a:p>
            <a:r>
              <a:rPr lang="pt-BR" dirty="0"/>
              <a:t>The </a:t>
            </a:r>
            <a:r>
              <a:rPr lang="pt-BR" dirty="0" err="1"/>
              <a:t>battle</a:t>
            </a:r>
            <a:r>
              <a:rPr lang="pt-BR" dirty="0"/>
              <a:t> </a:t>
            </a:r>
            <a:r>
              <a:rPr lang="pt-BR" dirty="0" err="1"/>
              <a:t>of</a:t>
            </a:r>
            <a:r>
              <a:rPr lang="pt-BR" dirty="0"/>
              <a:t> </a:t>
            </a:r>
            <a:r>
              <a:rPr lang="pt-BR" dirty="0" err="1"/>
              <a:t>neiborhoods</a:t>
            </a:r>
            <a:endParaRPr lang="pt-BR" dirty="0"/>
          </a:p>
        </p:txBody>
      </p:sp>
      <p:pic>
        <p:nvPicPr>
          <p:cNvPr id="5" name="Imagem 4">
            <a:extLst>
              <a:ext uri="{FF2B5EF4-FFF2-40B4-BE49-F238E27FC236}">
                <a16:creationId xmlns:a16="http://schemas.microsoft.com/office/drawing/2014/main" id="{A23F780C-93C4-4009-9EA7-085FD7991ED9}"/>
              </a:ext>
            </a:extLst>
          </p:cNvPr>
          <p:cNvPicPr>
            <a:picLocks noChangeAspect="1"/>
          </p:cNvPicPr>
          <p:nvPr/>
        </p:nvPicPr>
        <p:blipFill>
          <a:blip r:embed="rId2"/>
          <a:stretch>
            <a:fillRect/>
          </a:stretch>
        </p:blipFill>
        <p:spPr>
          <a:xfrm>
            <a:off x="11447732" y="6499554"/>
            <a:ext cx="579195" cy="244946"/>
          </a:xfrm>
          <a:prstGeom prst="rect">
            <a:avLst/>
          </a:prstGeom>
        </p:spPr>
      </p:pic>
      <p:pic>
        <p:nvPicPr>
          <p:cNvPr id="6" name="Imagem 5">
            <a:extLst>
              <a:ext uri="{FF2B5EF4-FFF2-40B4-BE49-F238E27FC236}">
                <a16:creationId xmlns:a16="http://schemas.microsoft.com/office/drawing/2014/main" id="{A2F73D34-57FF-4BCD-BFA7-FA899657B784}"/>
              </a:ext>
            </a:extLst>
          </p:cNvPr>
          <p:cNvPicPr>
            <a:picLocks noChangeAspect="1"/>
          </p:cNvPicPr>
          <p:nvPr/>
        </p:nvPicPr>
        <p:blipFill>
          <a:blip r:embed="rId3"/>
          <a:stretch>
            <a:fillRect/>
          </a:stretch>
        </p:blipFill>
        <p:spPr>
          <a:xfrm>
            <a:off x="9784357" y="6484674"/>
            <a:ext cx="1374876" cy="285602"/>
          </a:xfrm>
          <a:prstGeom prst="rect">
            <a:avLst/>
          </a:prstGeom>
        </p:spPr>
      </p:pic>
    </p:spTree>
    <p:extLst>
      <p:ext uri="{BB962C8B-B14F-4D97-AF65-F5344CB8AC3E}">
        <p14:creationId xmlns:p14="http://schemas.microsoft.com/office/powerpoint/2010/main" val="3079071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D44C0C-2C83-4731-ABF9-B1D45EE4FA88}"/>
              </a:ext>
            </a:extLst>
          </p:cNvPr>
          <p:cNvSpPr txBox="1">
            <a:spLocks/>
          </p:cNvSpPr>
          <p:nvPr/>
        </p:nvSpPr>
        <p:spPr>
          <a:xfrm>
            <a:off x="1066800" y="230820"/>
            <a:ext cx="10058400" cy="8229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latin typeface="+mn-lt"/>
              </a:rPr>
              <a:t>Exploratory data Analysis – Vancouver</a:t>
            </a:r>
            <a:endParaRPr lang="pt-BR" dirty="0">
              <a:latin typeface="+mn-lt"/>
            </a:endParaRPr>
          </a:p>
        </p:txBody>
      </p:sp>
      <p:cxnSp>
        <p:nvCxnSpPr>
          <p:cNvPr id="5" name="Conector reto 4">
            <a:extLst>
              <a:ext uri="{FF2B5EF4-FFF2-40B4-BE49-F238E27FC236}">
                <a16:creationId xmlns:a16="http://schemas.microsoft.com/office/drawing/2014/main" id="{BEDCE35B-6520-46FE-B268-053FC9EEEDFC}"/>
              </a:ext>
            </a:extLst>
          </p:cNvPr>
          <p:cNvCxnSpPr/>
          <p:nvPr/>
        </p:nvCxnSpPr>
        <p:spPr>
          <a:xfrm>
            <a:off x="1123765" y="920615"/>
            <a:ext cx="99444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aixaDeTexto 3">
            <a:extLst>
              <a:ext uri="{FF2B5EF4-FFF2-40B4-BE49-F238E27FC236}">
                <a16:creationId xmlns:a16="http://schemas.microsoft.com/office/drawing/2014/main" id="{9DBFB7AF-ADFE-4C40-9FE8-DFF3F92DEDB1}"/>
              </a:ext>
            </a:extLst>
          </p:cNvPr>
          <p:cNvSpPr txBox="1"/>
          <p:nvPr/>
        </p:nvSpPr>
        <p:spPr>
          <a:xfrm>
            <a:off x="986901" y="1490429"/>
            <a:ext cx="6363810" cy="50629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000" dirty="0"/>
              <a:t>Most Common Venue Categories (All categories).</a:t>
            </a:r>
            <a:endParaRPr lang="pt-BR" sz="2000" dirty="0"/>
          </a:p>
        </p:txBody>
      </p:sp>
      <p:pic>
        <p:nvPicPr>
          <p:cNvPr id="9" name="Imagem 8">
            <a:extLst>
              <a:ext uri="{FF2B5EF4-FFF2-40B4-BE49-F238E27FC236}">
                <a16:creationId xmlns:a16="http://schemas.microsoft.com/office/drawing/2014/main" id="{E44805EA-C6A5-4231-A250-F72B22C27989}"/>
              </a:ext>
            </a:extLst>
          </p:cNvPr>
          <p:cNvPicPr>
            <a:picLocks noChangeAspect="1"/>
          </p:cNvPicPr>
          <p:nvPr/>
        </p:nvPicPr>
        <p:blipFill>
          <a:blip r:embed="rId2"/>
          <a:stretch>
            <a:fillRect/>
          </a:stretch>
        </p:blipFill>
        <p:spPr>
          <a:xfrm>
            <a:off x="11447732" y="6499554"/>
            <a:ext cx="579195" cy="244946"/>
          </a:xfrm>
          <a:prstGeom prst="rect">
            <a:avLst/>
          </a:prstGeom>
        </p:spPr>
      </p:pic>
      <p:pic>
        <p:nvPicPr>
          <p:cNvPr id="10" name="Imagem 9">
            <a:extLst>
              <a:ext uri="{FF2B5EF4-FFF2-40B4-BE49-F238E27FC236}">
                <a16:creationId xmlns:a16="http://schemas.microsoft.com/office/drawing/2014/main" id="{81A02532-2A30-403E-B344-3CEA28200CA7}"/>
              </a:ext>
            </a:extLst>
          </p:cNvPr>
          <p:cNvPicPr>
            <a:picLocks noChangeAspect="1"/>
          </p:cNvPicPr>
          <p:nvPr/>
        </p:nvPicPr>
        <p:blipFill>
          <a:blip r:embed="rId3"/>
          <a:stretch>
            <a:fillRect/>
          </a:stretch>
        </p:blipFill>
        <p:spPr>
          <a:xfrm>
            <a:off x="9784357" y="6484674"/>
            <a:ext cx="1374876" cy="285602"/>
          </a:xfrm>
          <a:prstGeom prst="rect">
            <a:avLst/>
          </a:prstGeom>
        </p:spPr>
      </p:pic>
      <p:pic>
        <p:nvPicPr>
          <p:cNvPr id="8" name="Imagem 7">
            <a:extLst>
              <a:ext uri="{FF2B5EF4-FFF2-40B4-BE49-F238E27FC236}">
                <a16:creationId xmlns:a16="http://schemas.microsoft.com/office/drawing/2014/main" id="{A4DA081A-7BDC-47F3-9CB6-90CA5EEE7043}"/>
              </a:ext>
            </a:extLst>
          </p:cNvPr>
          <p:cNvPicPr/>
          <p:nvPr/>
        </p:nvPicPr>
        <p:blipFill>
          <a:blip r:embed="rId4"/>
          <a:stretch>
            <a:fillRect/>
          </a:stretch>
        </p:blipFill>
        <p:spPr>
          <a:xfrm>
            <a:off x="3091784" y="2556775"/>
            <a:ext cx="6008432" cy="2902992"/>
          </a:xfrm>
          <a:prstGeom prst="rect">
            <a:avLst/>
          </a:prstGeom>
          <a:ln>
            <a:solidFill>
              <a:schemeClr val="tx1"/>
            </a:solidFill>
          </a:ln>
        </p:spPr>
      </p:pic>
    </p:spTree>
    <p:extLst>
      <p:ext uri="{BB962C8B-B14F-4D97-AF65-F5344CB8AC3E}">
        <p14:creationId xmlns:p14="http://schemas.microsoft.com/office/powerpoint/2010/main" val="261850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D44C0C-2C83-4731-ABF9-B1D45EE4FA88}"/>
              </a:ext>
            </a:extLst>
          </p:cNvPr>
          <p:cNvSpPr txBox="1">
            <a:spLocks/>
          </p:cNvSpPr>
          <p:nvPr/>
        </p:nvSpPr>
        <p:spPr>
          <a:xfrm>
            <a:off x="1066800" y="230820"/>
            <a:ext cx="10058400" cy="8229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latin typeface="+mn-lt"/>
              </a:rPr>
              <a:t>Exploratory data Analysis – Vancouver</a:t>
            </a:r>
            <a:endParaRPr lang="pt-BR" dirty="0">
              <a:latin typeface="+mn-lt"/>
            </a:endParaRPr>
          </a:p>
        </p:txBody>
      </p:sp>
      <p:cxnSp>
        <p:nvCxnSpPr>
          <p:cNvPr id="5" name="Conector reto 4">
            <a:extLst>
              <a:ext uri="{FF2B5EF4-FFF2-40B4-BE49-F238E27FC236}">
                <a16:creationId xmlns:a16="http://schemas.microsoft.com/office/drawing/2014/main" id="{BEDCE35B-6520-46FE-B268-053FC9EEEDFC}"/>
              </a:ext>
            </a:extLst>
          </p:cNvPr>
          <p:cNvCxnSpPr/>
          <p:nvPr/>
        </p:nvCxnSpPr>
        <p:spPr>
          <a:xfrm>
            <a:off x="1123765" y="920615"/>
            <a:ext cx="99444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aixaDeTexto 3">
            <a:extLst>
              <a:ext uri="{FF2B5EF4-FFF2-40B4-BE49-F238E27FC236}">
                <a16:creationId xmlns:a16="http://schemas.microsoft.com/office/drawing/2014/main" id="{9DBFB7AF-ADFE-4C40-9FE8-DFF3F92DEDB1}"/>
              </a:ext>
            </a:extLst>
          </p:cNvPr>
          <p:cNvSpPr txBox="1"/>
          <p:nvPr/>
        </p:nvSpPr>
        <p:spPr>
          <a:xfrm>
            <a:off x="1123765" y="1859880"/>
            <a:ext cx="3860307" cy="96795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000" dirty="0"/>
              <a:t>Most Common Venue - </a:t>
            </a:r>
            <a:r>
              <a:rPr lang="en-US" dirty="0"/>
              <a:t>Outdoors &amp; Recreation </a:t>
            </a:r>
            <a:r>
              <a:rPr lang="en-US" sz="2000" dirty="0"/>
              <a:t>Categories.</a:t>
            </a:r>
            <a:endParaRPr lang="pt-BR" sz="2000" dirty="0"/>
          </a:p>
        </p:txBody>
      </p:sp>
      <p:pic>
        <p:nvPicPr>
          <p:cNvPr id="9" name="Imagem 8">
            <a:extLst>
              <a:ext uri="{FF2B5EF4-FFF2-40B4-BE49-F238E27FC236}">
                <a16:creationId xmlns:a16="http://schemas.microsoft.com/office/drawing/2014/main" id="{E44805EA-C6A5-4231-A250-F72B22C27989}"/>
              </a:ext>
            </a:extLst>
          </p:cNvPr>
          <p:cNvPicPr>
            <a:picLocks noChangeAspect="1"/>
          </p:cNvPicPr>
          <p:nvPr/>
        </p:nvPicPr>
        <p:blipFill>
          <a:blip r:embed="rId2"/>
          <a:stretch>
            <a:fillRect/>
          </a:stretch>
        </p:blipFill>
        <p:spPr>
          <a:xfrm>
            <a:off x="11447732" y="6499554"/>
            <a:ext cx="579195" cy="244946"/>
          </a:xfrm>
          <a:prstGeom prst="rect">
            <a:avLst/>
          </a:prstGeom>
        </p:spPr>
      </p:pic>
      <p:pic>
        <p:nvPicPr>
          <p:cNvPr id="10" name="Imagem 9">
            <a:extLst>
              <a:ext uri="{FF2B5EF4-FFF2-40B4-BE49-F238E27FC236}">
                <a16:creationId xmlns:a16="http://schemas.microsoft.com/office/drawing/2014/main" id="{81A02532-2A30-403E-B344-3CEA28200CA7}"/>
              </a:ext>
            </a:extLst>
          </p:cNvPr>
          <p:cNvPicPr>
            <a:picLocks noChangeAspect="1"/>
          </p:cNvPicPr>
          <p:nvPr/>
        </p:nvPicPr>
        <p:blipFill>
          <a:blip r:embed="rId3"/>
          <a:stretch>
            <a:fillRect/>
          </a:stretch>
        </p:blipFill>
        <p:spPr>
          <a:xfrm>
            <a:off x="9784357" y="6484674"/>
            <a:ext cx="1374876" cy="285602"/>
          </a:xfrm>
          <a:prstGeom prst="rect">
            <a:avLst/>
          </a:prstGeom>
        </p:spPr>
      </p:pic>
      <p:pic>
        <p:nvPicPr>
          <p:cNvPr id="11" name="Imagem 10">
            <a:extLst>
              <a:ext uri="{FF2B5EF4-FFF2-40B4-BE49-F238E27FC236}">
                <a16:creationId xmlns:a16="http://schemas.microsoft.com/office/drawing/2014/main" id="{C168A8D0-45FF-419E-B58B-3311275F5F09}"/>
              </a:ext>
            </a:extLst>
          </p:cNvPr>
          <p:cNvPicPr/>
          <p:nvPr/>
        </p:nvPicPr>
        <p:blipFill>
          <a:blip r:embed="rId4"/>
          <a:stretch>
            <a:fillRect/>
          </a:stretch>
        </p:blipFill>
        <p:spPr>
          <a:xfrm>
            <a:off x="5491110" y="1352957"/>
            <a:ext cx="5400040" cy="2168525"/>
          </a:xfrm>
          <a:prstGeom prst="rect">
            <a:avLst/>
          </a:prstGeom>
          <a:ln>
            <a:solidFill>
              <a:schemeClr val="tx1"/>
            </a:solidFill>
          </a:ln>
        </p:spPr>
      </p:pic>
      <p:pic>
        <p:nvPicPr>
          <p:cNvPr id="12" name="Imagem 11">
            <a:extLst>
              <a:ext uri="{FF2B5EF4-FFF2-40B4-BE49-F238E27FC236}">
                <a16:creationId xmlns:a16="http://schemas.microsoft.com/office/drawing/2014/main" id="{E265A6B1-DB22-4AF0-9325-63D7C0DC3558}"/>
              </a:ext>
            </a:extLst>
          </p:cNvPr>
          <p:cNvPicPr/>
          <p:nvPr/>
        </p:nvPicPr>
        <p:blipFill>
          <a:blip r:embed="rId5"/>
          <a:stretch>
            <a:fillRect/>
          </a:stretch>
        </p:blipFill>
        <p:spPr>
          <a:xfrm>
            <a:off x="1123765" y="3824816"/>
            <a:ext cx="5400040" cy="2190750"/>
          </a:xfrm>
          <a:prstGeom prst="rect">
            <a:avLst/>
          </a:prstGeom>
          <a:ln>
            <a:solidFill>
              <a:schemeClr val="tx1"/>
            </a:solidFill>
          </a:ln>
        </p:spPr>
      </p:pic>
      <p:sp>
        <p:nvSpPr>
          <p:cNvPr id="13" name="CaixaDeTexto 12">
            <a:extLst>
              <a:ext uri="{FF2B5EF4-FFF2-40B4-BE49-F238E27FC236}">
                <a16:creationId xmlns:a16="http://schemas.microsoft.com/office/drawing/2014/main" id="{4583499E-C70B-4790-8717-E744534638BB}"/>
              </a:ext>
            </a:extLst>
          </p:cNvPr>
          <p:cNvSpPr txBox="1"/>
          <p:nvPr/>
        </p:nvSpPr>
        <p:spPr>
          <a:xfrm>
            <a:off x="7216807" y="4445089"/>
            <a:ext cx="3285478" cy="96795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000" dirty="0"/>
              <a:t>Most Common Venue - </a:t>
            </a:r>
            <a:r>
              <a:rPr lang="en-US" dirty="0"/>
              <a:t>Food </a:t>
            </a:r>
            <a:r>
              <a:rPr lang="en-US" sz="2000" dirty="0"/>
              <a:t>Categories.</a:t>
            </a:r>
            <a:endParaRPr lang="pt-BR" sz="2000" dirty="0"/>
          </a:p>
        </p:txBody>
      </p:sp>
    </p:spTree>
    <p:extLst>
      <p:ext uri="{BB962C8B-B14F-4D97-AF65-F5344CB8AC3E}">
        <p14:creationId xmlns:p14="http://schemas.microsoft.com/office/powerpoint/2010/main" val="3987554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D44C0C-2C83-4731-ABF9-B1D45EE4FA88}"/>
              </a:ext>
            </a:extLst>
          </p:cNvPr>
          <p:cNvSpPr txBox="1">
            <a:spLocks/>
          </p:cNvSpPr>
          <p:nvPr/>
        </p:nvSpPr>
        <p:spPr>
          <a:xfrm>
            <a:off x="1066800" y="230820"/>
            <a:ext cx="10058400" cy="8229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latin typeface="+mn-lt"/>
              </a:rPr>
              <a:t>Exploratory data Analysis – Vancouver</a:t>
            </a:r>
            <a:endParaRPr lang="pt-BR" dirty="0">
              <a:latin typeface="+mn-lt"/>
            </a:endParaRPr>
          </a:p>
        </p:txBody>
      </p:sp>
      <p:cxnSp>
        <p:nvCxnSpPr>
          <p:cNvPr id="5" name="Conector reto 4">
            <a:extLst>
              <a:ext uri="{FF2B5EF4-FFF2-40B4-BE49-F238E27FC236}">
                <a16:creationId xmlns:a16="http://schemas.microsoft.com/office/drawing/2014/main" id="{BEDCE35B-6520-46FE-B268-053FC9EEEDFC}"/>
              </a:ext>
            </a:extLst>
          </p:cNvPr>
          <p:cNvCxnSpPr/>
          <p:nvPr/>
        </p:nvCxnSpPr>
        <p:spPr>
          <a:xfrm>
            <a:off x="1123765" y="920615"/>
            <a:ext cx="99444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aixaDeTexto 3">
            <a:extLst>
              <a:ext uri="{FF2B5EF4-FFF2-40B4-BE49-F238E27FC236}">
                <a16:creationId xmlns:a16="http://schemas.microsoft.com/office/drawing/2014/main" id="{9DBFB7AF-ADFE-4C40-9FE8-DFF3F92DEDB1}"/>
              </a:ext>
            </a:extLst>
          </p:cNvPr>
          <p:cNvSpPr txBox="1"/>
          <p:nvPr/>
        </p:nvSpPr>
        <p:spPr>
          <a:xfrm>
            <a:off x="986901" y="1490429"/>
            <a:ext cx="6363810" cy="50629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000" dirty="0"/>
              <a:t>Most </a:t>
            </a:r>
            <a:r>
              <a:rPr lang="en-US" dirty="0"/>
              <a:t>Widespread Venue Categories</a:t>
            </a:r>
            <a:r>
              <a:rPr lang="en-US" sz="2000" dirty="0"/>
              <a:t> (All categories).</a:t>
            </a:r>
            <a:endParaRPr lang="pt-BR" sz="2000" dirty="0"/>
          </a:p>
        </p:txBody>
      </p:sp>
      <p:pic>
        <p:nvPicPr>
          <p:cNvPr id="9" name="Imagem 8">
            <a:extLst>
              <a:ext uri="{FF2B5EF4-FFF2-40B4-BE49-F238E27FC236}">
                <a16:creationId xmlns:a16="http://schemas.microsoft.com/office/drawing/2014/main" id="{E44805EA-C6A5-4231-A250-F72B22C27989}"/>
              </a:ext>
            </a:extLst>
          </p:cNvPr>
          <p:cNvPicPr>
            <a:picLocks noChangeAspect="1"/>
          </p:cNvPicPr>
          <p:nvPr/>
        </p:nvPicPr>
        <p:blipFill>
          <a:blip r:embed="rId2"/>
          <a:stretch>
            <a:fillRect/>
          </a:stretch>
        </p:blipFill>
        <p:spPr>
          <a:xfrm>
            <a:off x="11447732" y="6499554"/>
            <a:ext cx="579195" cy="244946"/>
          </a:xfrm>
          <a:prstGeom prst="rect">
            <a:avLst/>
          </a:prstGeom>
        </p:spPr>
      </p:pic>
      <p:pic>
        <p:nvPicPr>
          <p:cNvPr id="10" name="Imagem 9">
            <a:extLst>
              <a:ext uri="{FF2B5EF4-FFF2-40B4-BE49-F238E27FC236}">
                <a16:creationId xmlns:a16="http://schemas.microsoft.com/office/drawing/2014/main" id="{81A02532-2A30-403E-B344-3CEA28200CA7}"/>
              </a:ext>
            </a:extLst>
          </p:cNvPr>
          <p:cNvPicPr>
            <a:picLocks noChangeAspect="1"/>
          </p:cNvPicPr>
          <p:nvPr/>
        </p:nvPicPr>
        <p:blipFill>
          <a:blip r:embed="rId3"/>
          <a:stretch>
            <a:fillRect/>
          </a:stretch>
        </p:blipFill>
        <p:spPr>
          <a:xfrm>
            <a:off x="9784357" y="6484674"/>
            <a:ext cx="1374876" cy="285602"/>
          </a:xfrm>
          <a:prstGeom prst="rect">
            <a:avLst/>
          </a:prstGeom>
        </p:spPr>
      </p:pic>
      <p:pic>
        <p:nvPicPr>
          <p:cNvPr id="11" name="Imagem 10">
            <a:extLst>
              <a:ext uri="{FF2B5EF4-FFF2-40B4-BE49-F238E27FC236}">
                <a16:creationId xmlns:a16="http://schemas.microsoft.com/office/drawing/2014/main" id="{40E9282A-A926-4E30-8B71-323B91259734}"/>
              </a:ext>
            </a:extLst>
          </p:cNvPr>
          <p:cNvPicPr/>
          <p:nvPr/>
        </p:nvPicPr>
        <p:blipFill>
          <a:blip r:embed="rId4"/>
          <a:stretch>
            <a:fillRect/>
          </a:stretch>
        </p:blipFill>
        <p:spPr>
          <a:xfrm>
            <a:off x="2581318" y="2433370"/>
            <a:ext cx="7029364" cy="3456537"/>
          </a:xfrm>
          <a:prstGeom prst="rect">
            <a:avLst/>
          </a:prstGeom>
          <a:ln>
            <a:solidFill>
              <a:schemeClr val="tx1"/>
            </a:solidFill>
          </a:ln>
        </p:spPr>
      </p:pic>
    </p:spTree>
    <p:extLst>
      <p:ext uri="{BB962C8B-B14F-4D97-AF65-F5344CB8AC3E}">
        <p14:creationId xmlns:p14="http://schemas.microsoft.com/office/powerpoint/2010/main" val="1338165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D44C0C-2C83-4731-ABF9-B1D45EE4FA88}"/>
              </a:ext>
            </a:extLst>
          </p:cNvPr>
          <p:cNvSpPr txBox="1">
            <a:spLocks/>
          </p:cNvSpPr>
          <p:nvPr/>
        </p:nvSpPr>
        <p:spPr>
          <a:xfrm>
            <a:off x="1066800" y="230820"/>
            <a:ext cx="10058400" cy="8229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latin typeface="+mn-lt"/>
              </a:rPr>
              <a:t>Exploratory data Analysis – Vancouver</a:t>
            </a:r>
            <a:endParaRPr lang="pt-BR" dirty="0">
              <a:latin typeface="+mn-lt"/>
            </a:endParaRPr>
          </a:p>
        </p:txBody>
      </p:sp>
      <p:cxnSp>
        <p:nvCxnSpPr>
          <p:cNvPr id="5" name="Conector reto 4">
            <a:extLst>
              <a:ext uri="{FF2B5EF4-FFF2-40B4-BE49-F238E27FC236}">
                <a16:creationId xmlns:a16="http://schemas.microsoft.com/office/drawing/2014/main" id="{BEDCE35B-6520-46FE-B268-053FC9EEEDFC}"/>
              </a:ext>
            </a:extLst>
          </p:cNvPr>
          <p:cNvCxnSpPr/>
          <p:nvPr/>
        </p:nvCxnSpPr>
        <p:spPr>
          <a:xfrm>
            <a:off x="1123765" y="920615"/>
            <a:ext cx="99444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aixaDeTexto 3">
            <a:extLst>
              <a:ext uri="{FF2B5EF4-FFF2-40B4-BE49-F238E27FC236}">
                <a16:creationId xmlns:a16="http://schemas.microsoft.com/office/drawing/2014/main" id="{9DBFB7AF-ADFE-4C40-9FE8-DFF3F92DEDB1}"/>
              </a:ext>
            </a:extLst>
          </p:cNvPr>
          <p:cNvSpPr txBox="1"/>
          <p:nvPr/>
        </p:nvSpPr>
        <p:spPr>
          <a:xfrm>
            <a:off x="1123765" y="1652565"/>
            <a:ext cx="3860307" cy="96795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000" dirty="0"/>
              <a:t>Most Widespread Venue - </a:t>
            </a:r>
            <a:r>
              <a:rPr lang="en-US" dirty="0"/>
              <a:t>Outdoors &amp; Recreation </a:t>
            </a:r>
            <a:r>
              <a:rPr lang="en-US" sz="2000" dirty="0"/>
              <a:t>Categories.</a:t>
            </a:r>
            <a:endParaRPr lang="pt-BR" sz="2000" dirty="0"/>
          </a:p>
        </p:txBody>
      </p:sp>
      <p:pic>
        <p:nvPicPr>
          <p:cNvPr id="9" name="Imagem 8">
            <a:extLst>
              <a:ext uri="{FF2B5EF4-FFF2-40B4-BE49-F238E27FC236}">
                <a16:creationId xmlns:a16="http://schemas.microsoft.com/office/drawing/2014/main" id="{E44805EA-C6A5-4231-A250-F72B22C27989}"/>
              </a:ext>
            </a:extLst>
          </p:cNvPr>
          <p:cNvPicPr>
            <a:picLocks noChangeAspect="1"/>
          </p:cNvPicPr>
          <p:nvPr/>
        </p:nvPicPr>
        <p:blipFill>
          <a:blip r:embed="rId2"/>
          <a:stretch>
            <a:fillRect/>
          </a:stretch>
        </p:blipFill>
        <p:spPr>
          <a:xfrm>
            <a:off x="11447732" y="6499554"/>
            <a:ext cx="579195" cy="244946"/>
          </a:xfrm>
          <a:prstGeom prst="rect">
            <a:avLst/>
          </a:prstGeom>
        </p:spPr>
      </p:pic>
      <p:pic>
        <p:nvPicPr>
          <p:cNvPr id="10" name="Imagem 9">
            <a:extLst>
              <a:ext uri="{FF2B5EF4-FFF2-40B4-BE49-F238E27FC236}">
                <a16:creationId xmlns:a16="http://schemas.microsoft.com/office/drawing/2014/main" id="{81A02532-2A30-403E-B344-3CEA28200CA7}"/>
              </a:ext>
            </a:extLst>
          </p:cNvPr>
          <p:cNvPicPr>
            <a:picLocks noChangeAspect="1"/>
          </p:cNvPicPr>
          <p:nvPr/>
        </p:nvPicPr>
        <p:blipFill>
          <a:blip r:embed="rId3"/>
          <a:stretch>
            <a:fillRect/>
          </a:stretch>
        </p:blipFill>
        <p:spPr>
          <a:xfrm>
            <a:off x="9784357" y="6484674"/>
            <a:ext cx="1374876" cy="285602"/>
          </a:xfrm>
          <a:prstGeom prst="rect">
            <a:avLst/>
          </a:prstGeom>
        </p:spPr>
      </p:pic>
      <p:sp>
        <p:nvSpPr>
          <p:cNvPr id="13" name="CaixaDeTexto 12">
            <a:extLst>
              <a:ext uri="{FF2B5EF4-FFF2-40B4-BE49-F238E27FC236}">
                <a16:creationId xmlns:a16="http://schemas.microsoft.com/office/drawing/2014/main" id="{4583499E-C70B-4790-8717-E744534638BB}"/>
              </a:ext>
            </a:extLst>
          </p:cNvPr>
          <p:cNvSpPr txBox="1"/>
          <p:nvPr/>
        </p:nvSpPr>
        <p:spPr>
          <a:xfrm>
            <a:off x="7216807" y="4445089"/>
            <a:ext cx="3285478" cy="96795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000" dirty="0"/>
              <a:t>Most Widespread Venue - </a:t>
            </a:r>
            <a:r>
              <a:rPr lang="en-US" dirty="0"/>
              <a:t>Food </a:t>
            </a:r>
            <a:r>
              <a:rPr lang="en-US" sz="2000" dirty="0"/>
              <a:t>Categories.</a:t>
            </a:r>
            <a:endParaRPr lang="pt-BR" sz="2000" dirty="0"/>
          </a:p>
        </p:txBody>
      </p:sp>
      <p:pic>
        <p:nvPicPr>
          <p:cNvPr id="14" name="Imagem 13">
            <a:extLst>
              <a:ext uri="{FF2B5EF4-FFF2-40B4-BE49-F238E27FC236}">
                <a16:creationId xmlns:a16="http://schemas.microsoft.com/office/drawing/2014/main" id="{FFF2DE59-7C9F-4FD3-86B5-5A473D17AF58}"/>
              </a:ext>
            </a:extLst>
          </p:cNvPr>
          <p:cNvPicPr/>
          <p:nvPr/>
        </p:nvPicPr>
        <p:blipFill>
          <a:blip r:embed="rId4"/>
          <a:stretch>
            <a:fillRect/>
          </a:stretch>
        </p:blipFill>
        <p:spPr>
          <a:xfrm>
            <a:off x="6207490" y="1191198"/>
            <a:ext cx="5400040" cy="2646045"/>
          </a:xfrm>
          <a:prstGeom prst="rect">
            <a:avLst/>
          </a:prstGeom>
          <a:ln>
            <a:solidFill>
              <a:schemeClr val="tx1"/>
            </a:solidFill>
          </a:ln>
        </p:spPr>
      </p:pic>
      <p:pic>
        <p:nvPicPr>
          <p:cNvPr id="15" name="Imagem 14">
            <a:extLst>
              <a:ext uri="{FF2B5EF4-FFF2-40B4-BE49-F238E27FC236}">
                <a16:creationId xmlns:a16="http://schemas.microsoft.com/office/drawing/2014/main" id="{5DC6EAA7-BDB8-470F-BB18-5DD39C30EB84}"/>
              </a:ext>
            </a:extLst>
          </p:cNvPr>
          <p:cNvPicPr/>
          <p:nvPr/>
        </p:nvPicPr>
        <p:blipFill>
          <a:blip r:embed="rId5"/>
          <a:stretch>
            <a:fillRect/>
          </a:stretch>
        </p:blipFill>
        <p:spPr>
          <a:xfrm>
            <a:off x="735390" y="3219308"/>
            <a:ext cx="5637026" cy="2718077"/>
          </a:xfrm>
          <a:prstGeom prst="rect">
            <a:avLst/>
          </a:prstGeom>
          <a:ln>
            <a:solidFill>
              <a:schemeClr val="tx1"/>
            </a:solidFill>
          </a:ln>
        </p:spPr>
      </p:pic>
    </p:spTree>
    <p:extLst>
      <p:ext uri="{BB962C8B-B14F-4D97-AF65-F5344CB8AC3E}">
        <p14:creationId xmlns:p14="http://schemas.microsoft.com/office/powerpoint/2010/main" val="4075689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D44C0C-2C83-4731-ABF9-B1D45EE4FA88}"/>
              </a:ext>
            </a:extLst>
          </p:cNvPr>
          <p:cNvSpPr txBox="1">
            <a:spLocks/>
          </p:cNvSpPr>
          <p:nvPr/>
        </p:nvSpPr>
        <p:spPr>
          <a:xfrm>
            <a:off x="870012" y="230820"/>
            <a:ext cx="10255188" cy="8229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latin typeface="+mn-lt"/>
              </a:rPr>
              <a:t>Clustering of Neighborhoods – Vancouver</a:t>
            </a:r>
            <a:endParaRPr lang="pt-BR" dirty="0">
              <a:latin typeface="+mn-lt"/>
            </a:endParaRPr>
          </a:p>
        </p:txBody>
      </p:sp>
      <p:cxnSp>
        <p:nvCxnSpPr>
          <p:cNvPr id="5" name="Conector reto 4">
            <a:extLst>
              <a:ext uri="{FF2B5EF4-FFF2-40B4-BE49-F238E27FC236}">
                <a16:creationId xmlns:a16="http://schemas.microsoft.com/office/drawing/2014/main" id="{BEDCE35B-6520-46FE-B268-053FC9EEEDFC}"/>
              </a:ext>
            </a:extLst>
          </p:cNvPr>
          <p:cNvCxnSpPr>
            <a:cxnSpLocks/>
          </p:cNvCxnSpPr>
          <p:nvPr/>
        </p:nvCxnSpPr>
        <p:spPr>
          <a:xfrm>
            <a:off x="870012" y="920615"/>
            <a:ext cx="1019822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aixaDeTexto 3">
            <a:extLst>
              <a:ext uri="{FF2B5EF4-FFF2-40B4-BE49-F238E27FC236}">
                <a16:creationId xmlns:a16="http://schemas.microsoft.com/office/drawing/2014/main" id="{9DBFB7AF-ADFE-4C40-9FE8-DFF3F92DEDB1}"/>
              </a:ext>
            </a:extLst>
          </p:cNvPr>
          <p:cNvSpPr txBox="1"/>
          <p:nvPr/>
        </p:nvSpPr>
        <p:spPr>
          <a:xfrm>
            <a:off x="870012" y="1290553"/>
            <a:ext cx="10377997" cy="906043"/>
          </a:xfrm>
          <a:prstGeom prst="rect">
            <a:avLst/>
          </a:prstGeom>
          <a:noFill/>
        </p:spPr>
        <p:txBody>
          <a:bodyPr wrap="square" rtlCol="0">
            <a:spAutoFit/>
          </a:bodyPr>
          <a:lstStyle/>
          <a:p>
            <a:pPr algn="just">
              <a:lnSpc>
                <a:spcPct val="150000"/>
              </a:lnSpc>
            </a:pPr>
            <a:r>
              <a:rPr lang="en-US" dirty="0"/>
              <a:t>	Clustering will be applied on Vancouver neighborhoods to find similar neighborhoods in the city.. In particular, K-means clustering algorithm of the Scikit-learn Python library will be used. </a:t>
            </a:r>
            <a:endParaRPr lang="pt-BR" sz="2000" dirty="0"/>
          </a:p>
        </p:txBody>
      </p:sp>
      <p:pic>
        <p:nvPicPr>
          <p:cNvPr id="9" name="Imagem 8">
            <a:extLst>
              <a:ext uri="{FF2B5EF4-FFF2-40B4-BE49-F238E27FC236}">
                <a16:creationId xmlns:a16="http://schemas.microsoft.com/office/drawing/2014/main" id="{E44805EA-C6A5-4231-A250-F72B22C27989}"/>
              </a:ext>
            </a:extLst>
          </p:cNvPr>
          <p:cNvPicPr>
            <a:picLocks noChangeAspect="1"/>
          </p:cNvPicPr>
          <p:nvPr/>
        </p:nvPicPr>
        <p:blipFill>
          <a:blip r:embed="rId2"/>
          <a:stretch>
            <a:fillRect/>
          </a:stretch>
        </p:blipFill>
        <p:spPr>
          <a:xfrm>
            <a:off x="11447732" y="6499554"/>
            <a:ext cx="579195" cy="244946"/>
          </a:xfrm>
          <a:prstGeom prst="rect">
            <a:avLst/>
          </a:prstGeom>
        </p:spPr>
      </p:pic>
      <p:pic>
        <p:nvPicPr>
          <p:cNvPr id="10" name="Imagem 9">
            <a:extLst>
              <a:ext uri="{FF2B5EF4-FFF2-40B4-BE49-F238E27FC236}">
                <a16:creationId xmlns:a16="http://schemas.microsoft.com/office/drawing/2014/main" id="{81A02532-2A30-403E-B344-3CEA28200CA7}"/>
              </a:ext>
            </a:extLst>
          </p:cNvPr>
          <p:cNvPicPr>
            <a:picLocks noChangeAspect="1"/>
          </p:cNvPicPr>
          <p:nvPr/>
        </p:nvPicPr>
        <p:blipFill>
          <a:blip r:embed="rId3"/>
          <a:stretch>
            <a:fillRect/>
          </a:stretch>
        </p:blipFill>
        <p:spPr>
          <a:xfrm>
            <a:off x="9784357" y="6484674"/>
            <a:ext cx="1374876" cy="285602"/>
          </a:xfrm>
          <a:prstGeom prst="rect">
            <a:avLst/>
          </a:prstGeom>
        </p:spPr>
      </p:pic>
      <p:pic>
        <p:nvPicPr>
          <p:cNvPr id="12" name="Imagem 11">
            <a:extLst>
              <a:ext uri="{FF2B5EF4-FFF2-40B4-BE49-F238E27FC236}">
                <a16:creationId xmlns:a16="http://schemas.microsoft.com/office/drawing/2014/main" id="{364637A7-D9B2-4A43-9E4E-B8B4FF6AED0F}"/>
              </a:ext>
            </a:extLst>
          </p:cNvPr>
          <p:cNvPicPr/>
          <p:nvPr/>
        </p:nvPicPr>
        <p:blipFill>
          <a:blip r:embed="rId4"/>
          <a:stretch>
            <a:fillRect/>
          </a:stretch>
        </p:blipFill>
        <p:spPr>
          <a:xfrm>
            <a:off x="560402" y="3178945"/>
            <a:ext cx="4343400" cy="2758440"/>
          </a:xfrm>
          <a:prstGeom prst="rect">
            <a:avLst/>
          </a:prstGeom>
          <a:ln>
            <a:solidFill>
              <a:schemeClr val="tx1"/>
            </a:solidFill>
          </a:ln>
        </p:spPr>
      </p:pic>
      <p:sp>
        <p:nvSpPr>
          <p:cNvPr id="6" name="CaixaDeTexto 5">
            <a:extLst>
              <a:ext uri="{FF2B5EF4-FFF2-40B4-BE49-F238E27FC236}">
                <a16:creationId xmlns:a16="http://schemas.microsoft.com/office/drawing/2014/main" id="{A1823F51-201B-4E3B-B4DF-22CF2D195DFB}"/>
              </a:ext>
            </a:extLst>
          </p:cNvPr>
          <p:cNvSpPr txBox="1"/>
          <p:nvPr/>
        </p:nvSpPr>
        <p:spPr>
          <a:xfrm>
            <a:off x="1056441" y="2624341"/>
            <a:ext cx="4343399" cy="369332"/>
          </a:xfrm>
          <a:prstGeom prst="rect">
            <a:avLst/>
          </a:prstGeom>
          <a:noFill/>
        </p:spPr>
        <p:txBody>
          <a:bodyPr wrap="square" rtlCol="0">
            <a:spAutoFit/>
          </a:bodyPr>
          <a:lstStyle/>
          <a:p>
            <a:pPr marL="285750" indent="-285750">
              <a:buFont typeface="Arial" panose="020B0604020202020204" pitchFamily="34" charset="0"/>
              <a:buChar char="•"/>
            </a:pPr>
            <a:r>
              <a:rPr lang="en-US" dirty="0"/>
              <a:t>Using Elbow method for the value of k.</a:t>
            </a:r>
            <a:endParaRPr lang="pt-BR" dirty="0"/>
          </a:p>
        </p:txBody>
      </p:sp>
      <p:pic>
        <p:nvPicPr>
          <p:cNvPr id="13" name="Imagem 12">
            <a:extLst>
              <a:ext uri="{FF2B5EF4-FFF2-40B4-BE49-F238E27FC236}">
                <a16:creationId xmlns:a16="http://schemas.microsoft.com/office/drawing/2014/main" id="{3C2B67F8-38FC-4937-B35C-6042C4306A1A}"/>
              </a:ext>
            </a:extLst>
          </p:cNvPr>
          <p:cNvPicPr/>
          <p:nvPr/>
        </p:nvPicPr>
        <p:blipFill>
          <a:blip r:embed="rId5"/>
          <a:stretch>
            <a:fillRect/>
          </a:stretch>
        </p:blipFill>
        <p:spPr>
          <a:xfrm>
            <a:off x="5557201" y="4376692"/>
            <a:ext cx="5890531" cy="1298587"/>
          </a:xfrm>
          <a:prstGeom prst="rect">
            <a:avLst/>
          </a:prstGeom>
          <a:ln>
            <a:solidFill>
              <a:schemeClr val="tx1"/>
            </a:solidFill>
          </a:ln>
        </p:spPr>
      </p:pic>
      <p:sp>
        <p:nvSpPr>
          <p:cNvPr id="14" name="CaixaDeTexto 13">
            <a:extLst>
              <a:ext uri="{FF2B5EF4-FFF2-40B4-BE49-F238E27FC236}">
                <a16:creationId xmlns:a16="http://schemas.microsoft.com/office/drawing/2014/main" id="{F4FF3D02-EECA-440B-9506-256DFF0C7197}"/>
              </a:ext>
            </a:extLst>
          </p:cNvPr>
          <p:cNvSpPr txBox="1"/>
          <p:nvPr/>
        </p:nvSpPr>
        <p:spPr>
          <a:xfrm>
            <a:off x="5557201" y="3798115"/>
            <a:ext cx="4343399" cy="369332"/>
          </a:xfrm>
          <a:prstGeom prst="rect">
            <a:avLst/>
          </a:prstGeom>
          <a:noFill/>
        </p:spPr>
        <p:txBody>
          <a:bodyPr wrap="square" rtlCol="0">
            <a:spAutoFit/>
          </a:bodyPr>
          <a:lstStyle/>
          <a:p>
            <a:pPr marL="285750" indent="-285750">
              <a:buFont typeface="Arial" panose="020B0604020202020204" pitchFamily="34" charset="0"/>
              <a:buChar char="•"/>
            </a:pPr>
            <a:r>
              <a:rPr lang="en-US" dirty="0"/>
              <a:t>Dataset with cluster labels.</a:t>
            </a:r>
            <a:endParaRPr lang="pt-BR" dirty="0"/>
          </a:p>
        </p:txBody>
      </p:sp>
    </p:spTree>
    <p:extLst>
      <p:ext uri="{BB962C8B-B14F-4D97-AF65-F5344CB8AC3E}">
        <p14:creationId xmlns:p14="http://schemas.microsoft.com/office/powerpoint/2010/main" val="1040716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D44C0C-2C83-4731-ABF9-B1D45EE4FA88}"/>
              </a:ext>
            </a:extLst>
          </p:cNvPr>
          <p:cNvSpPr txBox="1">
            <a:spLocks/>
          </p:cNvSpPr>
          <p:nvPr/>
        </p:nvSpPr>
        <p:spPr>
          <a:xfrm>
            <a:off x="870012" y="230820"/>
            <a:ext cx="10255188" cy="8229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latin typeface="+mn-lt"/>
              </a:rPr>
              <a:t>Clustering of Neighborhoods – Vancouver</a:t>
            </a:r>
            <a:endParaRPr lang="pt-BR" dirty="0">
              <a:latin typeface="+mn-lt"/>
            </a:endParaRPr>
          </a:p>
        </p:txBody>
      </p:sp>
      <p:cxnSp>
        <p:nvCxnSpPr>
          <p:cNvPr id="5" name="Conector reto 4">
            <a:extLst>
              <a:ext uri="{FF2B5EF4-FFF2-40B4-BE49-F238E27FC236}">
                <a16:creationId xmlns:a16="http://schemas.microsoft.com/office/drawing/2014/main" id="{BEDCE35B-6520-46FE-B268-053FC9EEEDFC}"/>
              </a:ext>
            </a:extLst>
          </p:cNvPr>
          <p:cNvCxnSpPr>
            <a:cxnSpLocks/>
          </p:cNvCxnSpPr>
          <p:nvPr/>
        </p:nvCxnSpPr>
        <p:spPr>
          <a:xfrm>
            <a:off x="870012" y="920615"/>
            <a:ext cx="1019822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Imagem 8">
            <a:extLst>
              <a:ext uri="{FF2B5EF4-FFF2-40B4-BE49-F238E27FC236}">
                <a16:creationId xmlns:a16="http://schemas.microsoft.com/office/drawing/2014/main" id="{E44805EA-C6A5-4231-A250-F72B22C27989}"/>
              </a:ext>
            </a:extLst>
          </p:cNvPr>
          <p:cNvPicPr>
            <a:picLocks noChangeAspect="1"/>
          </p:cNvPicPr>
          <p:nvPr/>
        </p:nvPicPr>
        <p:blipFill>
          <a:blip r:embed="rId2"/>
          <a:stretch>
            <a:fillRect/>
          </a:stretch>
        </p:blipFill>
        <p:spPr>
          <a:xfrm>
            <a:off x="11447732" y="6499554"/>
            <a:ext cx="579195" cy="244946"/>
          </a:xfrm>
          <a:prstGeom prst="rect">
            <a:avLst/>
          </a:prstGeom>
        </p:spPr>
      </p:pic>
      <p:pic>
        <p:nvPicPr>
          <p:cNvPr id="10" name="Imagem 9">
            <a:extLst>
              <a:ext uri="{FF2B5EF4-FFF2-40B4-BE49-F238E27FC236}">
                <a16:creationId xmlns:a16="http://schemas.microsoft.com/office/drawing/2014/main" id="{81A02532-2A30-403E-B344-3CEA28200CA7}"/>
              </a:ext>
            </a:extLst>
          </p:cNvPr>
          <p:cNvPicPr>
            <a:picLocks noChangeAspect="1"/>
          </p:cNvPicPr>
          <p:nvPr/>
        </p:nvPicPr>
        <p:blipFill>
          <a:blip r:embed="rId3"/>
          <a:stretch>
            <a:fillRect/>
          </a:stretch>
        </p:blipFill>
        <p:spPr>
          <a:xfrm>
            <a:off x="9784357" y="6484674"/>
            <a:ext cx="1374876" cy="285602"/>
          </a:xfrm>
          <a:prstGeom prst="rect">
            <a:avLst/>
          </a:prstGeom>
        </p:spPr>
      </p:pic>
      <p:sp>
        <p:nvSpPr>
          <p:cNvPr id="6" name="CaixaDeTexto 5">
            <a:extLst>
              <a:ext uri="{FF2B5EF4-FFF2-40B4-BE49-F238E27FC236}">
                <a16:creationId xmlns:a16="http://schemas.microsoft.com/office/drawing/2014/main" id="{A1823F51-201B-4E3B-B4DF-22CF2D195DFB}"/>
              </a:ext>
            </a:extLst>
          </p:cNvPr>
          <p:cNvSpPr txBox="1"/>
          <p:nvPr/>
        </p:nvSpPr>
        <p:spPr>
          <a:xfrm>
            <a:off x="870012" y="1541153"/>
            <a:ext cx="3678315" cy="646331"/>
          </a:xfrm>
          <a:prstGeom prst="rect">
            <a:avLst/>
          </a:prstGeom>
          <a:noFill/>
        </p:spPr>
        <p:txBody>
          <a:bodyPr wrap="square" rtlCol="0">
            <a:spAutoFit/>
          </a:bodyPr>
          <a:lstStyle/>
          <a:p>
            <a:pPr marL="285750" indent="-285750">
              <a:buFont typeface="Arial" panose="020B0604020202020204" pitchFamily="34" charset="0"/>
              <a:buChar char="•"/>
            </a:pPr>
            <a:r>
              <a:rPr lang="en-US" dirty="0"/>
              <a:t>Map with the 5 clusters for all venue categories .</a:t>
            </a:r>
            <a:endParaRPr lang="pt-BR" dirty="0"/>
          </a:p>
        </p:txBody>
      </p:sp>
      <p:pic>
        <p:nvPicPr>
          <p:cNvPr id="11" name="Imagem 10">
            <a:extLst>
              <a:ext uri="{FF2B5EF4-FFF2-40B4-BE49-F238E27FC236}">
                <a16:creationId xmlns:a16="http://schemas.microsoft.com/office/drawing/2014/main" id="{E0D45A63-C18C-4460-ACCD-BE5B192D7A82}"/>
              </a:ext>
            </a:extLst>
          </p:cNvPr>
          <p:cNvPicPr>
            <a:picLocks noChangeAspect="1"/>
          </p:cNvPicPr>
          <p:nvPr/>
        </p:nvPicPr>
        <p:blipFill>
          <a:blip r:embed="rId4"/>
          <a:stretch>
            <a:fillRect/>
          </a:stretch>
        </p:blipFill>
        <p:spPr>
          <a:xfrm>
            <a:off x="4843022" y="1359893"/>
            <a:ext cx="5735305" cy="4138213"/>
          </a:xfrm>
          <a:prstGeom prst="rect">
            <a:avLst/>
          </a:prstGeom>
          <a:ln>
            <a:solidFill>
              <a:schemeClr val="tx1"/>
            </a:solidFill>
          </a:ln>
        </p:spPr>
      </p:pic>
    </p:spTree>
    <p:extLst>
      <p:ext uri="{BB962C8B-B14F-4D97-AF65-F5344CB8AC3E}">
        <p14:creationId xmlns:p14="http://schemas.microsoft.com/office/powerpoint/2010/main" val="1293443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D44C0C-2C83-4731-ABF9-B1D45EE4FA88}"/>
              </a:ext>
            </a:extLst>
          </p:cNvPr>
          <p:cNvSpPr txBox="1">
            <a:spLocks/>
          </p:cNvSpPr>
          <p:nvPr/>
        </p:nvSpPr>
        <p:spPr>
          <a:xfrm>
            <a:off x="870012" y="230820"/>
            <a:ext cx="10255188" cy="8229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latin typeface="+mn-lt"/>
              </a:rPr>
              <a:t>Clustering of Neighborhoods – Vancouver</a:t>
            </a:r>
            <a:endParaRPr lang="pt-BR" dirty="0">
              <a:latin typeface="+mn-lt"/>
            </a:endParaRPr>
          </a:p>
        </p:txBody>
      </p:sp>
      <p:cxnSp>
        <p:nvCxnSpPr>
          <p:cNvPr id="5" name="Conector reto 4">
            <a:extLst>
              <a:ext uri="{FF2B5EF4-FFF2-40B4-BE49-F238E27FC236}">
                <a16:creationId xmlns:a16="http://schemas.microsoft.com/office/drawing/2014/main" id="{BEDCE35B-6520-46FE-B268-053FC9EEEDFC}"/>
              </a:ext>
            </a:extLst>
          </p:cNvPr>
          <p:cNvCxnSpPr>
            <a:cxnSpLocks/>
          </p:cNvCxnSpPr>
          <p:nvPr/>
        </p:nvCxnSpPr>
        <p:spPr>
          <a:xfrm>
            <a:off x="870012" y="920615"/>
            <a:ext cx="1019822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Imagem 8">
            <a:extLst>
              <a:ext uri="{FF2B5EF4-FFF2-40B4-BE49-F238E27FC236}">
                <a16:creationId xmlns:a16="http://schemas.microsoft.com/office/drawing/2014/main" id="{E44805EA-C6A5-4231-A250-F72B22C27989}"/>
              </a:ext>
            </a:extLst>
          </p:cNvPr>
          <p:cNvPicPr>
            <a:picLocks noChangeAspect="1"/>
          </p:cNvPicPr>
          <p:nvPr/>
        </p:nvPicPr>
        <p:blipFill>
          <a:blip r:embed="rId2"/>
          <a:stretch>
            <a:fillRect/>
          </a:stretch>
        </p:blipFill>
        <p:spPr>
          <a:xfrm>
            <a:off x="11447732" y="6499554"/>
            <a:ext cx="579195" cy="244946"/>
          </a:xfrm>
          <a:prstGeom prst="rect">
            <a:avLst/>
          </a:prstGeom>
        </p:spPr>
      </p:pic>
      <p:pic>
        <p:nvPicPr>
          <p:cNvPr id="10" name="Imagem 9">
            <a:extLst>
              <a:ext uri="{FF2B5EF4-FFF2-40B4-BE49-F238E27FC236}">
                <a16:creationId xmlns:a16="http://schemas.microsoft.com/office/drawing/2014/main" id="{81A02532-2A30-403E-B344-3CEA28200CA7}"/>
              </a:ext>
            </a:extLst>
          </p:cNvPr>
          <p:cNvPicPr>
            <a:picLocks noChangeAspect="1"/>
          </p:cNvPicPr>
          <p:nvPr/>
        </p:nvPicPr>
        <p:blipFill>
          <a:blip r:embed="rId3"/>
          <a:stretch>
            <a:fillRect/>
          </a:stretch>
        </p:blipFill>
        <p:spPr>
          <a:xfrm>
            <a:off x="9784357" y="6484674"/>
            <a:ext cx="1374876" cy="285602"/>
          </a:xfrm>
          <a:prstGeom prst="rect">
            <a:avLst/>
          </a:prstGeom>
        </p:spPr>
      </p:pic>
      <p:sp>
        <p:nvSpPr>
          <p:cNvPr id="6" name="CaixaDeTexto 5">
            <a:extLst>
              <a:ext uri="{FF2B5EF4-FFF2-40B4-BE49-F238E27FC236}">
                <a16:creationId xmlns:a16="http://schemas.microsoft.com/office/drawing/2014/main" id="{A1823F51-201B-4E3B-B4DF-22CF2D195DFB}"/>
              </a:ext>
            </a:extLst>
          </p:cNvPr>
          <p:cNvSpPr txBox="1"/>
          <p:nvPr/>
        </p:nvSpPr>
        <p:spPr>
          <a:xfrm>
            <a:off x="870012" y="1610411"/>
            <a:ext cx="3897297" cy="1202047"/>
          </a:xfrm>
          <a:prstGeom prst="rect">
            <a:avLst/>
          </a:prstGeom>
          <a:noFill/>
        </p:spPr>
        <p:txBody>
          <a:bodyPr wrap="square" rtlCol="0">
            <a:spAutoFit/>
          </a:bodyPr>
          <a:lstStyle/>
          <a:p>
            <a:pPr marL="285750" indent="-285750">
              <a:buFont typeface="Arial" panose="020B0604020202020204" pitchFamily="34" charset="0"/>
              <a:buChar char="•"/>
            </a:pPr>
            <a:r>
              <a:rPr lang="en-US" sz="2400" dirty="0"/>
              <a:t>Map with the 5 clusters for Outdoors &amp; Recreation categories .</a:t>
            </a:r>
            <a:endParaRPr lang="pt-BR" sz="2400" dirty="0"/>
          </a:p>
        </p:txBody>
      </p:sp>
      <p:pic>
        <p:nvPicPr>
          <p:cNvPr id="8" name="Imagem 7">
            <a:extLst>
              <a:ext uri="{FF2B5EF4-FFF2-40B4-BE49-F238E27FC236}">
                <a16:creationId xmlns:a16="http://schemas.microsoft.com/office/drawing/2014/main" id="{DF7DF04F-D526-4EF9-9806-5FEC26053AF6}"/>
              </a:ext>
            </a:extLst>
          </p:cNvPr>
          <p:cNvPicPr>
            <a:picLocks noChangeAspect="1"/>
          </p:cNvPicPr>
          <p:nvPr/>
        </p:nvPicPr>
        <p:blipFill>
          <a:blip r:embed="rId4"/>
          <a:stretch>
            <a:fillRect/>
          </a:stretch>
        </p:blipFill>
        <p:spPr>
          <a:xfrm>
            <a:off x="4939688" y="1291247"/>
            <a:ext cx="6508044" cy="4488569"/>
          </a:xfrm>
          <a:prstGeom prst="rect">
            <a:avLst/>
          </a:prstGeom>
          <a:ln>
            <a:solidFill>
              <a:schemeClr val="tx1"/>
            </a:solidFill>
          </a:ln>
        </p:spPr>
      </p:pic>
    </p:spTree>
    <p:extLst>
      <p:ext uri="{BB962C8B-B14F-4D97-AF65-F5344CB8AC3E}">
        <p14:creationId xmlns:p14="http://schemas.microsoft.com/office/powerpoint/2010/main" val="3992219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D44C0C-2C83-4731-ABF9-B1D45EE4FA88}"/>
              </a:ext>
            </a:extLst>
          </p:cNvPr>
          <p:cNvSpPr txBox="1">
            <a:spLocks/>
          </p:cNvSpPr>
          <p:nvPr/>
        </p:nvSpPr>
        <p:spPr>
          <a:xfrm>
            <a:off x="870012" y="230820"/>
            <a:ext cx="10255188" cy="8229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latin typeface="+mn-lt"/>
              </a:rPr>
              <a:t>Clustering of Neighborhoods – Vancouver</a:t>
            </a:r>
            <a:endParaRPr lang="pt-BR" dirty="0">
              <a:latin typeface="+mn-lt"/>
            </a:endParaRPr>
          </a:p>
        </p:txBody>
      </p:sp>
      <p:cxnSp>
        <p:nvCxnSpPr>
          <p:cNvPr id="5" name="Conector reto 4">
            <a:extLst>
              <a:ext uri="{FF2B5EF4-FFF2-40B4-BE49-F238E27FC236}">
                <a16:creationId xmlns:a16="http://schemas.microsoft.com/office/drawing/2014/main" id="{BEDCE35B-6520-46FE-B268-053FC9EEEDFC}"/>
              </a:ext>
            </a:extLst>
          </p:cNvPr>
          <p:cNvCxnSpPr>
            <a:cxnSpLocks/>
          </p:cNvCxnSpPr>
          <p:nvPr/>
        </p:nvCxnSpPr>
        <p:spPr>
          <a:xfrm>
            <a:off x="870012" y="920615"/>
            <a:ext cx="1019822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Imagem 8">
            <a:extLst>
              <a:ext uri="{FF2B5EF4-FFF2-40B4-BE49-F238E27FC236}">
                <a16:creationId xmlns:a16="http://schemas.microsoft.com/office/drawing/2014/main" id="{E44805EA-C6A5-4231-A250-F72B22C27989}"/>
              </a:ext>
            </a:extLst>
          </p:cNvPr>
          <p:cNvPicPr>
            <a:picLocks noChangeAspect="1"/>
          </p:cNvPicPr>
          <p:nvPr/>
        </p:nvPicPr>
        <p:blipFill>
          <a:blip r:embed="rId2"/>
          <a:stretch>
            <a:fillRect/>
          </a:stretch>
        </p:blipFill>
        <p:spPr>
          <a:xfrm>
            <a:off x="11447732" y="6499554"/>
            <a:ext cx="579195" cy="244946"/>
          </a:xfrm>
          <a:prstGeom prst="rect">
            <a:avLst/>
          </a:prstGeom>
        </p:spPr>
      </p:pic>
      <p:pic>
        <p:nvPicPr>
          <p:cNvPr id="10" name="Imagem 9">
            <a:extLst>
              <a:ext uri="{FF2B5EF4-FFF2-40B4-BE49-F238E27FC236}">
                <a16:creationId xmlns:a16="http://schemas.microsoft.com/office/drawing/2014/main" id="{81A02532-2A30-403E-B344-3CEA28200CA7}"/>
              </a:ext>
            </a:extLst>
          </p:cNvPr>
          <p:cNvPicPr>
            <a:picLocks noChangeAspect="1"/>
          </p:cNvPicPr>
          <p:nvPr/>
        </p:nvPicPr>
        <p:blipFill>
          <a:blip r:embed="rId3"/>
          <a:stretch>
            <a:fillRect/>
          </a:stretch>
        </p:blipFill>
        <p:spPr>
          <a:xfrm>
            <a:off x="9784357" y="6484674"/>
            <a:ext cx="1374876" cy="285602"/>
          </a:xfrm>
          <a:prstGeom prst="rect">
            <a:avLst/>
          </a:prstGeom>
        </p:spPr>
      </p:pic>
      <p:sp>
        <p:nvSpPr>
          <p:cNvPr id="6" name="CaixaDeTexto 5">
            <a:extLst>
              <a:ext uri="{FF2B5EF4-FFF2-40B4-BE49-F238E27FC236}">
                <a16:creationId xmlns:a16="http://schemas.microsoft.com/office/drawing/2014/main" id="{A1823F51-201B-4E3B-B4DF-22CF2D195DFB}"/>
              </a:ext>
            </a:extLst>
          </p:cNvPr>
          <p:cNvSpPr txBox="1"/>
          <p:nvPr/>
        </p:nvSpPr>
        <p:spPr>
          <a:xfrm>
            <a:off x="870012" y="1610411"/>
            <a:ext cx="3897297"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Map with the 5 clusters for Food categories .</a:t>
            </a:r>
            <a:endParaRPr lang="pt-BR" sz="2400" dirty="0"/>
          </a:p>
        </p:txBody>
      </p:sp>
      <p:pic>
        <p:nvPicPr>
          <p:cNvPr id="11" name="Imagem 10">
            <a:extLst>
              <a:ext uri="{FF2B5EF4-FFF2-40B4-BE49-F238E27FC236}">
                <a16:creationId xmlns:a16="http://schemas.microsoft.com/office/drawing/2014/main" id="{DEA1EB37-D47B-43EC-9F99-A0E64FC6CFB0}"/>
              </a:ext>
            </a:extLst>
          </p:cNvPr>
          <p:cNvPicPr>
            <a:picLocks noChangeAspect="1"/>
          </p:cNvPicPr>
          <p:nvPr/>
        </p:nvPicPr>
        <p:blipFill>
          <a:blip r:embed="rId4"/>
          <a:stretch>
            <a:fillRect/>
          </a:stretch>
        </p:blipFill>
        <p:spPr>
          <a:xfrm>
            <a:off x="5081881" y="1327625"/>
            <a:ext cx="5986354" cy="4202749"/>
          </a:xfrm>
          <a:prstGeom prst="rect">
            <a:avLst/>
          </a:prstGeom>
          <a:ln>
            <a:solidFill>
              <a:schemeClr val="tx1"/>
            </a:solidFill>
          </a:ln>
        </p:spPr>
      </p:pic>
    </p:spTree>
    <p:extLst>
      <p:ext uri="{BB962C8B-B14F-4D97-AF65-F5344CB8AC3E}">
        <p14:creationId xmlns:p14="http://schemas.microsoft.com/office/powerpoint/2010/main" val="4229969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D44C0C-2C83-4731-ABF9-B1D45EE4FA88}"/>
              </a:ext>
            </a:extLst>
          </p:cNvPr>
          <p:cNvSpPr txBox="1">
            <a:spLocks/>
          </p:cNvSpPr>
          <p:nvPr/>
        </p:nvSpPr>
        <p:spPr>
          <a:xfrm>
            <a:off x="870012" y="230820"/>
            <a:ext cx="10255188" cy="8229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latin typeface="+mn-lt"/>
              </a:rPr>
              <a:t>Conclusions</a:t>
            </a:r>
            <a:endParaRPr lang="pt-BR" dirty="0">
              <a:latin typeface="+mn-lt"/>
            </a:endParaRPr>
          </a:p>
        </p:txBody>
      </p:sp>
      <p:cxnSp>
        <p:nvCxnSpPr>
          <p:cNvPr id="5" name="Conector reto 4">
            <a:extLst>
              <a:ext uri="{FF2B5EF4-FFF2-40B4-BE49-F238E27FC236}">
                <a16:creationId xmlns:a16="http://schemas.microsoft.com/office/drawing/2014/main" id="{BEDCE35B-6520-46FE-B268-053FC9EEEDFC}"/>
              </a:ext>
            </a:extLst>
          </p:cNvPr>
          <p:cNvCxnSpPr>
            <a:cxnSpLocks/>
          </p:cNvCxnSpPr>
          <p:nvPr/>
        </p:nvCxnSpPr>
        <p:spPr>
          <a:xfrm>
            <a:off x="870012" y="920615"/>
            <a:ext cx="1019822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Imagem 8">
            <a:extLst>
              <a:ext uri="{FF2B5EF4-FFF2-40B4-BE49-F238E27FC236}">
                <a16:creationId xmlns:a16="http://schemas.microsoft.com/office/drawing/2014/main" id="{E44805EA-C6A5-4231-A250-F72B22C27989}"/>
              </a:ext>
            </a:extLst>
          </p:cNvPr>
          <p:cNvPicPr>
            <a:picLocks noChangeAspect="1"/>
          </p:cNvPicPr>
          <p:nvPr/>
        </p:nvPicPr>
        <p:blipFill>
          <a:blip r:embed="rId2"/>
          <a:stretch>
            <a:fillRect/>
          </a:stretch>
        </p:blipFill>
        <p:spPr>
          <a:xfrm>
            <a:off x="11447732" y="6499554"/>
            <a:ext cx="579195" cy="244946"/>
          </a:xfrm>
          <a:prstGeom prst="rect">
            <a:avLst/>
          </a:prstGeom>
        </p:spPr>
      </p:pic>
      <p:pic>
        <p:nvPicPr>
          <p:cNvPr id="10" name="Imagem 9">
            <a:extLst>
              <a:ext uri="{FF2B5EF4-FFF2-40B4-BE49-F238E27FC236}">
                <a16:creationId xmlns:a16="http://schemas.microsoft.com/office/drawing/2014/main" id="{81A02532-2A30-403E-B344-3CEA28200CA7}"/>
              </a:ext>
            </a:extLst>
          </p:cNvPr>
          <p:cNvPicPr>
            <a:picLocks noChangeAspect="1"/>
          </p:cNvPicPr>
          <p:nvPr/>
        </p:nvPicPr>
        <p:blipFill>
          <a:blip r:embed="rId3"/>
          <a:stretch>
            <a:fillRect/>
          </a:stretch>
        </p:blipFill>
        <p:spPr>
          <a:xfrm>
            <a:off x="9784357" y="6484674"/>
            <a:ext cx="1374876" cy="285602"/>
          </a:xfrm>
          <a:prstGeom prst="rect">
            <a:avLst/>
          </a:prstGeom>
        </p:spPr>
      </p:pic>
      <p:sp>
        <p:nvSpPr>
          <p:cNvPr id="3" name="CaixaDeTexto 2">
            <a:extLst>
              <a:ext uri="{FF2B5EF4-FFF2-40B4-BE49-F238E27FC236}">
                <a16:creationId xmlns:a16="http://schemas.microsoft.com/office/drawing/2014/main" id="{F5D6D259-764B-49CE-A0C4-391D37232FDB}"/>
              </a:ext>
            </a:extLst>
          </p:cNvPr>
          <p:cNvSpPr txBox="1"/>
          <p:nvPr/>
        </p:nvSpPr>
        <p:spPr>
          <a:xfrm>
            <a:off x="870012" y="1534570"/>
            <a:ext cx="6125592" cy="3788858"/>
          </a:xfrm>
          <a:prstGeom prst="rect">
            <a:avLst/>
          </a:prstGeom>
          <a:noFill/>
        </p:spPr>
        <p:txBody>
          <a:bodyPr wrap="square" rtlCol="0">
            <a:spAutoFit/>
          </a:bodyPr>
          <a:lstStyle/>
          <a:p>
            <a:pPr algn="just">
              <a:lnSpc>
                <a:spcPct val="150000"/>
              </a:lnSpc>
            </a:pPr>
            <a:r>
              <a:rPr lang="en-US" dirty="0"/>
              <a:t>	In this project, the neighborhoods of Vancouver were clustered into multiple groups based on the categories (types) of the venues in these neighborhoods. The results showed that there are venue categories that are more common in some cluster than the others; the most common venue categories differ from one cluster to the other. If a deeper analysis—taking more aspects into account—is performed, it might result in discovering different style in each cluster based on the most common categories in the cluster.</a:t>
            </a:r>
            <a:endParaRPr lang="pt-BR" dirty="0"/>
          </a:p>
        </p:txBody>
      </p:sp>
      <p:pic>
        <p:nvPicPr>
          <p:cNvPr id="4" name="Imagem 3">
            <a:extLst>
              <a:ext uri="{FF2B5EF4-FFF2-40B4-BE49-F238E27FC236}">
                <a16:creationId xmlns:a16="http://schemas.microsoft.com/office/drawing/2014/main" id="{6499A2C0-C00A-43E1-B4F1-2B4D592DB9DC}"/>
              </a:ext>
            </a:extLst>
          </p:cNvPr>
          <p:cNvPicPr>
            <a:picLocks noChangeAspect="1"/>
          </p:cNvPicPr>
          <p:nvPr/>
        </p:nvPicPr>
        <p:blipFill rotWithShape="1">
          <a:blip r:embed="rId4"/>
          <a:srcRect l="4508" r="1"/>
          <a:stretch/>
        </p:blipFill>
        <p:spPr>
          <a:xfrm>
            <a:off x="7403977" y="1916298"/>
            <a:ext cx="4136996" cy="3025402"/>
          </a:xfrm>
          <a:prstGeom prst="rect">
            <a:avLst/>
          </a:prstGeom>
          <a:ln>
            <a:solidFill>
              <a:schemeClr val="tx1"/>
            </a:solidFill>
          </a:ln>
        </p:spPr>
      </p:pic>
    </p:spTree>
    <p:extLst>
      <p:ext uri="{BB962C8B-B14F-4D97-AF65-F5344CB8AC3E}">
        <p14:creationId xmlns:p14="http://schemas.microsoft.com/office/powerpoint/2010/main" val="1602978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D44C0C-2C83-4731-ABF9-B1D45EE4FA88}"/>
              </a:ext>
            </a:extLst>
          </p:cNvPr>
          <p:cNvSpPr txBox="1">
            <a:spLocks/>
          </p:cNvSpPr>
          <p:nvPr/>
        </p:nvSpPr>
        <p:spPr>
          <a:xfrm>
            <a:off x="1066800" y="230820"/>
            <a:ext cx="10058400" cy="8229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pt-BR" dirty="0" err="1">
                <a:latin typeface="+mn-lt"/>
              </a:rPr>
              <a:t>Introduction</a:t>
            </a:r>
            <a:endParaRPr lang="pt-BR" dirty="0">
              <a:latin typeface="+mn-lt"/>
            </a:endParaRPr>
          </a:p>
        </p:txBody>
      </p:sp>
      <p:cxnSp>
        <p:nvCxnSpPr>
          <p:cNvPr id="5" name="Conector reto 4">
            <a:extLst>
              <a:ext uri="{FF2B5EF4-FFF2-40B4-BE49-F238E27FC236}">
                <a16:creationId xmlns:a16="http://schemas.microsoft.com/office/drawing/2014/main" id="{BEDCE35B-6520-46FE-B268-053FC9EEEDFC}"/>
              </a:ext>
            </a:extLst>
          </p:cNvPr>
          <p:cNvCxnSpPr/>
          <p:nvPr/>
        </p:nvCxnSpPr>
        <p:spPr>
          <a:xfrm>
            <a:off x="1123765" y="920615"/>
            <a:ext cx="99444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7AF512A6-4584-465C-AF99-4F9B630C8312}"/>
              </a:ext>
            </a:extLst>
          </p:cNvPr>
          <p:cNvSpPr txBox="1"/>
          <p:nvPr/>
        </p:nvSpPr>
        <p:spPr>
          <a:xfrm>
            <a:off x="550414" y="1534569"/>
            <a:ext cx="5362114" cy="3747436"/>
          </a:xfrm>
          <a:prstGeom prst="rect">
            <a:avLst/>
          </a:prstGeom>
          <a:noFill/>
        </p:spPr>
        <p:txBody>
          <a:bodyPr wrap="square" rtlCol="0">
            <a:spAutoFit/>
          </a:bodyPr>
          <a:lstStyle/>
          <a:p>
            <a:pPr algn="just">
              <a:lnSpc>
                <a:spcPct val="150000"/>
              </a:lnSpc>
            </a:pPr>
            <a:r>
              <a:rPr lang="en-US" sz="1600" dirty="0"/>
              <a:t>	With its scenic views, mild climate, and friendly people, Vancouver is known around the world as both a popular tourist attraction and one of the best places to live. It is also one of the most ethnically and linguistically diverse cities in Canada.</a:t>
            </a:r>
            <a:endParaRPr lang="pt-BR" sz="1600" dirty="0"/>
          </a:p>
          <a:p>
            <a:pPr algn="just">
              <a:lnSpc>
                <a:spcPct val="150000"/>
              </a:lnSpc>
            </a:pPr>
            <a:r>
              <a:rPr lang="en-US" sz="1600" dirty="0"/>
              <a:t>	Vancouver is made up of a few smaller </a:t>
            </a:r>
            <a:r>
              <a:rPr lang="en-US" sz="1600" dirty="0" err="1"/>
              <a:t>neighbourhoods</a:t>
            </a:r>
            <a:r>
              <a:rPr lang="en-US" sz="1600" dirty="0"/>
              <a:t> and communities. </a:t>
            </a:r>
            <a:r>
              <a:rPr lang="en-US" sz="1600" dirty="0" err="1"/>
              <a:t>Neighbourhood</a:t>
            </a:r>
            <a:r>
              <a:rPr lang="en-US" sz="1600" dirty="0"/>
              <a:t> boundaries provide a way to break up the city’s large geographical area for delivering services and resources and identify the distinct culture and character of different areas of our diverse population.</a:t>
            </a:r>
            <a:endParaRPr lang="pt-BR" sz="1600" dirty="0"/>
          </a:p>
        </p:txBody>
      </p:sp>
      <p:pic>
        <p:nvPicPr>
          <p:cNvPr id="1026" name="Picture 2">
            <a:extLst>
              <a:ext uri="{FF2B5EF4-FFF2-40B4-BE49-F238E27FC236}">
                <a16:creationId xmlns:a16="http://schemas.microsoft.com/office/drawing/2014/main" id="{73255739-3CC4-4BC4-8527-36BC1D9B69C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15" r="6156"/>
          <a:stretch/>
        </p:blipFill>
        <p:spPr bwMode="auto">
          <a:xfrm>
            <a:off x="6178857" y="1438275"/>
            <a:ext cx="5566301" cy="398145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8" name="Imagem 7">
            <a:extLst>
              <a:ext uri="{FF2B5EF4-FFF2-40B4-BE49-F238E27FC236}">
                <a16:creationId xmlns:a16="http://schemas.microsoft.com/office/drawing/2014/main" id="{05F11514-C4D3-4873-9332-4BC095C4EF7F}"/>
              </a:ext>
            </a:extLst>
          </p:cNvPr>
          <p:cNvPicPr>
            <a:picLocks noChangeAspect="1"/>
          </p:cNvPicPr>
          <p:nvPr/>
        </p:nvPicPr>
        <p:blipFill>
          <a:blip r:embed="rId3"/>
          <a:stretch>
            <a:fillRect/>
          </a:stretch>
        </p:blipFill>
        <p:spPr>
          <a:xfrm>
            <a:off x="11447732" y="6499554"/>
            <a:ext cx="579195" cy="244946"/>
          </a:xfrm>
          <a:prstGeom prst="rect">
            <a:avLst/>
          </a:prstGeom>
        </p:spPr>
      </p:pic>
      <p:pic>
        <p:nvPicPr>
          <p:cNvPr id="9" name="Imagem 8">
            <a:extLst>
              <a:ext uri="{FF2B5EF4-FFF2-40B4-BE49-F238E27FC236}">
                <a16:creationId xmlns:a16="http://schemas.microsoft.com/office/drawing/2014/main" id="{970DEB63-13E3-4E65-98F5-763626643229}"/>
              </a:ext>
            </a:extLst>
          </p:cNvPr>
          <p:cNvPicPr>
            <a:picLocks noChangeAspect="1"/>
          </p:cNvPicPr>
          <p:nvPr/>
        </p:nvPicPr>
        <p:blipFill>
          <a:blip r:embed="rId4"/>
          <a:stretch>
            <a:fillRect/>
          </a:stretch>
        </p:blipFill>
        <p:spPr>
          <a:xfrm>
            <a:off x="9784357" y="6484674"/>
            <a:ext cx="1374876" cy="285602"/>
          </a:xfrm>
          <a:prstGeom prst="rect">
            <a:avLst/>
          </a:prstGeom>
        </p:spPr>
      </p:pic>
    </p:spTree>
    <p:extLst>
      <p:ext uri="{BB962C8B-B14F-4D97-AF65-F5344CB8AC3E}">
        <p14:creationId xmlns:p14="http://schemas.microsoft.com/office/powerpoint/2010/main" val="1496986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D44C0C-2C83-4731-ABF9-B1D45EE4FA88}"/>
              </a:ext>
            </a:extLst>
          </p:cNvPr>
          <p:cNvSpPr txBox="1">
            <a:spLocks/>
          </p:cNvSpPr>
          <p:nvPr/>
        </p:nvSpPr>
        <p:spPr>
          <a:xfrm>
            <a:off x="1066800" y="230820"/>
            <a:ext cx="10058400" cy="8229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pt-BR" dirty="0" err="1">
                <a:latin typeface="+mn-lt"/>
              </a:rPr>
              <a:t>Goals</a:t>
            </a:r>
            <a:endParaRPr lang="pt-BR" dirty="0">
              <a:latin typeface="+mn-lt"/>
            </a:endParaRPr>
          </a:p>
        </p:txBody>
      </p:sp>
      <p:cxnSp>
        <p:nvCxnSpPr>
          <p:cNvPr id="5" name="Conector reto 4">
            <a:extLst>
              <a:ext uri="{FF2B5EF4-FFF2-40B4-BE49-F238E27FC236}">
                <a16:creationId xmlns:a16="http://schemas.microsoft.com/office/drawing/2014/main" id="{BEDCE35B-6520-46FE-B268-053FC9EEEDFC}"/>
              </a:ext>
            </a:extLst>
          </p:cNvPr>
          <p:cNvCxnSpPr/>
          <p:nvPr/>
        </p:nvCxnSpPr>
        <p:spPr>
          <a:xfrm>
            <a:off x="1123765" y="920615"/>
            <a:ext cx="99444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7AF512A6-4584-465C-AF99-4F9B630C8312}"/>
              </a:ext>
            </a:extLst>
          </p:cNvPr>
          <p:cNvSpPr txBox="1"/>
          <p:nvPr/>
        </p:nvSpPr>
        <p:spPr>
          <a:xfrm>
            <a:off x="1066800" y="1294827"/>
            <a:ext cx="8361285" cy="1711366"/>
          </a:xfrm>
          <a:prstGeom prst="rect">
            <a:avLst/>
          </a:prstGeom>
          <a:noFill/>
        </p:spPr>
        <p:txBody>
          <a:bodyPr wrap="square" rtlCol="0">
            <a:spAutoFit/>
          </a:bodyPr>
          <a:lstStyle/>
          <a:p>
            <a:pPr algn="just">
              <a:lnSpc>
                <a:spcPct val="150000"/>
              </a:lnSpc>
            </a:pPr>
            <a:r>
              <a:rPr lang="en-US" dirty="0"/>
              <a:t>	In this project, we will study, analyze, cluster, and compare the neighborhoods of Vancouver. We will investigate on what kinds of businesses are most common in the city, which outdoors and recreation activities and what kinds of restaurants are most common between the neighborhoods.</a:t>
            </a:r>
            <a:endParaRPr lang="pt-BR" dirty="0"/>
          </a:p>
        </p:txBody>
      </p:sp>
      <p:pic>
        <p:nvPicPr>
          <p:cNvPr id="2050" name="Picture 2">
            <a:extLst>
              <a:ext uri="{FF2B5EF4-FFF2-40B4-BE49-F238E27FC236}">
                <a16:creationId xmlns:a16="http://schemas.microsoft.com/office/drawing/2014/main" id="{7FC8E66A-D1C7-4216-95E3-E593E17B49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5324" y="2766577"/>
            <a:ext cx="4729876" cy="317080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7" name="Imagem 6">
            <a:extLst>
              <a:ext uri="{FF2B5EF4-FFF2-40B4-BE49-F238E27FC236}">
                <a16:creationId xmlns:a16="http://schemas.microsoft.com/office/drawing/2014/main" id="{01DFB62B-5F14-41AC-8A05-E47CFD0175B5}"/>
              </a:ext>
            </a:extLst>
          </p:cNvPr>
          <p:cNvPicPr>
            <a:picLocks noChangeAspect="1"/>
          </p:cNvPicPr>
          <p:nvPr/>
        </p:nvPicPr>
        <p:blipFill>
          <a:blip r:embed="rId3"/>
          <a:stretch>
            <a:fillRect/>
          </a:stretch>
        </p:blipFill>
        <p:spPr>
          <a:xfrm>
            <a:off x="11447732" y="6499554"/>
            <a:ext cx="579195" cy="244946"/>
          </a:xfrm>
          <a:prstGeom prst="rect">
            <a:avLst/>
          </a:prstGeom>
        </p:spPr>
      </p:pic>
      <p:pic>
        <p:nvPicPr>
          <p:cNvPr id="8" name="Imagem 7">
            <a:extLst>
              <a:ext uri="{FF2B5EF4-FFF2-40B4-BE49-F238E27FC236}">
                <a16:creationId xmlns:a16="http://schemas.microsoft.com/office/drawing/2014/main" id="{0CC8CAFB-2410-4215-953E-43366CC82AAF}"/>
              </a:ext>
            </a:extLst>
          </p:cNvPr>
          <p:cNvPicPr>
            <a:picLocks noChangeAspect="1"/>
          </p:cNvPicPr>
          <p:nvPr/>
        </p:nvPicPr>
        <p:blipFill>
          <a:blip r:embed="rId4"/>
          <a:stretch>
            <a:fillRect/>
          </a:stretch>
        </p:blipFill>
        <p:spPr>
          <a:xfrm>
            <a:off x="9784357" y="6484674"/>
            <a:ext cx="1374876" cy="285602"/>
          </a:xfrm>
          <a:prstGeom prst="rect">
            <a:avLst/>
          </a:prstGeom>
        </p:spPr>
      </p:pic>
    </p:spTree>
    <p:extLst>
      <p:ext uri="{BB962C8B-B14F-4D97-AF65-F5344CB8AC3E}">
        <p14:creationId xmlns:p14="http://schemas.microsoft.com/office/powerpoint/2010/main" val="2236050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D44C0C-2C83-4731-ABF9-B1D45EE4FA88}"/>
              </a:ext>
            </a:extLst>
          </p:cNvPr>
          <p:cNvSpPr txBox="1">
            <a:spLocks/>
          </p:cNvSpPr>
          <p:nvPr/>
        </p:nvSpPr>
        <p:spPr>
          <a:xfrm>
            <a:off x="1066800" y="230820"/>
            <a:ext cx="10058400" cy="8229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latin typeface="+mn-lt"/>
              </a:rPr>
              <a:t>Data Acquisition and Preparation</a:t>
            </a:r>
            <a:endParaRPr lang="pt-BR" dirty="0">
              <a:latin typeface="+mn-lt"/>
            </a:endParaRPr>
          </a:p>
        </p:txBody>
      </p:sp>
      <p:cxnSp>
        <p:nvCxnSpPr>
          <p:cNvPr id="5" name="Conector reto 4">
            <a:extLst>
              <a:ext uri="{FF2B5EF4-FFF2-40B4-BE49-F238E27FC236}">
                <a16:creationId xmlns:a16="http://schemas.microsoft.com/office/drawing/2014/main" id="{BEDCE35B-6520-46FE-B268-053FC9EEEDFC}"/>
              </a:ext>
            </a:extLst>
          </p:cNvPr>
          <p:cNvCxnSpPr/>
          <p:nvPr/>
        </p:nvCxnSpPr>
        <p:spPr>
          <a:xfrm>
            <a:off x="1123765" y="920615"/>
            <a:ext cx="99444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1">
            <a:extLst>
              <a:ext uri="{FF2B5EF4-FFF2-40B4-BE49-F238E27FC236}">
                <a16:creationId xmlns:a16="http://schemas.microsoft.com/office/drawing/2014/main" id="{1974F6D7-43A7-45B2-A822-FC6B180C7374}"/>
              </a:ext>
            </a:extLst>
          </p:cNvPr>
          <p:cNvSpPr>
            <a:spLocks noChangeArrowheads="1"/>
          </p:cNvSpPr>
          <p:nvPr/>
        </p:nvSpPr>
        <p:spPr bwMode="auto">
          <a:xfrm>
            <a:off x="1066800" y="2265876"/>
            <a:ext cx="10058399" cy="3378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pt-BR" sz="1600" b="1"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Neighborhood Data:</a:t>
            </a:r>
            <a:r>
              <a:rPr kumimoji="0" lang="en-US" altLang="pt-BR"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datasets with the list names of the neighborhoods of Vancouver and their latitude and longitude coordinates. The neighborhoods names were obtained in the website of Vancouver (</a:t>
            </a:r>
            <a:r>
              <a:rPr kumimoji="0" lang="en-US" altLang="pt-BR"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hlinkClick r:id="rId2"/>
              </a:rPr>
              <a:t>https://vancouver.ca/news-calendar/areas-of-the-city.aspx</a:t>
            </a:r>
            <a:r>
              <a:rPr kumimoji="0" lang="en-US" altLang="pt-BR"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and the latitude and longitude data were obtained using a recursive function that would return the geocode of the address passed into it.</a:t>
            </a:r>
          </a:p>
          <a:p>
            <a:pPr marR="0" lvl="0" algn="just" defTabSz="914400" rtl="0" eaLnBrk="0" fontAlgn="base" latinLnBrk="0" hangingPunct="0">
              <a:lnSpc>
                <a:spcPct val="150000"/>
              </a:lnSpc>
              <a:spcBef>
                <a:spcPct val="0"/>
              </a:spcBef>
              <a:spcAft>
                <a:spcPct val="0"/>
              </a:spcAft>
              <a:buClrTx/>
              <a:buSzTx/>
              <a:tabLst/>
            </a:pPr>
            <a:endParaRPr kumimoji="0" lang="pt-BR" altLang="pt-BR" sz="1600" b="0" i="0" u="none" strike="noStrike" cap="none" normalizeH="0" baseline="0" dirty="0">
              <a:ln>
                <a:noFill/>
              </a:ln>
              <a:solidFill>
                <a:schemeClr val="tx1"/>
              </a:solidFill>
              <a:effectLst/>
              <a:latin typeface="+mn-lt"/>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pt-BR" sz="1600" b="1"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Venues Data:</a:t>
            </a:r>
            <a:r>
              <a:rPr kumimoji="0" lang="en-US" altLang="pt-BR"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data that describes the top 100 venues (restaurants, cafes, parks, museums, </a:t>
            </a:r>
            <a:r>
              <a:rPr kumimoji="0" lang="en-US" altLang="pt-BR" sz="1600" b="0" i="0" u="none" strike="noStrike" cap="none" normalizeH="0" baseline="0" dirty="0" err="1">
                <a:ln>
                  <a:noFill/>
                </a:ln>
                <a:solidFill>
                  <a:schemeClr val="tx1"/>
                </a:solidFill>
                <a:effectLst/>
                <a:latin typeface="+mn-lt"/>
                <a:ea typeface="Calibri" panose="020F0502020204030204" pitchFamily="34" charset="0"/>
                <a:cs typeface="Times New Roman" panose="02020603050405020304" pitchFamily="18" charset="0"/>
              </a:rPr>
              <a:t>etc</a:t>
            </a:r>
            <a:r>
              <a:rPr kumimoji="0" lang="en-US" altLang="pt-BR" sz="16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 in each neighborhood of Vancouver. The data should list the venues of each neighborhood with their categories. This data will be retrieved from Foursquare which is one of the world largest sources of location and venues data. Foursquare API will be utilized to get and download the data.</a:t>
            </a:r>
            <a:r>
              <a:rPr kumimoji="0" lang="pt-BR" altLang="pt-BR" sz="1600" b="0" i="0" u="none" strike="noStrike" cap="none" normalizeH="0" baseline="0" dirty="0">
                <a:ln>
                  <a:noFill/>
                </a:ln>
                <a:solidFill>
                  <a:schemeClr val="tx1"/>
                </a:solidFill>
                <a:effectLst/>
                <a:latin typeface="+mn-lt"/>
              </a:rPr>
              <a:t> </a:t>
            </a:r>
          </a:p>
        </p:txBody>
      </p:sp>
      <p:sp>
        <p:nvSpPr>
          <p:cNvPr id="8" name="CaixaDeTexto 7">
            <a:extLst>
              <a:ext uri="{FF2B5EF4-FFF2-40B4-BE49-F238E27FC236}">
                <a16:creationId xmlns:a16="http://schemas.microsoft.com/office/drawing/2014/main" id="{72DB3845-B579-4FCE-82A6-D8AB6F793C31}"/>
              </a:ext>
            </a:extLst>
          </p:cNvPr>
          <p:cNvSpPr txBox="1"/>
          <p:nvPr/>
        </p:nvSpPr>
        <p:spPr>
          <a:xfrm>
            <a:off x="1066800" y="1214020"/>
            <a:ext cx="9558642" cy="792781"/>
          </a:xfrm>
          <a:prstGeom prst="rect">
            <a:avLst/>
          </a:prstGeom>
          <a:noFill/>
        </p:spPr>
        <p:txBody>
          <a:bodyPr wrap="square" rtlCol="0">
            <a:spAutoFit/>
          </a:bodyPr>
          <a:lstStyle/>
          <a:p>
            <a:pPr lvl="0" indent="228600" algn="just" defTabSz="914400">
              <a:lnSpc>
                <a:spcPct val="150000"/>
              </a:lnSpc>
            </a:pPr>
            <a:r>
              <a:rPr lang="en-US" altLang="pt-BR" sz="1600" dirty="0">
                <a:ea typeface="Calibri" panose="020F0502020204030204" pitchFamily="34" charset="0"/>
                <a:cs typeface="Times New Roman" panose="02020603050405020304" pitchFamily="18" charset="0"/>
              </a:rPr>
              <a:t>The process of acquiring, cleaning, and preparing the dataset used in this project for the next stages will be specified. To be able to do this project, two types of data are needed:</a:t>
            </a:r>
            <a:endParaRPr lang="pt-BR" altLang="pt-BR" sz="1600" dirty="0"/>
          </a:p>
        </p:txBody>
      </p:sp>
      <p:pic>
        <p:nvPicPr>
          <p:cNvPr id="10" name="Imagem 9">
            <a:extLst>
              <a:ext uri="{FF2B5EF4-FFF2-40B4-BE49-F238E27FC236}">
                <a16:creationId xmlns:a16="http://schemas.microsoft.com/office/drawing/2014/main" id="{13C1A4BF-FCA7-4AC2-A823-5A12B556CDA6}"/>
              </a:ext>
            </a:extLst>
          </p:cNvPr>
          <p:cNvPicPr>
            <a:picLocks noChangeAspect="1"/>
          </p:cNvPicPr>
          <p:nvPr/>
        </p:nvPicPr>
        <p:blipFill>
          <a:blip r:embed="rId3"/>
          <a:stretch>
            <a:fillRect/>
          </a:stretch>
        </p:blipFill>
        <p:spPr>
          <a:xfrm>
            <a:off x="11447732" y="6499554"/>
            <a:ext cx="579195" cy="244946"/>
          </a:xfrm>
          <a:prstGeom prst="rect">
            <a:avLst/>
          </a:prstGeom>
        </p:spPr>
      </p:pic>
      <p:pic>
        <p:nvPicPr>
          <p:cNvPr id="11" name="Imagem 10">
            <a:extLst>
              <a:ext uri="{FF2B5EF4-FFF2-40B4-BE49-F238E27FC236}">
                <a16:creationId xmlns:a16="http://schemas.microsoft.com/office/drawing/2014/main" id="{A36FACC9-76C6-477C-BC80-6B0D04034CA8}"/>
              </a:ext>
            </a:extLst>
          </p:cNvPr>
          <p:cNvPicPr>
            <a:picLocks noChangeAspect="1"/>
          </p:cNvPicPr>
          <p:nvPr/>
        </p:nvPicPr>
        <p:blipFill>
          <a:blip r:embed="rId4"/>
          <a:stretch>
            <a:fillRect/>
          </a:stretch>
        </p:blipFill>
        <p:spPr>
          <a:xfrm>
            <a:off x="9784357" y="6484674"/>
            <a:ext cx="1374876" cy="285602"/>
          </a:xfrm>
          <a:prstGeom prst="rect">
            <a:avLst/>
          </a:prstGeom>
        </p:spPr>
      </p:pic>
    </p:spTree>
    <p:extLst>
      <p:ext uri="{BB962C8B-B14F-4D97-AF65-F5344CB8AC3E}">
        <p14:creationId xmlns:p14="http://schemas.microsoft.com/office/powerpoint/2010/main" val="3300660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D44C0C-2C83-4731-ABF9-B1D45EE4FA88}"/>
              </a:ext>
            </a:extLst>
          </p:cNvPr>
          <p:cNvSpPr txBox="1">
            <a:spLocks/>
          </p:cNvSpPr>
          <p:nvPr/>
        </p:nvSpPr>
        <p:spPr>
          <a:xfrm>
            <a:off x="1066800" y="230820"/>
            <a:ext cx="10058400" cy="8229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latin typeface="+mn-lt"/>
              </a:rPr>
              <a:t>Neighborhood Data – Vancouver</a:t>
            </a:r>
            <a:endParaRPr lang="pt-BR" dirty="0">
              <a:latin typeface="+mn-lt"/>
            </a:endParaRPr>
          </a:p>
        </p:txBody>
      </p:sp>
      <p:cxnSp>
        <p:nvCxnSpPr>
          <p:cNvPr id="5" name="Conector reto 4">
            <a:extLst>
              <a:ext uri="{FF2B5EF4-FFF2-40B4-BE49-F238E27FC236}">
                <a16:creationId xmlns:a16="http://schemas.microsoft.com/office/drawing/2014/main" id="{BEDCE35B-6520-46FE-B268-053FC9EEEDFC}"/>
              </a:ext>
            </a:extLst>
          </p:cNvPr>
          <p:cNvCxnSpPr/>
          <p:nvPr/>
        </p:nvCxnSpPr>
        <p:spPr>
          <a:xfrm>
            <a:off x="1123765" y="920615"/>
            <a:ext cx="99444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aixaDeTexto 7">
            <a:extLst>
              <a:ext uri="{FF2B5EF4-FFF2-40B4-BE49-F238E27FC236}">
                <a16:creationId xmlns:a16="http://schemas.microsoft.com/office/drawing/2014/main" id="{72DB3845-B579-4FCE-82A6-D8AB6F793C31}"/>
              </a:ext>
            </a:extLst>
          </p:cNvPr>
          <p:cNvSpPr txBox="1"/>
          <p:nvPr/>
        </p:nvSpPr>
        <p:spPr>
          <a:xfrm>
            <a:off x="7160581" y="1407395"/>
            <a:ext cx="3907654" cy="880369"/>
          </a:xfrm>
          <a:prstGeom prst="rect">
            <a:avLst/>
          </a:prstGeom>
          <a:noFill/>
        </p:spPr>
        <p:txBody>
          <a:bodyPr wrap="square" rtlCol="0">
            <a:spAutoFit/>
          </a:bodyPr>
          <a:lstStyle/>
          <a:p>
            <a:pPr lvl="0" indent="228600" algn="just" defTabSz="914400">
              <a:lnSpc>
                <a:spcPct val="150000"/>
              </a:lnSpc>
            </a:pPr>
            <a:r>
              <a:rPr lang="en-US" dirty="0"/>
              <a:t>A dataset was created from the combination of two sources.</a:t>
            </a:r>
            <a:endParaRPr lang="pt-BR" altLang="pt-BR" sz="1600" dirty="0"/>
          </a:p>
        </p:txBody>
      </p:sp>
      <p:pic>
        <p:nvPicPr>
          <p:cNvPr id="9" name="Imagem 8">
            <a:extLst>
              <a:ext uri="{FF2B5EF4-FFF2-40B4-BE49-F238E27FC236}">
                <a16:creationId xmlns:a16="http://schemas.microsoft.com/office/drawing/2014/main" id="{C3B2CC43-C9BA-40EA-99A3-A2C2B69D28A8}"/>
              </a:ext>
            </a:extLst>
          </p:cNvPr>
          <p:cNvPicPr/>
          <p:nvPr/>
        </p:nvPicPr>
        <p:blipFill>
          <a:blip r:embed="rId2"/>
          <a:stretch>
            <a:fillRect/>
          </a:stretch>
        </p:blipFill>
        <p:spPr>
          <a:xfrm>
            <a:off x="285565" y="1170226"/>
            <a:ext cx="6342824" cy="2613411"/>
          </a:xfrm>
          <a:prstGeom prst="rect">
            <a:avLst/>
          </a:prstGeom>
          <a:ln>
            <a:solidFill>
              <a:schemeClr val="tx1"/>
            </a:solidFill>
          </a:ln>
        </p:spPr>
      </p:pic>
      <p:pic>
        <p:nvPicPr>
          <p:cNvPr id="10" name="Imagem 9">
            <a:extLst>
              <a:ext uri="{FF2B5EF4-FFF2-40B4-BE49-F238E27FC236}">
                <a16:creationId xmlns:a16="http://schemas.microsoft.com/office/drawing/2014/main" id="{F900FFF0-B977-4070-96F7-A930C9EC271E}"/>
              </a:ext>
            </a:extLst>
          </p:cNvPr>
          <p:cNvPicPr/>
          <p:nvPr/>
        </p:nvPicPr>
        <p:blipFill>
          <a:blip r:embed="rId3"/>
          <a:stretch>
            <a:fillRect/>
          </a:stretch>
        </p:blipFill>
        <p:spPr>
          <a:xfrm>
            <a:off x="2518298" y="2641379"/>
            <a:ext cx="5400040" cy="3560445"/>
          </a:xfrm>
          <a:prstGeom prst="rect">
            <a:avLst/>
          </a:prstGeom>
          <a:ln>
            <a:solidFill>
              <a:schemeClr val="tx1"/>
            </a:solidFill>
          </a:ln>
        </p:spPr>
      </p:pic>
      <p:pic>
        <p:nvPicPr>
          <p:cNvPr id="11" name="Imagem 10">
            <a:extLst>
              <a:ext uri="{FF2B5EF4-FFF2-40B4-BE49-F238E27FC236}">
                <a16:creationId xmlns:a16="http://schemas.microsoft.com/office/drawing/2014/main" id="{AADA7691-517B-4E79-94CE-813E9E5752E7}"/>
              </a:ext>
            </a:extLst>
          </p:cNvPr>
          <p:cNvPicPr/>
          <p:nvPr/>
        </p:nvPicPr>
        <p:blipFill rotWithShape="1">
          <a:blip r:embed="rId4"/>
          <a:srcRect l="9732" r="13648"/>
          <a:stretch/>
        </p:blipFill>
        <p:spPr>
          <a:xfrm>
            <a:off x="8582641" y="3591021"/>
            <a:ext cx="2849189" cy="1661160"/>
          </a:xfrm>
          <a:prstGeom prst="rect">
            <a:avLst/>
          </a:prstGeom>
          <a:ln>
            <a:solidFill>
              <a:schemeClr val="tx1"/>
            </a:solidFill>
          </a:ln>
        </p:spPr>
      </p:pic>
      <p:pic>
        <p:nvPicPr>
          <p:cNvPr id="12" name="Imagem 11">
            <a:extLst>
              <a:ext uri="{FF2B5EF4-FFF2-40B4-BE49-F238E27FC236}">
                <a16:creationId xmlns:a16="http://schemas.microsoft.com/office/drawing/2014/main" id="{3F90E3B1-CA00-4DA0-803F-981C3E84D0B3}"/>
              </a:ext>
            </a:extLst>
          </p:cNvPr>
          <p:cNvPicPr>
            <a:picLocks noChangeAspect="1"/>
          </p:cNvPicPr>
          <p:nvPr/>
        </p:nvPicPr>
        <p:blipFill>
          <a:blip r:embed="rId5"/>
          <a:stretch>
            <a:fillRect/>
          </a:stretch>
        </p:blipFill>
        <p:spPr>
          <a:xfrm>
            <a:off x="11447732" y="6499554"/>
            <a:ext cx="579195" cy="244946"/>
          </a:xfrm>
          <a:prstGeom prst="rect">
            <a:avLst/>
          </a:prstGeom>
        </p:spPr>
      </p:pic>
      <p:pic>
        <p:nvPicPr>
          <p:cNvPr id="13" name="Imagem 12">
            <a:extLst>
              <a:ext uri="{FF2B5EF4-FFF2-40B4-BE49-F238E27FC236}">
                <a16:creationId xmlns:a16="http://schemas.microsoft.com/office/drawing/2014/main" id="{9A554C02-974D-4DCA-ACF0-FF34CD752949}"/>
              </a:ext>
            </a:extLst>
          </p:cNvPr>
          <p:cNvPicPr>
            <a:picLocks noChangeAspect="1"/>
          </p:cNvPicPr>
          <p:nvPr/>
        </p:nvPicPr>
        <p:blipFill>
          <a:blip r:embed="rId6"/>
          <a:stretch>
            <a:fillRect/>
          </a:stretch>
        </p:blipFill>
        <p:spPr>
          <a:xfrm>
            <a:off x="9784357" y="6484674"/>
            <a:ext cx="1374876" cy="285602"/>
          </a:xfrm>
          <a:prstGeom prst="rect">
            <a:avLst/>
          </a:prstGeom>
        </p:spPr>
      </p:pic>
    </p:spTree>
    <p:extLst>
      <p:ext uri="{BB962C8B-B14F-4D97-AF65-F5344CB8AC3E}">
        <p14:creationId xmlns:p14="http://schemas.microsoft.com/office/powerpoint/2010/main" val="4234444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D44C0C-2C83-4731-ABF9-B1D45EE4FA88}"/>
              </a:ext>
            </a:extLst>
          </p:cNvPr>
          <p:cNvSpPr txBox="1">
            <a:spLocks/>
          </p:cNvSpPr>
          <p:nvPr/>
        </p:nvSpPr>
        <p:spPr>
          <a:xfrm>
            <a:off x="1066800" y="230820"/>
            <a:ext cx="10058400" cy="8229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latin typeface="+mn-lt"/>
              </a:rPr>
              <a:t>Neighborhood Data – Vancouver</a:t>
            </a:r>
            <a:endParaRPr lang="pt-BR" dirty="0">
              <a:latin typeface="+mn-lt"/>
            </a:endParaRPr>
          </a:p>
        </p:txBody>
      </p:sp>
      <p:cxnSp>
        <p:nvCxnSpPr>
          <p:cNvPr id="5" name="Conector reto 4">
            <a:extLst>
              <a:ext uri="{FF2B5EF4-FFF2-40B4-BE49-F238E27FC236}">
                <a16:creationId xmlns:a16="http://schemas.microsoft.com/office/drawing/2014/main" id="{BEDCE35B-6520-46FE-B268-053FC9EEEDFC}"/>
              </a:ext>
            </a:extLst>
          </p:cNvPr>
          <p:cNvCxnSpPr/>
          <p:nvPr/>
        </p:nvCxnSpPr>
        <p:spPr>
          <a:xfrm>
            <a:off x="1123765" y="920615"/>
            <a:ext cx="99444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aixaDeTexto 7">
            <a:extLst>
              <a:ext uri="{FF2B5EF4-FFF2-40B4-BE49-F238E27FC236}">
                <a16:creationId xmlns:a16="http://schemas.microsoft.com/office/drawing/2014/main" id="{72DB3845-B579-4FCE-82A6-D8AB6F793C31}"/>
              </a:ext>
            </a:extLst>
          </p:cNvPr>
          <p:cNvSpPr txBox="1"/>
          <p:nvPr/>
        </p:nvSpPr>
        <p:spPr>
          <a:xfrm>
            <a:off x="156097" y="1237283"/>
            <a:ext cx="4972235" cy="506292"/>
          </a:xfrm>
          <a:prstGeom prst="rect">
            <a:avLst/>
          </a:prstGeom>
          <a:noFill/>
        </p:spPr>
        <p:txBody>
          <a:bodyPr wrap="square" rtlCol="0">
            <a:spAutoFit/>
          </a:bodyPr>
          <a:lstStyle/>
          <a:p>
            <a:pPr lvl="0" indent="228600" algn="just" defTabSz="914400">
              <a:lnSpc>
                <a:spcPct val="150000"/>
              </a:lnSpc>
            </a:pPr>
            <a:r>
              <a:rPr lang="en-US" sz="2000" dirty="0"/>
              <a:t>A map of Vancouver and its neighborhoods.</a:t>
            </a:r>
            <a:endParaRPr lang="pt-BR" altLang="pt-BR" dirty="0"/>
          </a:p>
        </p:txBody>
      </p:sp>
      <p:pic>
        <p:nvPicPr>
          <p:cNvPr id="12" name="Imagem 11">
            <a:extLst>
              <a:ext uri="{FF2B5EF4-FFF2-40B4-BE49-F238E27FC236}">
                <a16:creationId xmlns:a16="http://schemas.microsoft.com/office/drawing/2014/main" id="{0C28CC30-04BC-44B8-BC20-03109C1A5FE0}"/>
              </a:ext>
            </a:extLst>
          </p:cNvPr>
          <p:cNvPicPr>
            <a:picLocks noChangeAspect="1"/>
          </p:cNvPicPr>
          <p:nvPr/>
        </p:nvPicPr>
        <p:blipFill rotWithShape="1">
          <a:blip r:embed="rId2"/>
          <a:srcRect l="2305" r="16726"/>
          <a:stretch/>
        </p:blipFill>
        <p:spPr>
          <a:xfrm>
            <a:off x="5111319" y="1490429"/>
            <a:ext cx="5956916" cy="4418361"/>
          </a:xfrm>
          <a:prstGeom prst="rect">
            <a:avLst/>
          </a:prstGeom>
          <a:ln>
            <a:solidFill>
              <a:schemeClr val="tx1"/>
            </a:solidFill>
          </a:ln>
        </p:spPr>
      </p:pic>
      <p:pic>
        <p:nvPicPr>
          <p:cNvPr id="13" name="Imagem 12">
            <a:extLst>
              <a:ext uri="{FF2B5EF4-FFF2-40B4-BE49-F238E27FC236}">
                <a16:creationId xmlns:a16="http://schemas.microsoft.com/office/drawing/2014/main" id="{9DFB18B4-70B9-453E-9E1B-404630C8D72D}"/>
              </a:ext>
            </a:extLst>
          </p:cNvPr>
          <p:cNvPicPr>
            <a:picLocks noChangeAspect="1"/>
          </p:cNvPicPr>
          <p:nvPr/>
        </p:nvPicPr>
        <p:blipFill>
          <a:blip r:embed="rId3"/>
          <a:stretch>
            <a:fillRect/>
          </a:stretch>
        </p:blipFill>
        <p:spPr>
          <a:xfrm>
            <a:off x="11447732" y="6499554"/>
            <a:ext cx="579195" cy="244946"/>
          </a:xfrm>
          <a:prstGeom prst="rect">
            <a:avLst/>
          </a:prstGeom>
        </p:spPr>
      </p:pic>
      <p:pic>
        <p:nvPicPr>
          <p:cNvPr id="14" name="Imagem 13">
            <a:extLst>
              <a:ext uri="{FF2B5EF4-FFF2-40B4-BE49-F238E27FC236}">
                <a16:creationId xmlns:a16="http://schemas.microsoft.com/office/drawing/2014/main" id="{6C7E4B5E-CF55-4926-B81E-3F81D132C623}"/>
              </a:ext>
            </a:extLst>
          </p:cNvPr>
          <p:cNvPicPr>
            <a:picLocks noChangeAspect="1"/>
          </p:cNvPicPr>
          <p:nvPr/>
        </p:nvPicPr>
        <p:blipFill>
          <a:blip r:embed="rId4"/>
          <a:stretch>
            <a:fillRect/>
          </a:stretch>
        </p:blipFill>
        <p:spPr>
          <a:xfrm>
            <a:off x="9784357" y="6484674"/>
            <a:ext cx="1374876" cy="285602"/>
          </a:xfrm>
          <a:prstGeom prst="rect">
            <a:avLst/>
          </a:prstGeom>
        </p:spPr>
      </p:pic>
    </p:spTree>
    <p:extLst>
      <p:ext uri="{BB962C8B-B14F-4D97-AF65-F5344CB8AC3E}">
        <p14:creationId xmlns:p14="http://schemas.microsoft.com/office/powerpoint/2010/main" val="1999527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D44C0C-2C83-4731-ABF9-B1D45EE4FA88}"/>
              </a:ext>
            </a:extLst>
          </p:cNvPr>
          <p:cNvSpPr txBox="1">
            <a:spLocks/>
          </p:cNvSpPr>
          <p:nvPr/>
        </p:nvSpPr>
        <p:spPr>
          <a:xfrm>
            <a:off x="1066800" y="230820"/>
            <a:ext cx="10058400" cy="8229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latin typeface="+mn-lt"/>
              </a:rPr>
              <a:t>Venues Data – Vancouver</a:t>
            </a:r>
            <a:endParaRPr lang="pt-BR" dirty="0">
              <a:latin typeface="+mn-lt"/>
            </a:endParaRPr>
          </a:p>
        </p:txBody>
      </p:sp>
      <p:cxnSp>
        <p:nvCxnSpPr>
          <p:cNvPr id="5" name="Conector reto 4">
            <a:extLst>
              <a:ext uri="{FF2B5EF4-FFF2-40B4-BE49-F238E27FC236}">
                <a16:creationId xmlns:a16="http://schemas.microsoft.com/office/drawing/2014/main" id="{BEDCE35B-6520-46FE-B268-053FC9EEEDFC}"/>
              </a:ext>
            </a:extLst>
          </p:cNvPr>
          <p:cNvCxnSpPr/>
          <p:nvPr/>
        </p:nvCxnSpPr>
        <p:spPr>
          <a:xfrm>
            <a:off x="1123765" y="920615"/>
            <a:ext cx="99444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aixaDeTexto 7">
            <a:extLst>
              <a:ext uri="{FF2B5EF4-FFF2-40B4-BE49-F238E27FC236}">
                <a16:creationId xmlns:a16="http://schemas.microsoft.com/office/drawing/2014/main" id="{72DB3845-B579-4FCE-82A6-D8AB6F793C31}"/>
              </a:ext>
            </a:extLst>
          </p:cNvPr>
          <p:cNvSpPr txBox="1"/>
          <p:nvPr/>
        </p:nvSpPr>
        <p:spPr>
          <a:xfrm>
            <a:off x="456919" y="1850257"/>
            <a:ext cx="5730817" cy="1295868"/>
          </a:xfrm>
          <a:prstGeom prst="rect">
            <a:avLst/>
          </a:prstGeom>
          <a:noFill/>
        </p:spPr>
        <p:txBody>
          <a:bodyPr wrap="square" rtlCol="0">
            <a:spAutoFit/>
          </a:bodyPr>
          <a:lstStyle/>
          <a:p>
            <a:pPr marL="285750" lvl="0" indent="-285750" algn="just" defTabSz="914400">
              <a:lnSpc>
                <a:spcPct val="150000"/>
              </a:lnSpc>
              <a:buFont typeface="Arial" panose="020B0604020202020204" pitchFamily="34" charset="0"/>
              <a:buChar char="•"/>
            </a:pPr>
            <a:r>
              <a:rPr lang="en-US" dirty="0"/>
              <a:t>For the city, data that describes the venues of its neighborhoods and the categories of these venues is needed.</a:t>
            </a:r>
            <a:endParaRPr lang="pt-BR" altLang="pt-BR" dirty="0"/>
          </a:p>
        </p:txBody>
      </p:sp>
      <p:pic>
        <p:nvPicPr>
          <p:cNvPr id="4098" name="Picture 2">
            <a:extLst>
              <a:ext uri="{FF2B5EF4-FFF2-40B4-BE49-F238E27FC236}">
                <a16:creationId xmlns:a16="http://schemas.microsoft.com/office/drawing/2014/main" id="{E7EA9A3B-112F-451A-8E31-4E8371B32A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4381" y="1326476"/>
            <a:ext cx="4141410" cy="261632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9DBFB7AF-ADFE-4C40-9FE8-DFF3F92DEDB1}"/>
              </a:ext>
            </a:extLst>
          </p:cNvPr>
          <p:cNvSpPr txBox="1"/>
          <p:nvPr/>
        </p:nvSpPr>
        <p:spPr>
          <a:xfrm>
            <a:off x="456919" y="3146125"/>
            <a:ext cx="5846227" cy="2126864"/>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t>Foursquare API service will be utilized to access and download venues data. To retrieve data from Foursquare using their API, a URL should be prepared and used to request data related a specific location. An example URL is the following:</a:t>
            </a:r>
            <a:endParaRPr lang="pt-BR" dirty="0"/>
          </a:p>
        </p:txBody>
      </p:sp>
      <p:pic>
        <p:nvPicPr>
          <p:cNvPr id="9" name="Imagem 8">
            <a:extLst>
              <a:ext uri="{FF2B5EF4-FFF2-40B4-BE49-F238E27FC236}">
                <a16:creationId xmlns:a16="http://schemas.microsoft.com/office/drawing/2014/main" id="{E44805EA-C6A5-4231-A250-F72B22C27989}"/>
              </a:ext>
            </a:extLst>
          </p:cNvPr>
          <p:cNvPicPr>
            <a:picLocks noChangeAspect="1"/>
          </p:cNvPicPr>
          <p:nvPr/>
        </p:nvPicPr>
        <p:blipFill>
          <a:blip r:embed="rId3"/>
          <a:stretch>
            <a:fillRect/>
          </a:stretch>
        </p:blipFill>
        <p:spPr>
          <a:xfrm>
            <a:off x="11447732" y="6499554"/>
            <a:ext cx="579195" cy="244946"/>
          </a:xfrm>
          <a:prstGeom prst="rect">
            <a:avLst/>
          </a:prstGeom>
        </p:spPr>
      </p:pic>
      <p:pic>
        <p:nvPicPr>
          <p:cNvPr id="10" name="Imagem 9">
            <a:extLst>
              <a:ext uri="{FF2B5EF4-FFF2-40B4-BE49-F238E27FC236}">
                <a16:creationId xmlns:a16="http://schemas.microsoft.com/office/drawing/2014/main" id="{81A02532-2A30-403E-B344-3CEA28200CA7}"/>
              </a:ext>
            </a:extLst>
          </p:cNvPr>
          <p:cNvPicPr>
            <a:picLocks noChangeAspect="1"/>
          </p:cNvPicPr>
          <p:nvPr/>
        </p:nvPicPr>
        <p:blipFill>
          <a:blip r:embed="rId4"/>
          <a:stretch>
            <a:fillRect/>
          </a:stretch>
        </p:blipFill>
        <p:spPr>
          <a:xfrm>
            <a:off x="9784357" y="6484674"/>
            <a:ext cx="1374876" cy="285602"/>
          </a:xfrm>
          <a:prstGeom prst="rect">
            <a:avLst/>
          </a:prstGeom>
        </p:spPr>
      </p:pic>
      <p:pic>
        <p:nvPicPr>
          <p:cNvPr id="11" name="Imagem 10">
            <a:extLst>
              <a:ext uri="{FF2B5EF4-FFF2-40B4-BE49-F238E27FC236}">
                <a16:creationId xmlns:a16="http://schemas.microsoft.com/office/drawing/2014/main" id="{F57F9655-3CDF-4A1F-8F45-126822F5F4F2}"/>
              </a:ext>
            </a:extLst>
          </p:cNvPr>
          <p:cNvPicPr/>
          <p:nvPr/>
        </p:nvPicPr>
        <p:blipFill>
          <a:blip r:embed="rId5"/>
          <a:stretch>
            <a:fillRect/>
          </a:stretch>
        </p:blipFill>
        <p:spPr>
          <a:xfrm>
            <a:off x="6622867" y="4955354"/>
            <a:ext cx="4922520" cy="830580"/>
          </a:xfrm>
          <a:prstGeom prst="rect">
            <a:avLst/>
          </a:prstGeom>
          <a:ln>
            <a:solidFill>
              <a:schemeClr val="tx1"/>
            </a:solidFill>
          </a:ln>
        </p:spPr>
      </p:pic>
    </p:spTree>
    <p:extLst>
      <p:ext uri="{BB962C8B-B14F-4D97-AF65-F5344CB8AC3E}">
        <p14:creationId xmlns:p14="http://schemas.microsoft.com/office/powerpoint/2010/main" val="3541896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D44C0C-2C83-4731-ABF9-B1D45EE4FA88}"/>
              </a:ext>
            </a:extLst>
          </p:cNvPr>
          <p:cNvSpPr txBox="1">
            <a:spLocks/>
          </p:cNvSpPr>
          <p:nvPr/>
        </p:nvSpPr>
        <p:spPr>
          <a:xfrm>
            <a:off x="1066800" y="230820"/>
            <a:ext cx="10058400" cy="8229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latin typeface="+mn-lt"/>
              </a:rPr>
              <a:t>Venues Data – Vancouver</a:t>
            </a:r>
            <a:endParaRPr lang="pt-BR" dirty="0">
              <a:latin typeface="+mn-lt"/>
            </a:endParaRPr>
          </a:p>
        </p:txBody>
      </p:sp>
      <p:cxnSp>
        <p:nvCxnSpPr>
          <p:cNvPr id="5" name="Conector reto 4">
            <a:extLst>
              <a:ext uri="{FF2B5EF4-FFF2-40B4-BE49-F238E27FC236}">
                <a16:creationId xmlns:a16="http://schemas.microsoft.com/office/drawing/2014/main" id="{BEDCE35B-6520-46FE-B268-053FC9EEEDFC}"/>
              </a:ext>
            </a:extLst>
          </p:cNvPr>
          <p:cNvCxnSpPr/>
          <p:nvPr/>
        </p:nvCxnSpPr>
        <p:spPr>
          <a:xfrm>
            <a:off x="1123765" y="920615"/>
            <a:ext cx="99444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aixaDeTexto 3">
            <a:extLst>
              <a:ext uri="{FF2B5EF4-FFF2-40B4-BE49-F238E27FC236}">
                <a16:creationId xmlns:a16="http://schemas.microsoft.com/office/drawing/2014/main" id="{9DBFB7AF-ADFE-4C40-9FE8-DFF3F92DEDB1}"/>
              </a:ext>
            </a:extLst>
          </p:cNvPr>
          <p:cNvSpPr txBox="1"/>
          <p:nvPr/>
        </p:nvSpPr>
        <p:spPr>
          <a:xfrm>
            <a:off x="581207" y="2365568"/>
            <a:ext cx="4061815" cy="2126864"/>
          </a:xfrm>
          <a:prstGeom prst="rect">
            <a:avLst/>
          </a:prstGeom>
          <a:noFill/>
        </p:spPr>
        <p:txBody>
          <a:bodyPr wrap="square" rtlCol="0">
            <a:spAutoFit/>
          </a:bodyPr>
          <a:lstStyle/>
          <a:p>
            <a:pPr algn="just">
              <a:lnSpc>
                <a:spcPct val="150000"/>
              </a:lnSpc>
            </a:pPr>
            <a:r>
              <a:rPr lang="en-US" dirty="0"/>
              <a:t>	The code used to create a function that takes as input the names, latitudes, and longitudes of the neighborhoods, and returns a </a:t>
            </a:r>
            <a:r>
              <a:rPr lang="en-US" dirty="0" err="1"/>
              <a:t>dataframe</a:t>
            </a:r>
            <a:r>
              <a:rPr lang="en-US" dirty="0"/>
              <a:t> with information about each neighborhood and its venues.</a:t>
            </a:r>
            <a:endParaRPr lang="pt-BR" dirty="0"/>
          </a:p>
        </p:txBody>
      </p:sp>
      <p:pic>
        <p:nvPicPr>
          <p:cNvPr id="9" name="Imagem 8">
            <a:extLst>
              <a:ext uri="{FF2B5EF4-FFF2-40B4-BE49-F238E27FC236}">
                <a16:creationId xmlns:a16="http://schemas.microsoft.com/office/drawing/2014/main" id="{E44805EA-C6A5-4231-A250-F72B22C27989}"/>
              </a:ext>
            </a:extLst>
          </p:cNvPr>
          <p:cNvPicPr>
            <a:picLocks noChangeAspect="1"/>
          </p:cNvPicPr>
          <p:nvPr/>
        </p:nvPicPr>
        <p:blipFill>
          <a:blip r:embed="rId2"/>
          <a:stretch>
            <a:fillRect/>
          </a:stretch>
        </p:blipFill>
        <p:spPr>
          <a:xfrm>
            <a:off x="11447732" y="6499554"/>
            <a:ext cx="579195" cy="244946"/>
          </a:xfrm>
          <a:prstGeom prst="rect">
            <a:avLst/>
          </a:prstGeom>
        </p:spPr>
      </p:pic>
      <p:pic>
        <p:nvPicPr>
          <p:cNvPr id="10" name="Imagem 9">
            <a:extLst>
              <a:ext uri="{FF2B5EF4-FFF2-40B4-BE49-F238E27FC236}">
                <a16:creationId xmlns:a16="http://schemas.microsoft.com/office/drawing/2014/main" id="{81A02532-2A30-403E-B344-3CEA28200CA7}"/>
              </a:ext>
            </a:extLst>
          </p:cNvPr>
          <p:cNvPicPr>
            <a:picLocks noChangeAspect="1"/>
          </p:cNvPicPr>
          <p:nvPr/>
        </p:nvPicPr>
        <p:blipFill>
          <a:blip r:embed="rId3"/>
          <a:stretch>
            <a:fillRect/>
          </a:stretch>
        </p:blipFill>
        <p:spPr>
          <a:xfrm>
            <a:off x="9784357" y="6484674"/>
            <a:ext cx="1374876" cy="285602"/>
          </a:xfrm>
          <a:prstGeom prst="rect">
            <a:avLst/>
          </a:prstGeom>
        </p:spPr>
      </p:pic>
      <p:pic>
        <p:nvPicPr>
          <p:cNvPr id="11" name="Imagem 10">
            <a:extLst>
              <a:ext uri="{FF2B5EF4-FFF2-40B4-BE49-F238E27FC236}">
                <a16:creationId xmlns:a16="http://schemas.microsoft.com/office/drawing/2014/main" id="{D635D824-728F-49B2-B539-2198A372DD1C}"/>
              </a:ext>
            </a:extLst>
          </p:cNvPr>
          <p:cNvPicPr/>
          <p:nvPr/>
        </p:nvPicPr>
        <p:blipFill>
          <a:blip r:embed="rId4"/>
          <a:stretch>
            <a:fillRect/>
          </a:stretch>
        </p:blipFill>
        <p:spPr>
          <a:xfrm>
            <a:off x="4846414" y="1346873"/>
            <a:ext cx="6312819" cy="4164253"/>
          </a:xfrm>
          <a:prstGeom prst="rect">
            <a:avLst/>
          </a:prstGeom>
          <a:ln>
            <a:solidFill>
              <a:schemeClr val="tx1"/>
            </a:solidFill>
          </a:ln>
        </p:spPr>
      </p:pic>
    </p:spTree>
    <p:extLst>
      <p:ext uri="{BB962C8B-B14F-4D97-AF65-F5344CB8AC3E}">
        <p14:creationId xmlns:p14="http://schemas.microsoft.com/office/powerpoint/2010/main" val="1531671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D44C0C-2C83-4731-ABF9-B1D45EE4FA88}"/>
              </a:ext>
            </a:extLst>
          </p:cNvPr>
          <p:cNvSpPr txBox="1">
            <a:spLocks/>
          </p:cNvSpPr>
          <p:nvPr/>
        </p:nvSpPr>
        <p:spPr>
          <a:xfrm>
            <a:off x="1066800" y="230820"/>
            <a:ext cx="10058400" cy="822960"/>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latin typeface="+mn-lt"/>
              </a:rPr>
              <a:t>Venues Data – Vancouver</a:t>
            </a:r>
            <a:endParaRPr lang="pt-BR" dirty="0">
              <a:latin typeface="+mn-lt"/>
            </a:endParaRPr>
          </a:p>
        </p:txBody>
      </p:sp>
      <p:cxnSp>
        <p:nvCxnSpPr>
          <p:cNvPr id="5" name="Conector reto 4">
            <a:extLst>
              <a:ext uri="{FF2B5EF4-FFF2-40B4-BE49-F238E27FC236}">
                <a16:creationId xmlns:a16="http://schemas.microsoft.com/office/drawing/2014/main" id="{BEDCE35B-6520-46FE-B268-053FC9EEEDFC}"/>
              </a:ext>
            </a:extLst>
          </p:cNvPr>
          <p:cNvCxnSpPr/>
          <p:nvPr/>
        </p:nvCxnSpPr>
        <p:spPr>
          <a:xfrm>
            <a:off x="1123765" y="920615"/>
            <a:ext cx="99444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aixaDeTexto 3">
            <a:extLst>
              <a:ext uri="{FF2B5EF4-FFF2-40B4-BE49-F238E27FC236}">
                <a16:creationId xmlns:a16="http://schemas.microsoft.com/office/drawing/2014/main" id="{9DBFB7AF-ADFE-4C40-9FE8-DFF3F92DEDB1}"/>
              </a:ext>
            </a:extLst>
          </p:cNvPr>
          <p:cNvSpPr txBox="1"/>
          <p:nvPr/>
        </p:nvSpPr>
        <p:spPr>
          <a:xfrm>
            <a:off x="1066800" y="1466604"/>
            <a:ext cx="7541861" cy="464871"/>
          </a:xfrm>
          <a:prstGeom prst="rect">
            <a:avLst/>
          </a:prstGeom>
          <a:noFill/>
        </p:spPr>
        <p:txBody>
          <a:bodyPr wrap="square" rtlCol="0">
            <a:spAutoFit/>
          </a:bodyPr>
          <a:lstStyle/>
          <a:p>
            <a:pPr algn="just">
              <a:lnSpc>
                <a:spcPct val="150000"/>
              </a:lnSpc>
            </a:pPr>
            <a:r>
              <a:rPr lang="en-US" dirty="0"/>
              <a:t>The head of the </a:t>
            </a:r>
            <a:r>
              <a:rPr lang="en-US" dirty="0" err="1"/>
              <a:t>dataframe</a:t>
            </a:r>
            <a:r>
              <a:rPr lang="en-US" dirty="0"/>
              <a:t> returned by the function for Vancouver.</a:t>
            </a:r>
            <a:endParaRPr lang="pt-BR" dirty="0"/>
          </a:p>
        </p:txBody>
      </p:sp>
      <p:pic>
        <p:nvPicPr>
          <p:cNvPr id="9" name="Imagem 8">
            <a:extLst>
              <a:ext uri="{FF2B5EF4-FFF2-40B4-BE49-F238E27FC236}">
                <a16:creationId xmlns:a16="http://schemas.microsoft.com/office/drawing/2014/main" id="{E44805EA-C6A5-4231-A250-F72B22C27989}"/>
              </a:ext>
            </a:extLst>
          </p:cNvPr>
          <p:cNvPicPr>
            <a:picLocks noChangeAspect="1"/>
          </p:cNvPicPr>
          <p:nvPr/>
        </p:nvPicPr>
        <p:blipFill>
          <a:blip r:embed="rId2"/>
          <a:stretch>
            <a:fillRect/>
          </a:stretch>
        </p:blipFill>
        <p:spPr>
          <a:xfrm>
            <a:off x="11447732" y="6499554"/>
            <a:ext cx="579195" cy="244946"/>
          </a:xfrm>
          <a:prstGeom prst="rect">
            <a:avLst/>
          </a:prstGeom>
        </p:spPr>
      </p:pic>
      <p:pic>
        <p:nvPicPr>
          <p:cNvPr id="10" name="Imagem 9">
            <a:extLst>
              <a:ext uri="{FF2B5EF4-FFF2-40B4-BE49-F238E27FC236}">
                <a16:creationId xmlns:a16="http://schemas.microsoft.com/office/drawing/2014/main" id="{81A02532-2A30-403E-B344-3CEA28200CA7}"/>
              </a:ext>
            </a:extLst>
          </p:cNvPr>
          <p:cNvPicPr>
            <a:picLocks noChangeAspect="1"/>
          </p:cNvPicPr>
          <p:nvPr/>
        </p:nvPicPr>
        <p:blipFill>
          <a:blip r:embed="rId3"/>
          <a:stretch>
            <a:fillRect/>
          </a:stretch>
        </p:blipFill>
        <p:spPr>
          <a:xfrm>
            <a:off x="9784357" y="6484674"/>
            <a:ext cx="1374876" cy="285602"/>
          </a:xfrm>
          <a:prstGeom prst="rect">
            <a:avLst/>
          </a:prstGeom>
        </p:spPr>
      </p:pic>
      <p:pic>
        <p:nvPicPr>
          <p:cNvPr id="3" name="Imagem 2">
            <a:extLst>
              <a:ext uri="{FF2B5EF4-FFF2-40B4-BE49-F238E27FC236}">
                <a16:creationId xmlns:a16="http://schemas.microsoft.com/office/drawing/2014/main" id="{27B72783-C465-4E19-84E9-40F3885B8617}"/>
              </a:ext>
            </a:extLst>
          </p:cNvPr>
          <p:cNvPicPr>
            <a:picLocks noChangeAspect="1"/>
          </p:cNvPicPr>
          <p:nvPr/>
        </p:nvPicPr>
        <p:blipFill>
          <a:blip r:embed="rId4"/>
          <a:stretch>
            <a:fillRect/>
          </a:stretch>
        </p:blipFill>
        <p:spPr>
          <a:xfrm>
            <a:off x="1885585" y="2606039"/>
            <a:ext cx="8420830" cy="2552921"/>
          </a:xfrm>
          <a:prstGeom prst="rect">
            <a:avLst/>
          </a:prstGeom>
          <a:ln>
            <a:solidFill>
              <a:schemeClr val="tx1"/>
            </a:solidFill>
          </a:ln>
        </p:spPr>
      </p:pic>
    </p:spTree>
    <p:extLst>
      <p:ext uri="{BB962C8B-B14F-4D97-AF65-F5344CB8AC3E}">
        <p14:creationId xmlns:p14="http://schemas.microsoft.com/office/powerpoint/2010/main" val="2369006915"/>
      </p:ext>
    </p:extLst>
  </p:cSld>
  <p:clrMapOvr>
    <a:masterClrMapping/>
  </p:clrMapOvr>
</p:sld>
</file>

<file path=ppt/theme/theme1.xml><?xml version="1.0" encoding="utf-8"?>
<a:theme xmlns:a="http://schemas.openxmlformats.org/drawingml/2006/main" name="Retrospectiva">
  <a:themeElements>
    <a:clrScheme name="Retrospectiva">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67</TotalTime>
  <Words>749</Words>
  <Application>Microsoft Office PowerPoint</Application>
  <PresentationFormat>Widescreen</PresentationFormat>
  <Paragraphs>45</Paragraphs>
  <Slides>18</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18</vt:i4>
      </vt:variant>
    </vt:vector>
  </HeadingPairs>
  <TitlesOfParts>
    <vt:vector size="22" baseType="lpstr">
      <vt:lpstr>Arial</vt:lpstr>
      <vt:lpstr>Calibri</vt:lpstr>
      <vt:lpstr>Calibri Light</vt:lpstr>
      <vt:lpstr>Retrospectiva</vt:lpstr>
      <vt:lpstr>Applied Data Science Capstone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Capstone</dc:title>
  <dc:creator>Talitha Perissé</dc:creator>
  <cp:lastModifiedBy>Talitha Perissé</cp:lastModifiedBy>
  <cp:revision>11</cp:revision>
  <dcterms:created xsi:type="dcterms:W3CDTF">2020-05-27T22:28:47Z</dcterms:created>
  <dcterms:modified xsi:type="dcterms:W3CDTF">2020-05-27T23:36:47Z</dcterms:modified>
</cp:coreProperties>
</file>