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7" d="100"/>
          <a:sy n="17" d="100"/>
        </p:scale>
        <p:origin x="2702" y="134"/>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EFA9D-F81A-4E87-9D7A-373731C444DA}" type="datetimeFigureOut">
              <a:rPr lang="en-US" smtClean="0"/>
              <a:t>02-May-22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350041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EFA9D-F81A-4E87-9D7A-373731C444DA}" type="datetimeFigureOut">
              <a:rPr lang="en-US" smtClean="0"/>
              <a:t>02-May-22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38871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EFA9D-F81A-4E87-9D7A-373731C444DA}" type="datetimeFigureOut">
              <a:rPr lang="en-US" smtClean="0"/>
              <a:t>02-May-22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54251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EFA9D-F81A-4E87-9D7A-373731C444DA}" type="datetimeFigureOut">
              <a:rPr lang="en-US" smtClean="0"/>
              <a:t>02-May-22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333981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EFA9D-F81A-4E87-9D7A-373731C444DA}" type="datetimeFigureOut">
              <a:rPr lang="en-US" smtClean="0"/>
              <a:t>02-May-22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203999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EFA9D-F81A-4E87-9D7A-373731C444DA}" type="datetimeFigureOut">
              <a:rPr lang="en-US" smtClean="0"/>
              <a:t>02-May-22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288676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EFA9D-F81A-4E87-9D7A-373731C444DA}" type="datetimeFigureOut">
              <a:rPr lang="en-US" smtClean="0"/>
              <a:t>02-May-22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397500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EFA9D-F81A-4E87-9D7A-373731C444DA}" type="datetimeFigureOut">
              <a:rPr lang="en-US" smtClean="0"/>
              <a:t>02-May-22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343845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EFA9D-F81A-4E87-9D7A-373731C444DA}" type="datetimeFigureOut">
              <a:rPr lang="en-US" smtClean="0"/>
              <a:t>02-May-22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383621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27EFA9D-F81A-4E87-9D7A-373731C444DA}" type="datetimeFigureOut">
              <a:rPr lang="en-US" smtClean="0"/>
              <a:t>02-May-22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120847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27EFA9D-F81A-4E87-9D7A-373731C444DA}" type="datetimeFigureOut">
              <a:rPr lang="en-US" smtClean="0"/>
              <a:t>02-May-22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DE6B0C-4E0A-42FE-9AFD-CE5300471033}" type="slidenum">
              <a:rPr lang="en-US" smtClean="0"/>
              <a:t>‹#›</a:t>
            </a:fld>
            <a:endParaRPr lang="en-US"/>
          </a:p>
        </p:txBody>
      </p:sp>
    </p:spTree>
    <p:extLst>
      <p:ext uri="{BB962C8B-B14F-4D97-AF65-F5344CB8AC3E}">
        <p14:creationId xmlns:p14="http://schemas.microsoft.com/office/powerpoint/2010/main" val="420528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27EFA9D-F81A-4E87-9D7A-373731C444DA}" type="datetimeFigureOut">
              <a:rPr lang="en-US" smtClean="0"/>
              <a:t>02-May-22</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17DE6B0C-4E0A-42FE-9AFD-CE5300471033}" type="slidenum">
              <a:rPr lang="en-US" smtClean="0"/>
              <a:t>‹#›</a:t>
            </a:fld>
            <a:endParaRPr lang="en-US"/>
          </a:p>
        </p:txBody>
      </p:sp>
    </p:spTree>
    <p:extLst>
      <p:ext uri="{BB962C8B-B14F-4D97-AF65-F5344CB8AC3E}">
        <p14:creationId xmlns:p14="http://schemas.microsoft.com/office/powerpoint/2010/main" val="18093021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2817-A677-460E-916E-A33C3E74F91C}"/>
              </a:ext>
            </a:extLst>
          </p:cNvPr>
          <p:cNvSpPr>
            <a:spLocks noGrp="1"/>
          </p:cNvSpPr>
          <p:nvPr>
            <p:ph type="ctrTitle"/>
          </p:nvPr>
        </p:nvSpPr>
        <p:spPr>
          <a:xfrm>
            <a:off x="8308506" y="2147392"/>
            <a:ext cx="12893040" cy="1752748"/>
          </a:xfrm>
        </p:spPr>
        <p:txBody>
          <a:bodyPr>
            <a:normAutofit/>
          </a:bodyPr>
          <a:lstStyle/>
          <a:p>
            <a:pPr algn="l"/>
            <a:r>
              <a:rPr lang="en-US" sz="4000" b="1" dirty="0"/>
              <a:t>Diego Oldenburg: Economics and Computer Science</a:t>
            </a:r>
            <a:br>
              <a:rPr lang="en-US" sz="4000" b="1" dirty="0"/>
            </a:br>
            <a:r>
              <a:rPr lang="en-US" sz="4000" b="1" dirty="0"/>
              <a:t>Manuel Posada: Mathematics and Computer Science</a:t>
            </a:r>
            <a:br>
              <a:rPr lang="en-US" sz="4000" b="1" dirty="0"/>
            </a:br>
            <a:r>
              <a:rPr lang="en-US" sz="4000" b="1" dirty="0"/>
              <a:t>Advisor: Carola Wenk, Department of Computer Science</a:t>
            </a:r>
          </a:p>
        </p:txBody>
      </p:sp>
      <p:cxnSp>
        <p:nvCxnSpPr>
          <p:cNvPr id="5" name="Straight Connector 4">
            <a:extLst>
              <a:ext uri="{FF2B5EF4-FFF2-40B4-BE49-F238E27FC236}">
                <a16:creationId xmlns:a16="http://schemas.microsoft.com/office/drawing/2014/main" id="{FFEAEAFA-61EC-46CE-BF74-B148A03CF276}"/>
              </a:ext>
            </a:extLst>
          </p:cNvPr>
          <p:cNvCxnSpPr>
            <a:cxnSpLocks/>
          </p:cNvCxnSpPr>
          <p:nvPr/>
        </p:nvCxnSpPr>
        <p:spPr>
          <a:xfrm>
            <a:off x="449442" y="4482904"/>
            <a:ext cx="2102723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F34B71-05C4-4003-8FD7-F66938EBD4CA}"/>
              </a:ext>
            </a:extLst>
          </p:cNvPr>
          <p:cNvSpPr txBox="1"/>
          <p:nvPr/>
        </p:nvSpPr>
        <p:spPr>
          <a:xfrm>
            <a:off x="796668" y="4569149"/>
            <a:ext cx="7359069" cy="923330"/>
          </a:xfrm>
          <a:prstGeom prst="rect">
            <a:avLst/>
          </a:prstGeom>
          <a:noFill/>
        </p:spPr>
        <p:txBody>
          <a:bodyPr wrap="square" rtlCol="0">
            <a:spAutoFit/>
          </a:bodyPr>
          <a:lstStyle/>
          <a:p>
            <a:r>
              <a:rPr lang="en-US" sz="5400" b="1" dirty="0">
                <a:solidFill>
                  <a:srgbClr val="0070C0"/>
                </a:solidFill>
              </a:rPr>
              <a:t>Introduction</a:t>
            </a:r>
          </a:p>
        </p:txBody>
      </p:sp>
      <p:sp>
        <p:nvSpPr>
          <p:cNvPr id="9" name="TextBox 8">
            <a:extLst>
              <a:ext uri="{FF2B5EF4-FFF2-40B4-BE49-F238E27FC236}">
                <a16:creationId xmlns:a16="http://schemas.microsoft.com/office/drawing/2014/main" id="{69064B60-BB72-4737-AC42-80065287521F}"/>
              </a:ext>
            </a:extLst>
          </p:cNvPr>
          <p:cNvSpPr txBox="1"/>
          <p:nvPr/>
        </p:nvSpPr>
        <p:spPr>
          <a:xfrm>
            <a:off x="838883" y="5555879"/>
            <a:ext cx="9688438" cy="1938992"/>
          </a:xfrm>
          <a:prstGeom prst="rect">
            <a:avLst/>
          </a:prstGeom>
          <a:noFill/>
        </p:spPr>
        <p:txBody>
          <a:bodyPr wrap="square" rtlCol="0">
            <a:spAutoFit/>
          </a:bodyPr>
          <a:lstStyle/>
          <a:p>
            <a:r>
              <a:rPr lang="en-US" sz="2400" b="0" i="0" u="none" strike="noStrike" dirty="0">
                <a:solidFill>
                  <a:srgbClr val="000000"/>
                </a:solidFill>
                <a:effectLst/>
              </a:rPr>
              <a:t>New Orleans is a city susceptible to demographic changes of displacement, often called gentrification. We set out to apply machine learning algorithms to census data of the Orleans Parish </a:t>
            </a:r>
            <a:r>
              <a:rPr lang="en-US" sz="2400" dirty="0">
                <a:solidFill>
                  <a:srgbClr val="000000"/>
                </a:solidFill>
              </a:rPr>
              <a:t>from</a:t>
            </a:r>
            <a:r>
              <a:rPr lang="en-US" sz="2400" b="0" i="0" u="none" strike="noStrike" dirty="0">
                <a:solidFill>
                  <a:srgbClr val="000000"/>
                </a:solidFill>
                <a:effectLst/>
              </a:rPr>
              <a:t> 2010 and 2019 to generate a quantitative definition of gentrification in the Orleans Parish, which works alongside existing qualitative research on the issue in Orleans Parish. </a:t>
            </a:r>
            <a:endParaRPr lang="en-US" sz="2400" dirty="0"/>
          </a:p>
        </p:txBody>
      </p:sp>
      <p:sp>
        <p:nvSpPr>
          <p:cNvPr id="10" name="TextBox 9">
            <a:extLst>
              <a:ext uri="{FF2B5EF4-FFF2-40B4-BE49-F238E27FC236}">
                <a16:creationId xmlns:a16="http://schemas.microsoft.com/office/drawing/2014/main" id="{F4A7FCB1-D538-489E-8643-BE4799A70DD6}"/>
              </a:ext>
            </a:extLst>
          </p:cNvPr>
          <p:cNvSpPr txBox="1"/>
          <p:nvPr/>
        </p:nvSpPr>
        <p:spPr>
          <a:xfrm>
            <a:off x="796668" y="7726860"/>
            <a:ext cx="7359069" cy="923330"/>
          </a:xfrm>
          <a:prstGeom prst="rect">
            <a:avLst/>
          </a:prstGeom>
          <a:noFill/>
        </p:spPr>
        <p:txBody>
          <a:bodyPr wrap="square" rtlCol="0">
            <a:spAutoFit/>
          </a:bodyPr>
          <a:lstStyle/>
          <a:p>
            <a:r>
              <a:rPr lang="en-US" sz="5400" b="1" dirty="0">
                <a:solidFill>
                  <a:srgbClr val="0070C0"/>
                </a:solidFill>
              </a:rPr>
              <a:t>Problem  Statement</a:t>
            </a:r>
          </a:p>
        </p:txBody>
      </p:sp>
      <p:sp>
        <p:nvSpPr>
          <p:cNvPr id="11" name="TextBox 10">
            <a:extLst>
              <a:ext uri="{FF2B5EF4-FFF2-40B4-BE49-F238E27FC236}">
                <a16:creationId xmlns:a16="http://schemas.microsoft.com/office/drawing/2014/main" id="{52229130-68FF-468F-8BA5-B296E3856347}"/>
              </a:ext>
            </a:extLst>
          </p:cNvPr>
          <p:cNvSpPr txBox="1"/>
          <p:nvPr/>
        </p:nvSpPr>
        <p:spPr>
          <a:xfrm>
            <a:off x="838883" y="8578093"/>
            <a:ext cx="9688438" cy="2677656"/>
          </a:xfrm>
          <a:prstGeom prst="rect">
            <a:avLst/>
          </a:prstGeom>
          <a:noFill/>
        </p:spPr>
        <p:txBody>
          <a:bodyPr wrap="square" rtlCol="0">
            <a:spAutoFit/>
          </a:bodyPr>
          <a:lstStyle/>
          <a:p>
            <a:r>
              <a:rPr lang="en-US" sz="2400" b="0" i="0" u="none" strike="noStrike" dirty="0">
                <a:solidFill>
                  <a:srgbClr val="000000"/>
                </a:solidFill>
                <a:effectLst/>
              </a:rPr>
              <a:t>Our project seeks to apply techniques used by David Knorr in his paper </a:t>
            </a:r>
            <a:r>
              <a:rPr lang="en-US" sz="2400" b="0" i="1" u="none" strike="noStrike" dirty="0">
                <a:solidFill>
                  <a:srgbClr val="000000"/>
                </a:solidFill>
                <a:effectLst/>
              </a:rPr>
              <a:t>Using Machine Learning to Identify and Predict Gentrification in Nashville, Tennessee </a:t>
            </a:r>
            <a:r>
              <a:rPr lang="en-US" sz="2400" b="0" i="0" u="none" strike="noStrike" dirty="0">
                <a:solidFill>
                  <a:srgbClr val="000000"/>
                </a:solidFill>
                <a:effectLst/>
              </a:rPr>
              <a:t>in New Orleans. </a:t>
            </a:r>
            <a:r>
              <a:rPr lang="en-US" sz="2400" dirty="0">
                <a:solidFill>
                  <a:srgbClr val="000000"/>
                </a:solidFill>
              </a:rPr>
              <a:t>We found this approach used to define and analyze the definition of gentrification in cities throughout the world, and we wanted to apply it the city of New Orleans so that we can arrive at a better definition for gentrification than that previously seen in displacement studies which can be useful for further studies of the city and its inhabitants.</a:t>
            </a:r>
            <a:endParaRPr lang="en-US" sz="2400" dirty="0"/>
          </a:p>
        </p:txBody>
      </p:sp>
      <p:sp>
        <p:nvSpPr>
          <p:cNvPr id="14" name="TextBox 13">
            <a:extLst>
              <a:ext uri="{FF2B5EF4-FFF2-40B4-BE49-F238E27FC236}">
                <a16:creationId xmlns:a16="http://schemas.microsoft.com/office/drawing/2014/main" id="{262B40D3-7174-43BB-847E-653DBDCB7EDE}"/>
              </a:ext>
            </a:extLst>
          </p:cNvPr>
          <p:cNvSpPr txBox="1"/>
          <p:nvPr/>
        </p:nvSpPr>
        <p:spPr>
          <a:xfrm>
            <a:off x="796668" y="11511483"/>
            <a:ext cx="7359069" cy="923330"/>
          </a:xfrm>
          <a:prstGeom prst="rect">
            <a:avLst/>
          </a:prstGeom>
          <a:noFill/>
        </p:spPr>
        <p:txBody>
          <a:bodyPr wrap="square" rtlCol="0">
            <a:spAutoFit/>
          </a:bodyPr>
          <a:lstStyle/>
          <a:p>
            <a:r>
              <a:rPr lang="en-US" sz="5400" b="1" dirty="0">
                <a:solidFill>
                  <a:srgbClr val="0070C0"/>
                </a:solidFill>
              </a:rPr>
              <a:t>Methods/Approach</a:t>
            </a:r>
          </a:p>
        </p:txBody>
      </p:sp>
      <p:sp>
        <p:nvSpPr>
          <p:cNvPr id="15" name="TextBox 14">
            <a:extLst>
              <a:ext uri="{FF2B5EF4-FFF2-40B4-BE49-F238E27FC236}">
                <a16:creationId xmlns:a16="http://schemas.microsoft.com/office/drawing/2014/main" id="{FF704D8C-BFFE-4630-9349-A7FA717EC550}"/>
              </a:ext>
            </a:extLst>
          </p:cNvPr>
          <p:cNvSpPr txBox="1"/>
          <p:nvPr/>
        </p:nvSpPr>
        <p:spPr>
          <a:xfrm>
            <a:off x="780737" y="12409486"/>
            <a:ext cx="9595569" cy="2677656"/>
          </a:xfrm>
          <a:prstGeom prst="rect">
            <a:avLst/>
          </a:prstGeom>
          <a:noFill/>
        </p:spPr>
        <p:txBody>
          <a:bodyPr wrap="square" rtlCol="0">
            <a:spAutoFit/>
          </a:bodyPr>
          <a:lstStyle/>
          <a:p>
            <a:r>
              <a:rPr lang="en-US" sz="2800" b="0" i="0" u="none" strike="noStrike" dirty="0">
                <a:solidFill>
                  <a:srgbClr val="000000"/>
                </a:solidFill>
                <a:effectLst/>
              </a:rPr>
              <a:t>From the US census American Community Survey, we collect 5-year average data for 2010 and 2019. We looked at 160 tracts(census neighborhood divisions) in Orleans Parish, and for each we identified over 20 attributes which we thought relevant to identifying risk of displacement, such as percent non-white population and median rent value. </a:t>
            </a:r>
            <a:endParaRPr lang="en-US" sz="2800" dirty="0"/>
          </a:p>
        </p:txBody>
      </p:sp>
      <p:sp>
        <p:nvSpPr>
          <p:cNvPr id="18" name="TextBox 17">
            <a:extLst>
              <a:ext uri="{FF2B5EF4-FFF2-40B4-BE49-F238E27FC236}">
                <a16:creationId xmlns:a16="http://schemas.microsoft.com/office/drawing/2014/main" id="{5F759493-07DA-4E26-8378-6778EA278966}"/>
              </a:ext>
            </a:extLst>
          </p:cNvPr>
          <p:cNvSpPr txBox="1"/>
          <p:nvPr/>
        </p:nvSpPr>
        <p:spPr>
          <a:xfrm>
            <a:off x="838883" y="22696510"/>
            <a:ext cx="5943600" cy="923330"/>
          </a:xfrm>
          <a:prstGeom prst="rect">
            <a:avLst/>
          </a:prstGeom>
          <a:noFill/>
        </p:spPr>
        <p:txBody>
          <a:bodyPr wrap="square" rtlCol="0">
            <a:spAutoFit/>
          </a:bodyPr>
          <a:lstStyle/>
          <a:p>
            <a:r>
              <a:rPr lang="en-US" sz="5400" b="1" dirty="0">
                <a:solidFill>
                  <a:srgbClr val="0070C0"/>
                </a:solidFill>
              </a:rPr>
              <a:t>Results</a:t>
            </a:r>
          </a:p>
        </p:txBody>
      </p:sp>
      <p:sp>
        <p:nvSpPr>
          <p:cNvPr id="19" name="TextBox 18">
            <a:extLst>
              <a:ext uri="{FF2B5EF4-FFF2-40B4-BE49-F238E27FC236}">
                <a16:creationId xmlns:a16="http://schemas.microsoft.com/office/drawing/2014/main" id="{C4A2B4E4-13C4-4021-9769-29149F716955}"/>
              </a:ext>
            </a:extLst>
          </p:cNvPr>
          <p:cNvSpPr txBox="1"/>
          <p:nvPr/>
        </p:nvSpPr>
        <p:spPr>
          <a:xfrm>
            <a:off x="10972796" y="23971024"/>
            <a:ext cx="7940044" cy="923330"/>
          </a:xfrm>
          <a:prstGeom prst="rect">
            <a:avLst/>
          </a:prstGeom>
          <a:noFill/>
        </p:spPr>
        <p:txBody>
          <a:bodyPr wrap="square" rtlCol="0">
            <a:spAutoFit/>
          </a:bodyPr>
          <a:lstStyle/>
          <a:p>
            <a:r>
              <a:rPr lang="en-US" sz="5400" b="1" dirty="0">
                <a:solidFill>
                  <a:srgbClr val="0070C0"/>
                </a:solidFill>
              </a:rPr>
              <a:t>Conclusion/Future Work</a:t>
            </a:r>
          </a:p>
        </p:txBody>
      </p:sp>
      <p:sp>
        <p:nvSpPr>
          <p:cNvPr id="20" name="TextBox 19">
            <a:extLst>
              <a:ext uri="{FF2B5EF4-FFF2-40B4-BE49-F238E27FC236}">
                <a16:creationId xmlns:a16="http://schemas.microsoft.com/office/drawing/2014/main" id="{30BB6D5D-BB0D-40C7-9A64-4A647863EB0E}"/>
              </a:ext>
            </a:extLst>
          </p:cNvPr>
          <p:cNvSpPr txBox="1"/>
          <p:nvPr/>
        </p:nvSpPr>
        <p:spPr>
          <a:xfrm>
            <a:off x="11133066" y="13166033"/>
            <a:ext cx="10031797" cy="2677656"/>
          </a:xfrm>
          <a:prstGeom prst="rect">
            <a:avLst/>
          </a:prstGeom>
          <a:noFill/>
        </p:spPr>
        <p:txBody>
          <a:bodyPr wrap="square" rtlCol="0">
            <a:spAutoFit/>
          </a:bodyPr>
          <a:lstStyle/>
          <a:p>
            <a:r>
              <a:rPr lang="en-US" sz="2400" b="0" i="0" u="none" strike="noStrike" dirty="0">
                <a:solidFill>
                  <a:srgbClr val="000000"/>
                </a:solidFill>
                <a:effectLst/>
              </a:rPr>
              <a:t>We can also see how our machine learning algorithm understands the data form the city to be changing as we compare the labels given by us for 2010 to the ones predicted by the algorithm for 2019. From these, residents of the area can begin to construct narratives for the change in the city. For example, the contrast between gentrifying neighborhoods of uptown and the neighborhood of Holly Grove, or the consolidation of  white and wealthy residents near the magazine street shopping area. </a:t>
            </a:r>
            <a:endParaRPr lang="en-US" sz="2400" dirty="0"/>
          </a:p>
        </p:txBody>
      </p:sp>
      <p:sp>
        <p:nvSpPr>
          <p:cNvPr id="21" name="TextBox 20">
            <a:extLst>
              <a:ext uri="{FF2B5EF4-FFF2-40B4-BE49-F238E27FC236}">
                <a16:creationId xmlns:a16="http://schemas.microsoft.com/office/drawing/2014/main" id="{BD31F912-6FA9-4FCC-AD1D-F6D86B2E64C4}"/>
              </a:ext>
            </a:extLst>
          </p:cNvPr>
          <p:cNvSpPr txBox="1"/>
          <p:nvPr/>
        </p:nvSpPr>
        <p:spPr>
          <a:xfrm>
            <a:off x="10943310" y="25017464"/>
            <a:ext cx="10031798" cy="4893647"/>
          </a:xfrm>
          <a:prstGeom prst="rect">
            <a:avLst/>
          </a:prstGeom>
          <a:noFill/>
        </p:spPr>
        <p:txBody>
          <a:bodyPr wrap="square" rtlCol="0">
            <a:spAutoFit/>
          </a:bodyPr>
          <a:lstStyle/>
          <a:p>
            <a:r>
              <a:rPr lang="en-US" sz="2400" dirty="0">
                <a:solidFill>
                  <a:srgbClr val="000000"/>
                </a:solidFill>
              </a:rPr>
              <a:t>We were interested in applying a known process to Orleans Parish as we feel it is a City particularly susceptible within the US to displacement, and which has been excluded from most studies in this area. In isolation this work is not contribute to solve the issue of displacement in New Orleans, but we hope to encourage discourse of the issue as a serious threat to the population and identity of the city. </a:t>
            </a:r>
          </a:p>
          <a:p>
            <a:r>
              <a:rPr lang="en-US" sz="2400" dirty="0">
                <a:solidFill>
                  <a:srgbClr val="000000"/>
                </a:solidFill>
              </a:rPr>
              <a:t>While we only used data available through the US census American Community survey, the</a:t>
            </a:r>
            <a:r>
              <a:rPr lang="en-US" sz="2400" b="0" i="0" u="none" strike="noStrike" dirty="0">
                <a:solidFill>
                  <a:srgbClr val="000000"/>
                </a:solidFill>
                <a:effectLst/>
              </a:rPr>
              <a:t> same machine learning approach can be extended to analyze other factors of gentrification in Orleans Parish. We found, for example, articles studying the correlation between tourism and displacement in New Orleans. If data from Airbnb and other services could be gathered for 2010 and 2019 and added as an attribute, the link between short term rentals and displacement in Orleans Parish could be studied and quantified through this approach. </a:t>
            </a:r>
            <a:endParaRPr lang="en-US" sz="2400" dirty="0"/>
          </a:p>
        </p:txBody>
      </p:sp>
      <p:sp>
        <p:nvSpPr>
          <p:cNvPr id="24" name="TextBox 23">
            <a:extLst>
              <a:ext uri="{FF2B5EF4-FFF2-40B4-BE49-F238E27FC236}">
                <a16:creationId xmlns:a16="http://schemas.microsoft.com/office/drawing/2014/main" id="{E32D9BE3-59CE-4392-8087-4A0DDC1D14E5}"/>
              </a:ext>
            </a:extLst>
          </p:cNvPr>
          <p:cNvSpPr txBox="1"/>
          <p:nvPr/>
        </p:nvSpPr>
        <p:spPr>
          <a:xfrm>
            <a:off x="10972796" y="29911111"/>
            <a:ext cx="2052100" cy="584775"/>
          </a:xfrm>
          <a:prstGeom prst="rect">
            <a:avLst/>
          </a:prstGeom>
          <a:noFill/>
        </p:spPr>
        <p:txBody>
          <a:bodyPr wrap="none" rtlCol="0">
            <a:spAutoFit/>
          </a:bodyPr>
          <a:lstStyle/>
          <a:p>
            <a:r>
              <a:rPr lang="en-US" sz="3200" b="1" dirty="0"/>
              <a:t>References</a:t>
            </a:r>
          </a:p>
        </p:txBody>
      </p:sp>
      <p:sp>
        <p:nvSpPr>
          <p:cNvPr id="25" name="TextBox 24">
            <a:extLst>
              <a:ext uri="{FF2B5EF4-FFF2-40B4-BE49-F238E27FC236}">
                <a16:creationId xmlns:a16="http://schemas.microsoft.com/office/drawing/2014/main" id="{BBA16228-518B-4118-BC49-E00352622459}"/>
              </a:ext>
            </a:extLst>
          </p:cNvPr>
          <p:cNvSpPr txBox="1"/>
          <p:nvPr/>
        </p:nvSpPr>
        <p:spPr>
          <a:xfrm>
            <a:off x="10972796" y="30495886"/>
            <a:ext cx="9364846" cy="1815882"/>
          </a:xfrm>
          <a:prstGeom prst="rect">
            <a:avLst/>
          </a:prstGeom>
          <a:noFill/>
        </p:spPr>
        <p:txBody>
          <a:bodyPr wrap="square" rtlCol="0">
            <a:spAutoFit/>
          </a:bodyPr>
          <a:lstStyle/>
          <a:p>
            <a:r>
              <a:rPr lang="en-US" sz="1600" b="0" i="0" u="none" strike="noStrike" dirty="0">
                <a:solidFill>
                  <a:srgbClr val="000000"/>
                </a:solidFill>
                <a:effectLst/>
              </a:rPr>
              <a:t>https://data.census.gov/cedsci/</a:t>
            </a:r>
          </a:p>
          <a:p>
            <a:r>
              <a:rPr lang="en-US" sz="1600" b="0" i="0" u="none" strike="noStrike" dirty="0">
                <a:solidFill>
                  <a:srgbClr val="000000"/>
                </a:solidFill>
                <a:effectLst/>
              </a:rPr>
              <a:t>Knorr, David Christopher. “Using Machine Learning to Identify and Predict Gentrification in Nashville, Tennessee.” </a:t>
            </a:r>
            <a:r>
              <a:rPr lang="en-US" sz="1600" b="0" i="0" u="none" strike="noStrike" dirty="0" err="1">
                <a:solidFill>
                  <a:srgbClr val="000000"/>
                </a:solidFill>
                <a:effectLst/>
              </a:rPr>
              <a:t>N.p.</a:t>
            </a:r>
            <a:r>
              <a:rPr lang="en-US" sz="1600" b="0" i="0" u="none" strike="noStrike" dirty="0">
                <a:solidFill>
                  <a:srgbClr val="000000"/>
                </a:solidFill>
                <a:effectLst/>
              </a:rPr>
              <a:t>, 2019. Print</a:t>
            </a:r>
          </a:p>
          <a:p>
            <a:r>
              <a:rPr lang="en-US" sz="1600" b="0" i="0" u="none" strike="noStrike" dirty="0">
                <a:solidFill>
                  <a:srgbClr val="000000"/>
                </a:solidFill>
                <a:effectLst/>
              </a:rPr>
              <a:t>Royall, Emily. (2016). Towards an epidemiology of gentrification : modeling urban change as a probabilistic process using k-means clustering and Markov models.</a:t>
            </a:r>
          </a:p>
          <a:p>
            <a:r>
              <a:rPr lang="en-US" sz="1600" dirty="0"/>
              <a:t>Ellen, I., </a:t>
            </a:r>
            <a:r>
              <a:rPr lang="en-US" sz="1600" dirty="0" err="1"/>
              <a:t>O’Regan</a:t>
            </a:r>
            <a:r>
              <a:rPr lang="en-US" sz="1600" dirty="0"/>
              <a:t>, K., 2010. How Low Income Neighborhoods Change: Entry, Exit and Enhancement (Working Paper). NYU Wagner School and Furman Center for Real Estate &amp; Urban Policy.</a:t>
            </a:r>
            <a:r>
              <a:rPr lang="en-US" sz="1600" b="0" i="0" u="none" strike="noStrike" dirty="0">
                <a:solidFill>
                  <a:srgbClr val="000000"/>
                </a:solidFill>
                <a:effectLst/>
              </a:rPr>
              <a:t> </a:t>
            </a:r>
            <a:endParaRPr lang="en-US" sz="1600" dirty="0"/>
          </a:p>
        </p:txBody>
      </p:sp>
      <p:pic>
        <p:nvPicPr>
          <p:cNvPr id="1028" name="Picture 4">
            <a:extLst>
              <a:ext uri="{FF2B5EF4-FFF2-40B4-BE49-F238E27FC236}">
                <a16:creationId xmlns:a16="http://schemas.microsoft.com/office/drawing/2014/main" id="{2335C041-6FF2-4D1C-BEA1-DE3EA8C91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58" y="26714502"/>
            <a:ext cx="9744217" cy="53880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7BB1DF7-FD6D-4F0F-87FA-C3E1B71B7C94}"/>
              </a:ext>
            </a:extLst>
          </p:cNvPr>
          <p:cNvSpPr txBox="1"/>
          <p:nvPr/>
        </p:nvSpPr>
        <p:spPr>
          <a:xfrm>
            <a:off x="741127" y="23645827"/>
            <a:ext cx="9479280" cy="3046988"/>
          </a:xfrm>
          <a:prstGeom prst="rect">
            <a:avLst/>
          </a:prstGeom>
          <a:noFill/>
        </p:spPr>
        <p:txBody>
          <a:bodyPr wrap="square" rtlCol="0">
            <a:spAutoFit/>
          </a:bodyPr>
          <a:lstStyle/>
          <a:p>
            <a:r>
              <a:rPr lang="en-US" sz="2400" b="0" i="0" u="none" strike="noStrike" dirty="0">
                <a:solidFill>
                  <a:srgbClr val="000000"/>
                </a:solidFill>
                <a:effectLst/>
              </a:rPr>
              <a:t>By considering a variety of indicators for each tract we were able to create a classifier for gentrification which for Orleans Parish is much more accurate than other definitions of gentrification such as that </a:t>
            </a:r>
            <a:r>
              <a:rPr lang="en-US" sz="2400" dirty="0">
                <a:solidFill>
                  <a:srgbClr val="000000"/>
                </a:solidFill>
              </a:rPr>
              <a:t>by </a:t>
            </a:r>
            <a:r>
              <a:rPr lang="en-US" sz="2400" b="0" i="0" u="none" strike="noStrike" dirty="0">
                <a:solidFill>
                  <a:srgbClr val="000000"/>
                </a:solidFill>
                <a:effectLst/>
              </a:rPr>
              <a:t>Ellen and </a:t>
            </a:r>
            <a:r>
              <a:rPr lang="en-US" sz="2400" b="0" i="0" u="none" strike="noStrike" dirty="0" err="1">
                <a:solidFill>
                  <a:srgbClr val="000000"/>
                </a:solidFill>
                <a:effectLst/>
              </a:rPr>
              <a:t>O’Reagan</a:t>
            </a:r>
            <a:r>
              <a:rPr lang="en-US" sz="2400" b="0" i="0" u="none" strike="noStrike" dirty="0">
                <a:solidFill>
                  <a:srgbClr val="000000"/>
                </a:solidFill>
                <a:effectLst/>
              </a:rPr>
              <a:t>, wh</a:t>
            </a:r>
            <a:r>
              <a:rPr lang="en-US" sz="2400" dirty="0">
                <a:solidFill>
                  <a:srgbClr val="000000"/>
                </a:solidFill>
              </a:rPr>
              <a:t>o in studying low-income neighborhood change </a:t>
            </a:r>
            <a:r>
              <a:rPr lang="en-US" sz="2400" b="0" i="0" u="none" strike="noStrike" dirty="0">
                <a:solidFill>
                  <a:srgbClr val="000000"/>
                </a:solidFill>
                <a:effectLst/>
              </a:rPr>
              <a:t>defined a tract or neighborhood as </a:t>
            </a:r>
            <a:r>
              <a:rPr lang="en-US" sz="2400" dirty="0">
                <a:solidFill>
                  <a:srgbClr val="000000"/>
                </a:solidFill>
              </a:rPr>
              <a:t>e</a:t>
            </a:r>
            <a:r>
              <a:rPr lang="en-US" sz="2400" b="0" i="0" u="none" strike="noStrike" dirty="0">
                <a:solidFill>
                  <a:srgbClr val="000000"/>
                </a:solidFill>
                <a:effectLst/>
              </a:rPr>
              <a:t>ligible (at risk of gentrification) if less than 70% of metropolitan income in start year. Gentrified if 10%+ increase in ratio of tract to metro average household income over 10 years. By this measure, exactly zero tracts in Orleans Parish are gentrified.</a:t>
            </a:r>
            <a:endParaRPr lang="en-US" sz="2400" dirty="0"/>
          </a:p>
        </p:txBody>
      </p:sp>
      <p:cxnSp>
        <p:nvCxnSpPr>
          <p:cNvPr id="1024" name="Straight Connector 1023">
            <a:extLst>
              <a:ext uri="{FF2B5EF4-FFF2-40B4-BE49-F238E27FC236}">
                <a16:creationId xmlns:a16="http://schemas.microsoft.com/office/drawing/2014/main" id="{AF40FCFB-D598-4306-B2ED-141B384B9B92}"/>
              </a:ext>
            </a:extLst>
          </p:cNvPr>
          <p:cNvCxnSpPr>
            <a:cxnSpLocks/>
          </p:cNvCxnSpPr>
          <p:nvPr/>
        </p:nvCxnSpPr>
        <p:spPr>
          <a:xfrm>
            <a:off x="1545784" y="11504966"/>
            <a:ext cx="8065477"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1027" name="Straight Connector 1026">
            <a:extLst>
              <a:ext uri="{FF2B5EF4-FFF2-40B4-BE49-F238E27FC236}">
                <a16:creationId xmlns:a16="http://schemas.microsoft.com/office/drawing/2014/main" id="{5E6266BE-4F46-44E7-9169-CE9BAABB9234}"/>
              </a:ext>
            </a:extLst>
          </p:cNvPr>
          <p:cNvCxnSpPr>
            <a:cxnSpLocks/>
          </p:cNvCxnSpPr>
          <p:nvPr/>
        </p:nvCxnSpPr>
        <p:spPr>
          <a:xfrm>
            <a:off x="1148862" y="22411460"/>
            <a:ext cx="867004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FAC16199-268B-4E8C-B01A-7A6439AF9C33}"/>
              </a:ext>
            </a:extLst>
          </p:cNvPr>
          <p:cNvCxnSpPr>
            <a:cxnSpLocks/>
          </p:cNvCxnSpPr>
          <p:nvPr/>
        </p:nvCxnSpPr>
        <p:spPr>
          <a:xfrm>
            <a:off x="11262687" y="23672007"/>
            <a:ext cx="8581373"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82B3CBF8-D484-4AD6-9491-5278127073E9}"/>
              </a:ext>
            </a:extLst>
          </p:cNvPr>
          <p:cNvCxnSpPr>
            <a:cxnSpLocks/>
          </p:cNvCxnSpPr>
          <p:nvPr/>
        </p:nvCxnSpPr>
        <p:spPr>
          <a:xfrm>
            <a:off x="1477108" y="7716581"/>
            <a:ext cx="8065477" cy="1229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10;&#10;Description automatically generated with low confidence">
            <a:extLst>
              <a:ext uri="{FF2B5EF4-FFF2-40B4-BE49-F238E27FC236}">
                <a16:creationId xmlns:a16="http://schemas.microsoft.com/office/drawing/2014/main" id="{49D9F184-752A-46C8-9E16-AC30A06C6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58" y="886064"/>
            <a:ext cx="9398044" cy="2861727"/>
          </a:xfrm>
          <a:prstGeom prst="rect">
            <a:avLst/>
          </a:prstGeom>
        </p:spPr>
      </p:pic>
      <p:sp>
        <p:nvSpPr>
          <p:cNvPr id="12" name="TextBox 11">
            <a:extLst>
              <a:ext uri="{FF2B5EF4-FFF2-40B4-BE49-F238E27FC236}">
                <a16:creationId xmlns:a16="http://schemas.microsoft.com/office/drawing/2014/main" id="{DD050DE6-6AB7-4068-8A78-E14D68878561}"/>
              </a:ext>
            </a:extLst>
          </p:cNvPr>
          <p:cNvSpPr txBox="1"/>
          <p:nvPr/>
        </p:nvSpPr>
        <p:spPr>
          <a:xfrm>
            <a:off x="8308506" y="889010"/>
            <a:ext cx="12696092" cy="923330"/>
          </a:xfrm>
          <a:prstGeom prst="rect">
            <a:avLst/>
          </a:prstGeom>
          <a:noFill/>
        </p:spPr>
        <p:txBody>
          <a:bodyPr wrap="square" rtlCol="0">
            <a:spAutoFit/>
          </a:bodyPr>
          <a:lstStyle/>
          <a:p>
            <a:r>
              <a:rPr lang="en-US" sz="5400" b="1" dirty="0"/>
              <a:t>Machine Learning to Identify Gentrification</a:t>
            </a:r>
            <a:endParaRPr lang="en-US" sz="5400" dirty="0"/>
          </a:p>
        </p:txBody>
      </p:sp>
      <p:sp>
        <p:nvSpPr>
          <p:cNvPr id="34" name="TextBox 33">
            <a:extLst>
              <a:ext uri="{FF2B5EF4-FFF2-40B4-BE49-F238E27FC236}">
                <a16:creationId xmlns:a16="http://schemas.microsoft.com/office/drawing/2014/main" id="{419CED43-7457-4513-9A70-903B2E717BC0}"/>
              </a:ext>
            </a:extLst>
          </p:cNvPr>
          <p:cNvSpPr txBox="1"/>
          <p:nvPr/>
        </p:nvSpPr>
        <p:spPr>
          <a:xfrm>
            <a:off x="7215100" y="26907265"/>
            <a:ext cx="2327485" cy="3416320"/>
          </a:xfrm>
          <a:prstGeom prst="rect">
            <a:avLst/>
          </a:prstGeom>
          <a:noFill/>
        </p:spPr>
        <p:txBody>
          <a:bodyPr wrap="square" rtlCol="0">
            <a:spAutoFit/>
          </a:bodyPr>
          <a:lstStyle/>
          <a:p>
            <a:r>
              <a:rPr lang="en-US" b="1" dirty="0"/>
              <a:t>Fig 1. </a:t>
            </a:r>
            <a:r>
              <a:rPr lang="en-US" dirty="0"/>
              <a:t>Map of Orleans Parish with tracts labeled as </a:t>
            </a:r>
            <a:r>
              <a:rPr lang="en-US" dirty="0" err="1"/>
              <a:t>inelegible</a:t>
            </a:r>
            <a:r>
              <a:rPr lang="en-US" dirty="0"/>
              <a:t> (grey) and eligible (light blue) for gentrification, with no tract defined as gentrified based on the metric from the Ellen and </a:t>
            </a:r>
            <a:r>
              <a:rPr lang="en-US" dirty="0" err="1"/>
              <a:t>O’Reagan</a:t>
            </a:r>
            <a:r>
              <a:rPr lang="en-US" dirty="0"/>
              <a:t> paper applied to 2019 census data. </a:t>
            </a:r>
          </a:p>
        </p:txBody>
      </p:sp>
      <p:sp>
        <p:nvSpPr>
          <p:cNvPr id="30" name="TextBox 29">
            <a:extLst>
              <a:ext uri="{FF2B5EF4-FFF2-40B4-BE49-F238E27FC236}">
                <a16:creationId xmlns:a16="http://schemas.microsoft.com/office/drawing/2014/main" id="{6063BD7D-07AD-4FB4-B47D-1A9CA7A9DB06}"/>
              </a:ext>
            </a:extLst>
          </p:cNvPr>
          <p:cNvSpPr txBox="1"/>
          <p:nvPr/>
        </p:nvSpPr>
        <p:spPr>
          <a:xfrm>
            <a:off x="19231205" y="16802412"/>
            <a:ext cx="1573760" cy="5078313"/>
          </a:xfrm>
          <a:prstGeom prst="rect">
            <a:avLst/>
          </a:prstGeom>
          <a:noFill/>
        </p:spPr>
        <p:txBody>
          <a:bodyPr wrap="square" rtlCol="0">
            <a:spAutoFit/>
          </a:bodyPr>
          <a:lstStyle/>
          <a:p>
            <a:r>
              <a:rPr lang="en-US" b="1" dirty="0"/>
              <a:t>Fig 3. </a:t>
            </a:r>
            <a:r>
              <a:rPr lang="en-US" dirty="0"/>
              <a:t>Map of Orleans Parish with tracts labeled as non-gentrified (grey) and eligible for gentrification (light blue), and gentrified (dark blue), based on the predictions of the Random Forest Algorithm on 2019 census data. </a:t>
            </a:r>
          </a:p>
        </p:txBody>
      </p:sp>
      <p:sp>
        <p:nvSpPr>
          <p:cNvPr id="37" name="TextBox 36">
            <a:extLst>
              <a:ext uri="{FF2B5EF4-FFF2-40B4-BE49-F238E27FC236}">
                <a16:creationId xmlns:a16="http://schemas.microsoft.com/office/drawing/2014/main" id="{0FB8B429-F638-46FE-9D3B-64BE7BA9ABD1}"/>
              </a:ext>
            </a:extLst>
          </p:cNvPr>
          <p:cNvSpPr txBox="1"/>
          <p:nvPr/>
        </p:nvSpPr>
        <p:spPr>
          <a:xfrm>
            <a:off x="19001436" y="5131149"/>
            <a:ext cx="1803529" cy="4524315"/>
          </a:xfrm>
          <a:prstGeom prst="rect">
            <a:avLst/>
          </a:prstGeom>
          <a:noFill/>
        </p:spPr>
        <p:txBody>
          <a:bodyPr wrap="square" rtlCol="0">
            <a:spAutoFit/>
          </a:bodyPr>
          <a:lstStyle/>
          <a:p>
            <a:r>
              <a:rPr lang="en-US" b="1" dirty="0"/>
              <a:t>Fig 3. </a:t>
            </a:r>
            <a:r>
              <a:rPr lang="en-US" dirty="0"/>
              <a:t>Map of Orleans Parish with tracts labeled as non-gentrified (grey) and eligible for gentrification (light blue), and gentrified (dark blue), based on the labels created by a k-clustering algorithm on 2010 census data.</a:t>
            </a:r>
          </a:p>
        </p:txBody>
      </p:sp>
      <p:pic>
        <p:nvPicPr>
          <p:cNvPr id="1026" name="Picture 2">
            <a:extLst>
              <a:ext uri="{FF2B5EF4-FFF2-40B4-BE49-F238E27FC236}">
                <a16:creationId xmlns:a16="http://schemas.microsoft.com/office/drawing/2014/main" id="{7BB9631F-F10F-4C80-A3D6-9338E31DF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37" y="19608663"/>
            <a:ext cx="9326192" cy="20924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hape, arrow&#10;&#10;Description automatically generated">
            <a:extLst>
              <a:ext uri="{FF2B5EF4-FFF2-40B4-BE49-F238E27FC236}">
                <a16:creationId xmlns:a16="http://schemas.microsoft.com/office/drawing/2014/main" id="{B8A793AF-73B8-4227-B59A-D36C24959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3309" y="4526967"/>
            <a:ext cx="8058127" cy="8546948"/>
          </a:xfrm>
          <a:prstGeom prst="rect">
            <a:avLst/>
          </a:prstGeom>
        </p:spPr>
      </p:pic>
      <p:pic>
        <p:nvPicPr>
          <p:cNvPr id="22" name="Picture 21" descr="Shape, arrow&#10;&#10;Description automatically generated">
            <a:extLst>
              <a:ext uri="{FF2B5EF4-FFF2-40B4-BE49-F238E27FC236}">
                <a16:creationId xmlns:a16="http://schemas.microsoft.com/office/drawing/2014/main" id="{9DBB9315-E542-4DD8-BA12-FECDF5055B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2687" y="16739330"/>
            <a:ext cx="7968518" cy="6558966"/>
          </a:xfrm>
          <a:prstGeom prst="rect">
            <a:avLst/>
          </a:prstGeom>
        </p:spPr>
      </p:pic>
      <p:pic>
        <p:nvPicPr>
          <p:cNvPr id="29" name="Picture 28" descr="Chart, scatter chart&#10;&#10;Description automatically generated">
            <a:extLst>
              <a:ext uri="{FF2B5EF4-FFF2-40B4-BE49-F238E27FC236}">
                <a16:creationId xmlns:a16="http://schemas.microsoft.com/office/drawing/2014/main" id="{0A85C7D3-F578-443A-A1BF-2085002AA2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858" y="15372191"/>
            <a:ext cx="4939682" cy="3476536"/>
          </a:xfrm>
          <a:prstGeom prst="rect">
            <a:avLst/>
          </a:prstGeom>
        </p:spPr>
      </p:pic>
      <p:pic>
        <p:nvPicPr>
          <p:cNvPr id="32" name="Picture 31" descr="Chart, scatter chart&#10;&#10;Description automatically generated">
            <a:extLst>
              <a:ext uri="{FF2B5EF4-FFF2-40B4-BE49-F238E27FC236}">
                <a16:creationId xmlns:a16="http://schemas.microsoft.com/office/drawing/2014/main" id="{284378B4-CB84-44E3-8FCE-18952CF3AB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6624" y="15372191"/>
            <a:ext cx="4939682" cy="3530159"/>
          </a:xfrm>
          <a:prstGeom prst="rect">
            <a:avLst/>
          </a:prstGeom>
        </p:spPr>
      </p:pic>
    </p:spTree>
    <p:extLst>
      <p:ext uri="{BB962C8B-B14F-4D97-AF65-F5344CB8AC3E}">
        <p14:creationId xmlns:p14="http://schemas.microsoft.com/office/powerpoint/2010/main" val="18876960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771</TotalTime>
  <Words>843</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Diego Oldenburg: Economics and Computer Science Manuel Posada: Mathematics and Computer Science Advisor: Carola Wenk, Department of Computer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Identify Gentrification  Diego Goldenburg: Economics and Computer Science Manuel Posada: Mathematics and Computer Science Advisor: Carola Wenk, Department of Computer Science</dc:title>
  <dc:creator>Manuel Posada</dc:creator>
  <cp:lastModifiedBy>Manuel Posada</cp:lastModifiedBy>
  <cp:revision>10</cp:revision>
  <dcterms:created xsi:type="dcterms:W3CDTF">2022-04-12T01:34:28Z</dcterms:created>
  <dcterms:modified xsi:type="dcterms:W3CDTF">2022-05-03T02:33:48Z</dcterms:modified>
</cp:coreProperties>
</file>