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1" r:id="rId9"/>
    <p:sldId id="258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29050743657043"/>
          <c:y val="0.111470180810732"/>
          <c:w val="0.59269881889763776"/>
          <c:h val="0.74940179352580927"/>
        </c:manualLayout>
      </c:layout>
      <c:scatterChart>
        <c:scatterStyle val="lineMarker"/>
        <c:varyColors val="0"/>
        <c:ser>
          <c:idx val="1"/>
          <c:order val="1"/>
          <c:tx>
            <c:strRef>
              <c:f>Hoja1!$B$1</c:f>
              <c:strCache>
                <c:ptCount val="1"/>
                <c:pt idx="0">
                  <c:v>z_exp</c:v>
                </c:pt>
              </c:strCache>
            </c:strRef>
          </c:tx>
          <c:spPr>
            <a:ln w="28575">
              <a:noFill/>
            </a:ln>
          </c:spPr>
          <c:xVal>
            <c:numRef>
              <c:f>Hoja1!$A$2:$A$4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Hoja1!$B$2:$B$4</c:f>
              <c:numCache>
                <c:formatCode>General</c:formatCode>
                <c:ptCount val="3"/>
                <c:pt idx="0">
                  <c:v>2</c:v>
                </c:pt>
                <c:pt idx="1">
                  <c:v>3.5</c:v>
                </c:pt>
                <c:pt idx="2">
                  <c:v>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B96-4203-9653-4D555E3B724A}"/>
            </c:ext>
          </c:extLst>
        </c:ser>
        <c:ser>
          <c:idx val="0"/>
          <c:order val="0"/>
          <c:tx>
            <c:strRef>
              <c:f>Hoja1!$C$1</c:f>
              <c:strCache>
                <c:ptCount val="1"/>
                <c:pt idx="0">
                  <c:v>z_mod</c:v>
                </c:pt>
              </c:strCache>
            </c:strRef>
          </c:tx>
          <c:spPr>
            <a:ln w="28575">
              <a:solidFill>
                <a:schemeClr val="accent1"/>
              </a:solidFill>
            </a:ln>
          </c:spPr>
          <c:xVal>
            <c:numRef>
              <c:f>Hoja1!$A$2:$A$4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Hoja1!$C$2:$C$4</c:f>
              <c:numCache>
                <c:formatCode>General</c:formatCode>
                <c:ptCount val="3"/>
                <c:pt idx="0">
                  <c:v>2.5</c:v>
                </c:pt>
                <c:pt idx="1">
                  <c:v>4.5</c:v>
                </c:pt>
                <c:pt idx="2">
                  <c:v>6.5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B96-4203-9653-4D555E3B72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489920"/>
        <c:axId val="44782336"/>
      </c:scatterChart>
      <c:valAx>
        <c:axId val="434899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4782336"/>
        <c:crosses val="autoZero"/>
        <c:crossBetween val="midCat"/>
      </c:valAx>
      <c:valAx>
        <c:axId val="44782336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z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3489920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29050743657043"/>
          <c:y val="0.111470180810732"/>
          <c:w val="0.59269881889763776"/>
          <c:h val="0.74940179352580927"/>
        </c:manualLayout>
      </c:layout>
      <c:scatterChart>
        <c:scatterStyle val="lineMarker"/>
        <c:varyColors val="0"/>
        <c:ser>
          <c:idx val="1"/>
          <c:order val="1"/>
          <c:tx>
            <c:strRef>
              <c:f>Hoja1!$B$1</c:f>
              <c:strCache>
                <c:ptCount val="1"/>
                <c:pt idx="0">
                  <c:v>z_exp</c:v>
                </c:pt>
              </c:strCache>
            </c:strRef>
          </c:tx>
          <c:spPr>
            <a:ln w="28575">
              <a:noFill/>
            </a:ln>
          </c:spPr>
          <c:xVal>
            <c:numRef>
              <c:f>Hoja1!$A$2:$A$4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Hoja1!$B$2:$B$4</c:f>
              <c:numCache>
                <c:formatCode>General</c:formatCode>
                <c:ptCount val="3"/>
                <c:pt idx="0">
                  <c:v>2</c:v>
                </c:pt>
                <c:pt idx="1">
                  <c:v>3.5</c:v>
                </c:pt>
                <c:pt idx="2">
                  <c:v>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E7B-496D-A0F7-AC161B946B76}"/>
            </c:ext>
          </c:extLst>
        </c:ser>
        <c:ser>
          <c:idx val="0"/>
          <c:order val="0"/>
          <c:tx>
            <c:strRef>
              <c:f>Hoja1!$C$1</c:f>
              <c:strCache>
                <c:ptCount val="1"/>
                <c:pt idx="0">
                  <c:v>z_mod</c:v>
                </c:pt>
              </c:strCache>
            </c:strRef>
          </c:tx>
          <c:spPr>
            <a:ln w="28575">
              <a:solidFill>
                <a:schemeClr val="accent1"/>
              </a:solidFill>
            </a:ln>
          </c:spPr>
          <c:xVal>
            <c:numRef>
              <c:f>Hoja1!$A$2:$A$4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Hoja1!$C$2:$C$4</c:f>
              <c:numCache>
                <c:formatCode>General</c:formatCode>
                <c:ptCount val="3"/>
                <c:pt idx="0">
                  <c:v>1.8333999999999999</c:v>
                </c:pt>
                <c:pt idx="1">
                  <c:v>3.8334000000000001</c:v>
                </c:pt>
                <c:pt idx="2">
                  <c:v>5.8334000000000001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E7B-496D-A0F7-AC161B946B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824448"/>
        <c:axId val="101380096"/>
      </c:scatterChart>
      <c:valAx>
        <c:axId val="448244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1380096"/>
        <c:crosses val="autoZero"/>
        <c:crossBetween val="midCat"/>
      </c:valAx>
      <c:valAx>
        <c:axId val="101380096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z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4824448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93EF-5DC7-446B-BC8A-3283293AC124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A5DE-9EBB-4B24-92A3-536D5A8A9C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93EF-5DC7-446B-BC8A-3283293AC124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A5DE-9EBB-4B24-92A3-536D5A8A9C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53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93EF-5DC7-446B-BC8A-3283293AC124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A5DE-9EBB-4B24-92A3-536D5A8A9C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5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93EF-5DC7-446B-BC8A-3283293AC124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A5DE-9EBB-4B24-92A3-536D5A8A9C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8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93EF-5DC7-446B-BC8A-3283293AC124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A5DE-9EBB-4B24-92A3-536D5A8A9C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05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93EF-5DC7-446B-BC8A-3283293AC124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A5DE-9EBB-4B24-92A3-536D5A8A9C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1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93EF-5DC7-446B-BC8A-3283293AC124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A5DE-9EBB-4B24-92A3-536D5A8A9C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6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93EF-5DC7-446B-BC8A-3283293AC124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A5DE-9EBB-4B24-92A3-536D5A8A9C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7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93EF-5DC7-446B-BC8A-3283293AC124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A5DE-9EBB-4B24-92A3-536D5A8A9C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4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93EF-5DC7-446B-BC8A-3283293AC124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A5DE-9EBB-4B24-92A3-536D5A8A9C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4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93EF-5DC7-446B-BC8A-3283293AC124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A5DE-9EBB-4B24-92A3-536D5A8A9C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6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C93EF-5DC7-446B-BC8A-3283293AC124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AA5DE-9EBB-4B24-92A3-536D5A8A9C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1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Ajuste con Matlab </a:t>
            </a:r>
            <a:br>
              <a:rPr lang="es-ES" dirty="0"/>
            </a:br>
            <a:r>
              <a:rPr lang="es-ES" dirty="0"/>
              <a:t>por mínimos cuadrados</a:t>
            </a:r>
            <a:endParaRPr lang="en-U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57200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677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539552" y="1340768"/>
            <a:ext cx="806489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latin typeface="Garamond" pitchFamily="18" charset="0"/>
              </a:rPr>
              <a:t>La función </a:t>
            </a:r>
            <a:r>
              <a:rPr lang="es-ES" dirty="0" err="1" smtClean="0">
                <a:latin typeface="Garamond" pitchFamily="18" charset="0"/>
              </a:rPr>
              <a:t>fzero</a:t>
            </a:r>
            <a:r>
              <a:rPr lang="es-ES" dirty="0" smtClean="0">
                <a:latin typeface="Garamond" pitchFamily="18" charset="0"/>
              </a:rPr>
              <a:t> de Matlab es muy similar a la función </a:t>
            </a:r>
            <a:r>
              <a:rPr lang="es-ES" dirty="0" err="1" smtClean="0">
                <a:latin typeface="Garamond" pitchFamily="18" charset="0"/>
              </a:rPr>
              <a:t>fminsearch</a:t>
            </a:r>
            <a:r>
              <a:rPr lang="es-ES" dirty="0" smtClean="0">
                <a:latin typeface="Garamond" pitchFamily="18" charset="0"/>
              </a:rPr>
              <a:t>, pero en lugar de buscar el valor de x que minimiza una función busca el valor que la hace nulo.</a:t>
            </a:r>
          </a:p>
          <a:p>
            <a:pPr algn="just"/>
            <a:endParaRPr lang="es-ES" dirty="0">
              <a:latin typeface="Garamond" pitchFamily="18" charset="0"/>
            </a:endParaRPr>
          </a:p>
          <a:p>
            <a:pPr algn="just"/>
            <a:r>
              <a:rPr lang="es-ES" dirty="0">
                <a:latin typeface="Garamond" pitchFamily="18" charset="0"/>
              </a:rPr>
              <a:t>[</a:t>
            </a:r>
            <a:r>
              <a:rPr lang="es-ES" dirty="0" err="1" smtClean="0">
                <a:latin typeface="Garamond" pitchFamily="18" charset="0"/>
              </a:rPr>
              <a:t>xsol</a:t>
            </a:r>
            <a:r>
              <a:rPr lang="sv-SE" dirty="0" smtClean="0">
                <a:latin typeface="Garamond" pitchFamily="18" charset="0"/>
              </a:rPr>
              <a:t>, </a:t>
            </a:r>
            <a:r>
              <a:rPr lang="sv-SE" dirty="0">
                <a:latin typeface="Garamond" pitchFamily="18" charset="0"/>
              </a:rPr>
              <a:t>fval</a:t>
            </a:r>
            <a:r>
              <a:rPr lang="es-ES" dirty="0" smtClean="0">
                <a:latin typeface="Garamond" pitchFamily="18" charset="0"/>
              </a:rPr>
              <a:t>] </a:t>
            </a:r>
            <a:r>
              <a:rPr lang="es-ES" dirty="0">
                <a:latin typeface="Garamond" pitchFamily="18" charset="0"/>
              </a:rPr>
              <a:t>= </a:t>
            </a:r>
            <a:r>
              <a:rPr lang="es-ES" dirty="0" err="1" smtClean="0">
                <a:latin typeface="Garamond" pitchFamily="18" charset="0"/>
              </a:rPr>
              <a:t>fzero</a:t>
            </a:r>
            <a:r>
              <a:rPr lang="es-ES" dirty="0" smtClean="0">
                <a:latin typeface="Garamond" pitchFamily="18" charset="0"/>
              </a:rPr>
              <a:t>(@(</a:t>
            </a:r>
            <a:r>
              <a:rPr lang="es-ES" dirty="0">
                <a:latin typeface="Garamond" pitchFamily="18" charset="0"/>
              </a:rPr>
              <a:t>x) </a:t>
            </a:r>
            <a:r>
              <a:rPr lang="es-ES" dirty="0" err="1">
                <a:latin typeface="Garamond" pitchFamily="18" charset="0"/>
              </a:rPr>
              <a:t>fun</a:t>
            </a:r>
            <a:r>
              <a:rPr lang="es-ES" dirty="0">
                <a:latin typeface="Garamond" pitchFamily="18" charset="0"/>
              </a:rPr>
              <a:t>(x), x0</a:t>
            </a:r>
            <a:r>
              <a:rPr lang="es-ES" dirty="0" smtClean="0">
                <a:latin typeface="Garamond" pitchFamily="18" charset="0"/>
              </a:rPr>
              <a:t>)</a:t>
            </a:r>
          </a:p>
          <a:p>
            <a:pPr algn="just"/>
            <a:endParaRPr lang="es-ES" dirty="0">
              <a:latin typeface="Garamond" pitchFamily="18" charset="0"/>
            </a:endParaRPr>
          </a:p>
          <a:p>
            <a:pPr algn="just"/>
            <a:r>
              <a:rPr lang="es-ES" dirty="0">
                <a:latin typeface="Garamond" pitchFamily="18" charset="0"/>
              </a:rPr>
              <a:t>Ejemplo: </a:t>
            </a:r>
          </a:p>
          <a:p>
            <a:pPr algn="just"/>
            <a:endParaRPr lang="es-ES" dirty="0">
              <a:latin typeface="Garamond" pitchFamily="18" charset="0"/>
            </a:endParaRPr>
          </a:p>
          <a:p>
            <a:pPr algn="just"/>
            <a:r>
              <a:rPr lang="sv-SE" dirty="0">
                <a:latin typeface="Garamond" pitchFamily="18" charset="0"/>
              </a:rPr>
              <a:t>[</a:t>
            </a:r>
            <a:r>
              <a:rPr lang="sv-SE" dirty="0" smtClean="0">
                <a:latin typeface="Garamond" pitchFamily="18" charset="0"/>
              </a:rPr>
              <a:t>xsol, </a:t>
            </a:r>
            <a:r>
              <a:rPr lang="sv-SE" dirty="0">
                <a:latin typeface="Garamond" pitchFamily="18" charset="0"/>
              </a:rPr>
              <a:t>fval] = </a:t>
            </a:r>
            <a:r>
              <a:rPr lang="sv-SE" dirty="0" smtClean="0">
                <a:latin typeface="Garamond" pitchFamily="18" charset="0"/>
              </a:rPr>
              <a:t>fzero(@(</a:t>
            </a:r>
            <a:r>
              <a:rPr lang="sv-SE" dirty="0">
                <a:latin typeface="Garamond" pitchFamily="18" charset="0"/>
              </a:rPr>
              <a:t>x) sin(x), 1)    </a:t>
            </a:r>
          </a:p>
          <a:p>
            <a:pPr algn="just"/>
            <a:r>
              <a:rPr lang="sv-SE" dirty="0" smtClean="0">
                <a:latin typeface="Garamond" pitchFamily="18" charset="0"/>
              </a:rPr>
              <a:t>%</a:t>
            </a:r>
            <a:r>
              <a:rPr lang="sv-SE" dirty="0">
                <a:latin typeface="Garamond" pitchFamily="18" charset="0"/>
              </a:rPr>
              <a:t>Devuelve </a:t>
            </a:r>
            <a:r>
              <a:rPr lang="sv-SE" dirty="0" smtClean="0">
                <a:latin typeface="Garamond" pitchFamily="18" charset="0"/>
              </a:rPr>
              <a:t>xsol </a:t>
            </a:r>
            <a:r>
              <a:rPr lang="sv-SE" dirty="0">
                <a:latin typeface="Garamond" pitchFamily="18" charset="0"/>
              </a:rPr>
              <a:t>= </a:t>
            </a:r>
            <a:r>
              <a:rPr lang="sv-SE" dirty="0" smtClean="0">
                <a:latin typeface="Garamond" pitchFamily="18" charset="0"/>
              </a:rPr>
              <a:t>1E-24;  </a:t>
            </a:r>
            <a:r>
              <a:rPr lang="sv-SE" dirty="0">
                <a:latin typeface="Garamond" pitchFamily="18" charset="0"/>
              </a:rPr>
              <a:t>fval = 1E-24</a:t>
            </a:r>
            <a:r>
              <a:rPr lang="sv-SE" dirty="0" smtClean="0">
                <a:latin typeface="Garamond" pitchFamily="18" charset="0"/>
              </a:rPr>
              <a:t>.</a:t>
            </a:r>
            <a:endParaRPr lang="sv-SE" dirty="0">
              <a:latin typeface="Garamond" pitchFamily="18" charset="0"/>
            </a:endParaRPr>
          </a:p>
          <a:p>
            <a:pPr algn="just"/>
            <a:endParaRPr lang="es-ES" dirty="0">
              <a:latin typeface="Garamond" pitchFamily="18" charset="0"/>
            </a:endParaRPr>
          </a:p>
          <a:p>
            <a:pPr algn="just"/>
            <a:r>
              <a:rPr lang="es-ES" dirty="0" smtClean="0">
                <a:latin typeface="Garamond" pitchFamily="18" charset="0"/>
              </a:rPr>
              <a:t>En el caso de un panel solar no podemos expresar I en función de V y </a:t>
            </a:r>
            <a:r>
              <a:rPr lang="es-ES" b="1" dirty="0" smtClean="0">
                <a:latin typeface="Garamond" pitchFamily="18" charset="0"/>
              </a:rPr>
              <a:t>u</a:t>
            </a:r>
            <a:r>
              <a:rPr lang="es-ES" dirty="0" smtClean="0">
                <a:latin typeface="Garamond" pitchFamily="18" charset="0"/>
              </a:rPr>
              <a:t>, pero sería equivalente a buscar, para un V y una </a:t>
            </a:r>
            <a:r>
              <a:rPr lang="es-ES" b="1" dirty="0" smtClean="0">
                <a:latin typeface="Garamond" pitchFamily="18" charset="0"/>
              </a:rPr>
              <a:t>u</a:t>
            </a:r>
            <a:r>
              <a:rPr lang="es-ES" dirty="0" smtClean="0">
                <a:latin typeface="Garamond" pitchFamily="18" charset="0"/>
              </a:rPr>
              <a:t>, el valor de I que anula la función:</a:t>
            </a:r>
          </a:p>
          <a:p>
            <a:pPr algn="just"/>
            <a:endParaRPr lang="es-ES" dirty="0" smtClean="0">
              <a:latin typeface="Garamond" pitchFamily="18" charset="0"/>
            </a:endParaRPr>
          </a:p>
          <a:p>
            <a:pPr algn="just"/>
            <a:endParaRPr lang="es-ES" dirty="0">
              <a:latin typeface="Garamond" pitchFamily="18" charset="0"/>
            </a:endParaRPr>
          </a:p>
          <a:p>
            <a:pPr algn="just"/>
            <a:endParaRPr lang="es-ES" dirty="0">
              <a:latin typeface="Garamond" pitchFamily="18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 err="1" smtClean="0"/>
              <a:t>fzero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265242"/>
            <a:ext cx="3043238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65828"/>
              </p:ext>
            </p:extLst>
          </p:nvPr>
        </p:nvGraphicFramePr>
        <p:xfrm>
          <a:off x="2620963" y="5066252"/>
          <a:ext cx="3967261" cy="1026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4" imgW="2692080" imgH="507960" progId="Equation.DSMT4">
                  <p:embed/>
                </p:oleObj>
              </mc:Choice>
              <mc:Fallback>
                <p:oleObj name="Equation" r:id="rId4" imgW="2692080" imgH="507960" progId="Equation.DSMT4">
                  <p:embed/>
                  <p:pic>
                    <p:nvPicPr>
                      <p:cNvPr id="0" name="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963" y="5066252"/>
                        <a:ext cx="3967261" cy="10265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650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539552" y="1340768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latin typeface="Garamond" pitchFamily="18" charset="0"/>
              </a:rPr>
              <a:t>Con lo cual, podemos diseñar la función </a:t>
            </a:r>
            <a:r>
              <a:rPr lang="es-ES" dirty="0" err="1" smtClean="0">
                <a:latin typeface="Garamond" pitchFamily="18" charset="0"/>
              </a:rPr>
              <a:t>panel.m</a:t>
            </a:r>
            <a:r>
              <a:rPr lang="es-ES" dirty="0" smtClean="0">
                <a:latin typeface="Garamond" pitchFamily="18" charset="0"/>
              </a:rPr>
              <a:t> gracias a </a:t>
            </a:r>
            <a:r>
              <a:rPr lang="es-ES" dirty="0" err="1" smtClean="0">
                <a:latin typeface="Garamond" pitchFamily="18" charset="0"/>
              </a:rPr>
              <a:t>fzero</a:t>
            </a:r>
            <a:r>
              <a:rPr lang="es-ES" dirty="0" smtClean="0">
                <a:latin typeface="Garamond" pitchFamily="18" charset="0"/>
              </a:rPr>
              <a:t> de la siguiente manera: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 smtClean="0"/>
              <a:t>Función </a:t>
            </a:r>
            <a:r>
              <a:rPr lang="es-ES" dirty="0" err="1" smtClean="0"/>
              <a:t>Panel_Current.m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9 Rectángulo"/>
          <p:cNvSpPr/>
          <p:nvPr/>
        </p:nvSpPr>
        <p:spPr>
          <a:xfrm>
            <a:off x="647056" y="1844824"/>
            <a:ext cx="84969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function </a:t>
            </a:r>
            <a:r>
              <a:rPr lang="en-US" dirty="0" err="1" smtClean="0"/>
              <a:t>I_modelo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P</a:t>
            </a:r>
            <a:r>
              <a:rPr lang="en-US" dirty="0" err="1" smtClean="0"/>
              <a:t>anel_Current</a:t>
            </a:r>
            <a:r>
              <a:rPr lang="en-US" dirty="0" smtClean="0"/>
              <a:t> </a:t>
            </a:r>
            <a:r>
              <a:rPr lang="en-US" dirty="0"/>
              <a:t>(u, </a:t>
            </a:r>
            <a:r>
              <a:rPr lang="en-US" dirty="0" smtClean="0"/>
              <a:t>V)</a:t>
            </a:r>
          </a:p>
          <a:p>
            <a:r>
              <a:rPr lang="en-US" dirty="0" smtClean="0"/>
              <a:t>global </a:t>
            </a:r>
            <a:r>
              <a:rPr lang="en-US" dirty="0"/>
              <a:t>Vt</a:t>
            </a:r>
          </a:p>
          <a:p>
            <a:r>
              <a:rPr lang="en-US" dirty="0"/>
              <a:t> </a:t>
            </a:r>
          </a:p>
          <a:p>
            <a:r>
              <a:rPr lang="en-US" dirty="0" smtClean="0"/>
              <a:t>%</a:t>
            </a:r>
            <a:r>
              <a:rPr lang="en-US" dirty="0"/>
              <a:t>Ipv=u(1</a:t>
            </a:r>
            <a:r>
              <a:rPr lang="en-US" dirty="0" smtClean="0"/>
              <a:t>); I0=u(2); Rs=u(3); </a:t>
            </a:r>
            <a:r>
              <a:rPr lang="en-US" dirty="0" err="1" smtClean="0"/>
              <a:t>Rsh</a:t>
            </a:r>
            <a:r>
              <a:rPr lang="en-US" dirty="0" smtClean="0"/>
              <a:t>=u(4); a=u(5</a:t>
            </a:r>
            <a:r>
              <a:rPr lang="en-US" dirty="0"/>
              <a:t>); </a:t>
            </a:r>
          </a:p>
          <a:p>
            <a:r>
              <a:rPr lang="en-US" dirty="0"/>
              <a:t> </a:t>
            </a:r>
          </a:p>
          <a:p>
            <a:r>
              <a:rPr lang="en-US" dirty="0" err="1" smtClean="0"/>
              <a:t>I_modelo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 err="1"/>
              <a:t>fzero</a:t>
            </a:r>
            <a:r>
              <a:rPr lang="en-US" dirty="0" smtClean="0"/>
              <a:t>(@(I) u(1)-u(2</a:t>
            </a:r>
            <a:r>
              <a:rPr lang="en-US" dirty="0"/>
              <a:t>)*(</a:t>
            </a:r>
            <a:r>
              <a:rPr lang="en-US" dirty="0" err="1"/>
              <a:t>exp</a:t>
            </a:r>
            <a:r>
              <a:rPr lang="en-US" dirty="0"/>
              <a:t>((</a:t>
            </a:r>
            <a:r>
              <a:rPr lang="en-US" dirty="0" err="1"/>
              <a:t>V+u</a:t>
            </a:r>
            <a:r>
              <a:rPr lang="en-US" dirty="0"/>
              <a:t>(3</a:t>
            </a:r>
            <a:r>
              <a:rPr lang="en-US" dirty="0" smtClean="0"/>
              <a:t>)*I)/(</a:t>
            </a:r>
            <a:r>
              <a:rPr lang="en-US" dirty="0"/>
              <a:t>Vt*u(5)))-1)-(</a:t>
            </a:r>
            <a:r>
              <a:rPr lang="en-US" dirty="0" err="1"/>
              <a:t>V+u</a:t>
            </a:r>
            <a:r>
              <a:rPr lang="en-US" dirty="0"/>
              <a:t>(3</a:t>
            </a:r>
            <a:r>
              <a:rPr lang="en-US" dirty="0" smtClean="0"/>
              <a:t>)*I)/</a:t>
            </a:r>
            <a:r>
              <a:rPr lang="en-US" dirty="0"/>
              <a:t>u(4</a:t>
            </a:r>
            <a:r>
              <a:rPr lang="en-US" dirty="0" smtClean="0"/>
              <a:t>)-I, 0) ;</a:t>
            </a:r>
            <a:endParaRPr lang="en-US" dirty="0"/>
          </a:p>
        </p:txBody>
      </p:sp>
      <p:sp>
        <p:nvSpPr>
          <p:cNvPr id="12" name="11 Rectángulo"/>
          <p:cNvSpPr/>
          <p:nvPr/>
        </p:nvSpPr>
        <p:spPr>
          <a:xfrm>
            <a:off x="647056" y="3789040"/>
            <a:ext cx="80648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latin typeface="Garamond" pitchFamily="18" charset="0"/>
              </a:rPr>
              <a:t>Que es una función que nos devolverá la intensidad del modelo, que obtiene de resolver implícitamente la ecuación del panel. La constante Vt será conocida y calculada previamente a partir del número de células del panel n, la carga del electrón q, la constante de </a:t>
            </a:r>
            <a:r>
              <a:rPr lang="es-ES" dirty="0" err="1" smtClean="0">
                <a:latin typeface="Garamond" pitchFamily="18" charset="0"/>
              </a:rPr>
              <a:t>Boltzman</a:t>
            </a:r>
            <a:r>
              <a:rPr lang="es-ES" dirty="0" smtClean="0">
                <a:latin typeface="Garamond" pitchFamily="18" charset="0"/>
              </a:rPr>
              <a:t> k, y la temperatura T.</a:t>
            </a:r>
          </a:p>
          <a:p>
            <a:pPr algn="just"/>
            <a:endParaRPr lang="es-ES" dirty="0">
              <a:latin typeface="Garamond" pitchFamily="18" charset="0"/>
            </a:endParaRPr>
          </a:p>
          <a:p>
            <a:pPr algn="just"/>
            <a:r>
              <a:rPr lang="en-US" dirty="0"/>
              <a:t>Vt = n*k*T/q;        %Thermal Voltage   </a:t>
            </a:r>
          </a:p>
          <a:p>
            <a:pPr algn="just"/>
            <a:endParaRPr lang="es-ES" dirty="0" smtClean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58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539552" y="1340768"/>
            <a:ext cx="806489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latin typeface="Garamond" pitchFamily="18" charset="0"/>
              </a:rPr>
              <a:t>El archivo </a:t>
            </a:r>
            <a:r>
              <a:rPr lang="es-ES" dirty="0" err="1" smtClean="0">
                <a:latin typeface="Garamond" pitchFamily="18" charset="0"/>
              </a:rPr>
              <a:t>Ajuste_panel.m</a:t>
            </a:r>
            <a:r>
              <a:rPr lang="es-ES" dirty="0" smtClean="0">
                <a:latin typeface="Garamond" pitchFamily="18" charset="0"/>
              </a:rPr>
              <a:t> calcula el circuito equivalente de un panel solar utilizando la función </a:t>
            </a:r>
            <a:r>
              <a:rPr lang="es-ES" dirty="0" err="1" smtClean="0">
                <a:latin typeface="Garamond" pitchFamily="18" charset="0"/>
              </a:rPr>
              <a:t>fminserach</a:t>
            </a:r>
            <a:r>
              <a:rPr lang="es-ES" dirty="0" smtClean="0">
                <a:latin typeface="Garamond" pitchFamily="18" charset="0"/>
              </a:rPr>
              <a:t>. A la que se le indica, la función a minimizar </a:t>
            </a:r>
            <a:r>
              <a:rPr lang="es-ES" dirty="0" err="1" smtClean="0">
                <a:latin typeface="Garamond" pitchFamily="18" charset="0"/>
              </a:rPr>
              <a:t>ect_panel</a:t>
            </a:r>
            <a:r>
              <a:rPr lang="es-ES" dirty="0" smtClean="0">
                <a:latin typeface="Garamond" pitchFamily="18" charset="0"/>
              </a:rPr>
              <a:t>, con respecto a que variable: </a:t>
            </a:r>
            <a:r>
              <a:rPr lang="es-ES" b="1" dirty="0" smtClean="0">
                <a:latin typeface="Garamond" pitchFamily="18" charset="0"/>
              </a:rPr>
              <a:t>u</a:t>
            </a:r>
            <a:r>
              <a:rPr lang="es-ES" dirty="0" smtClean="0">
                <a:latin typeface="Garamond" pitchFamily="18" charset="0"/>
              </a:rPr>
              <a:t>. Así como los datos experimentales V e </a:t>
            </a:r>
            <a:r>
              <a:rPr lang="es-ES" dirty="0" err="1" smtClean="0">
                <a:latin typeface="Garamond" pitchFamily="18" charset="0"/>
              </a:rPr>
              <a:t>I_exp</a:t>
            </a:r>
            <a:endParaRPr lang="es-ES" dirty="0" smtClean="0">
              <a:latin typeface="Garamond" pitchFamily="18" charset="0"/>
            </a:endParaRPr>
          </a:p>
          <a:p>
            <a:pPr algn="just"/>
            <a:endParaRPr lang="es-ES" dirty="0">
              <a:latin typeface="Garamond" pitchFamily="18" charset="0"/>
            </a:endParaRPr>
          </a:p>
          <a:p>
            <a:r>
              <a:rPr lang="en-US" dirty="0"/>
              <a:t>[</a:t>
            </a:r>
            <a:r>
              <a:rPr lang="en-US" dirty="0" err="1"/>
              <a:t>umin,fval</a:t>
            </a:r>
            <a:r>
              <a:rPr lang="en-US" dirty="0"/>
              <a:t>]=</a:t>
            </a:r>
            <a:r>
              <a:rPr lang="en-US" dirty="0" err="1"/>
              <a:t>fminsearch</a:t>
            </a:r>
            <a:r>
              <a:rPr lang="en-US" dirty="0"/>
              <a:t>(@(</a:t>
            </a:r>
            <a:r>
              <a:rPr lang="en-US" dirty="0" smtClean="0"/>
              <a:t>u)RMSD(</a:t>
            </a:r>
            <a:r>
              <a:rPr lang="en-US" dirty="0" err="1" smtClean="0"/>
              <a:t>u,V,I_exp</a:t>
            </a:r>
            <a:r>
              <a:rPr lang="en-US" dirty="0"/>
              <a:t>),[1,1e-8,1,10,1]);</a:t>
            </a:r>
          </a:p>
          <a:p>
            <a:endParaRPr lang="en-US" dirty="0"/>
          </a:p>
          <a:p>
            <a:pPr algn="just"/>
            <a:r>
              <a:rPr lang="es-ES" dirty="0" smtClean="0">
                <a:latin typeface="Garamond" pitchFamily="18" charset="0"/>
              </a:rPr>
              <a:t>La función </a:t>
            </a:r>
            <a:r>
              <a:rPr lang="es-ES" dirty="0" err="1" smtClean="0">
                <a:latin typeface="Garamond" pitchFamily="18" charset="0"/>
              </a:rPr>
              <a:t>ect_panel</a:t>
            </a:r>
            <a:r>
              <a:rPr lang="es-ES" dirty="0" smtClean="0">
                <a:latin typeface="Garamond" pitchFamily="18" charset="0"/>
              </a:rPr>
              <a:t> </a:t>
            </a:r>
            <a:r>
              <a:rPr lang="es-ES" dirty="0" err="1" smtClean="0">
                <a:latin typeface="Garamond" pitchFamily="18" charset="0"/>
              </a:rPr>
              <a:t>caculará</a:t>
            </a:r>
            <a:r>
              <a:rPr lang="es-ES" dirty="0" smtClean="0">
                <a:latin typeface="Garamond" pitchFamily="18" charset="0"/>
              </a:rPr>
              <a:t> el error cuadrático total de un modelo con unos parámetros </a:t>
            </a:r>
            <a:r>
              <a:rPr lang="es-ES" b="1" dirty="0" smtClean="0">
                <a:latin typeface="Garamond" pitchFamily="18" charset="0"/>
              </a:rPr>
              <a:t>u</a:t>
            </a:r>
            <a:r>
              <a:rPr lang="es-ES" dirty="0" smtClean="0">
                <a:latin typeface="Garamond" pitchFamily="18" charset="0"/>
              </a:rPr>
              <a:t> respecto a los datos experimentales V, </a:t>
            </a:r>
            <a:r>
              <a:rPr lang="es-ES" dirty="0" err="1" smtClean="0">
                <a:latin typeface="Garamond" pitchFamily="18" charset="0"/>
              </a:rPr>
              <a:t>Iexp</a:t>
            </a:r>
            <a:r>
              <a:rPr lang="es-ES" dirty="0" smtClean="0">
                <a:latin typeface="Garamond" pitchFamily="18" charset="0"/>
              </a:rPr>
              <a:t>:</a:t>
            </a:r>
          </a:p>
          <a:p>
            <a:pPr algn="just"/>
            <a:endParaRPr lang="es-ES" dirty="0">
              <a:latin typeface="Garamond" pitchFamily="18" charset="0"/>
            </a:endParaRPr>
          </a:p>
          <a:p>
            <a:pPr algn="just"/>
            <a:r>
              <a:rPr lang="pt-BR" dirty="0" err="1"/>
              <a:t>error</a:t>
            </a:r>
            <a:r>
              <a:rPr lang="pt-BR" dirty="0"/>
              <a:t> = sum ((</a:t>
            </a:r>
            <a:r>
              <a:rPr lang="pt-BR" dirty="0" err="1"/>
              <a:t>I_modelo</a:t>
            </a:r>
            <a:r>
              <a:rPr lang="pt-BR" dirty="0"/>
              <a:t> - </a:t>
            </a:r>
            <a:r>
              <a:rPr lang="pt-BR" dirty="0" err="1"/>
              <a:t>I_exp</a:t>
            </a:r>
            <a:r>
              <a:rPr lang="pt-BR" dirty="0"/>
              <a:t>).^2</a:t>
            </a:r>
            <a:r>
              <a:rPr lang="pt-BR" dirty="0" smtClean="0"/>
              <a:t>);</a:t>
            </a:r>
          </a:p>
          <a:p>
            <a:pPr algn="just"/>
            <a:endParaRPr lang="pt-BR" dirty="0"/>
          </a:p>
          <a:p>
            <a:pPr algn="just"/>
            <a:r>
              <a:rPr lang="es-ES" dirty="0" smtClean="0">
                <a:latin typeface="Garamond" pitchFamily="18" charset="0"/>
              </a:rPr>
              <a:t>Pero para ello necesita saber la intensidad que genera el modelo, y para ello llama a la función </a:t>
            </a:r>
            <a:r>
              <a:rPr lang="es-ES" dirty="0" err="1" smtClean="0">
                <a:latin typeface="Garamond" pitchFamily="18" charset="0"/>
              </a:rPr>
              <a:t>Panel.m</a:t>
            </a:r>
            <a:r>
              <a:rPr lang="es-ES" dirty="0" smtClean="0">
                <a:latin typeface="Garamond" pitchFamily="18" charset="0"/>
              </a:rPr>
              <a:t> que la </a:t>
            </a:r>
            <a:r>
              <a:rPr lang="es-ES" dirty="0" err="1" smtClean="0">
                <a:latin typeface="Garamond" pitchFamily="18" charset="0"/>
              </a:rPr>
              <a:t>calula</a:t>
            </a:r>
            <a:r>
              <a:rPr lang="es-ES" dirty="0" smtClean="0">
                <a:latin typeface="Garamond" pitchFamily="18" charset="0"/>
              </a:rPr>
              <a:t> utilizando la función </a:t>
            </a:r>
            <a:r>
              <a:rPr lang="es-ES" dirty="0" err="1" smtClean="0">
                <a:latin typeface="Garamond" pitchFamily="18" charset="0"/>
              </a:rPr>
              <a:t>fzero</a:t>
            </a:r>
            <a:r>
              <a:rPr lang="es-ES" dirty="0" smtClean="0">
                <a:latin typeface="Garamond" pitchFamily="18" charset="0"/>
              </a:rPr>
              <a:t> para resolver la ecuación </a:t>
            </a:r>
            <a:r>
              <a:rPr lang="es-ES" dirty="0" err="1" smtClean="0">
                <a:latin typeface="Garamond" pitchFamily="18" charset="0"/>
              </a:rPr>
              <a:t>implicita</a:t>
            </a:r>
            <a:r>
              <a:rPr lang="es-ES" dirty="0" smtClean="0">
                <a:latin typeface="Garamond" pitchFamily="18" charset="0"/>
              </a:rPr>
              <a:t>.</a:t>
            </a:r>
          </a:p>
          <a:p>
            <a:pPr algn="just"/>
            <a:endParaRPr lang="es-ES" dirty="0">
              <a:latin typeface="Garamond" pitchFamily="18" charset="0"/>
            </a:endParaRPr>
          </a:p>
          <a:p>
            <a:pPr algn="just"/>
            <a:r>
              <a:rPr lang="pl-PL" dirty="0"/>
              <a:t>I_modelo =fzero(@(I) u(1)-u(2)*(exp((V+u(3)*I)/(Vt*u(5)))-1)-(V+u(3)*I)/u(4)-I, 0);</a:t>
            </a:r>
          </a:p>
          <a:p>
            <a:pPr algn="just"/>
            <a:endParaRPr lang="es-ES" dirty="0" smtClean="0">
              <a:latin typeface="Garamond" pitchFamily="18" charset="0"/>
            </a:endParaRPr>
          </a:p>
          <a:p>
            <a:pPr algn="just"/>
            <a:endParaRPr lang="es-ES" dirty="0">
              <a:latin typeface="Garamond" pitchFamily="18" charset="0"/>
            </a:endParaRPr>
          </a:p>
          <a:p>
            <a:pPr algn="just"/>
            <a:endParaRPr lang="es-ES" dirty="0" smtClean="0">
              <a:latin typeface="Garamond" pitchFamily="18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 smtClean="0"/>
              <a:t>Resumen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611560" y="1700808"/>
            <a:ext cx="806489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latin typeface="Garamond" pitchFamily="18" charset="0"/>
              </a:rPr>
              <a:t>Matlab tiene funciones que permiten hacer ajustes automáticos de mínimos cuadrados. En este documento se explica el procedimiento a seguir para realizar el ajuste de una función implícita (como la de un panel solar) a unos resultados experimentales.</a:t>
            </a:r>
          </a:p>
          <a:p>
            <a:pPr algn="just"/>
            <a:endParaRPr lang="es-ES" dirty="0">
              <a:latin typeface="Garamond" pitchFamily="18" charset="0"/>
            </a:endParaRPr>
          </a:p>
          <a:p>
            <a:pPr algn="just"/>
            <a:r>
              <a:rPr lang="es-ES" dirty="0" smtClean="0">
                <a:latin typeface="Garamond" pitchFamily="18" charset="0"/>
              </a:rPr>
              <a:t>Para hacer el ajuste se utilizarán 2 funciones de Matlab, la primera de </a:t>
            </a:r>
            <a:r>
              <a:rPr lang="es-ES" dirty="0">
                <a:latin typeface="Garamond" pitchFamily="18" charset="0"/>
              </a:rPr>
              <a:t>ella es </a:t>
            </a:r>
            <a:r>
              <a:rPr lang="es-ES" b="1" dirty="0" err="1" smtClean="0">
                <a:latin typeface="Garamond" pitchFamily="18" charset="0"/>
              </a:rPr>
              <a:t>fminsearch</a:t>
            </a:r>
            <a:endParaRPr lang="es-ES" b="1" dirty="0">
              <a:latin typeface="Garamond" pitchFamily="18" charset="0"/>
            </a:endParaRPr>
          </a:p>
          <a:p>
            <a:pPr algn="just"/>
            <a:endParaRPr lang="es-ES" dirty="0" smtClean="0">
              <a:latin typeface="Garamond" pitchFamily="18" charset="0"/>
            </a:endParaRPr>
          </a:p>
          <a:p>
            <a:pPr algn="just"/>
            <a:r>
              <a:rPr lang="es-ES" dirty="0">
                <a:latin typeface="Garamond" pitchFamily="18" charset="0"/>
              </a:rPr>
              <a:t>[</a:t>
            </a:r>
            <a:r>
              <a:rPr lang="es-ES" dirty="0" err="1" smtClean="0">
                <a:latin typeface="Garamond" pitchFamily="18" charset="0"/>
              </a:rPr>
              <a:t>xmin</a:t>
            </a:r>
            <a:r>
              <a:rPr lang="es-ES" dirty="0" smtClean="0">
                <a:latin typeface="Garamond" pitchFamily="18" charset="0"/>
              </a:rPr>
              <a:t>, </a:t>
            </a:r>
            <a:r>
              <a:rPr lang="es-ES" dirty="0" err="1" smtClean="0">
                <a:latin typeface="Garamond" pitchFamily="18" charset="0"/>
              </a:rPr>
              <a:t>fval</a:t>
            </a:r>
            <a:r>
              <a:rPr lang="es-ES" dirty="0">
                <a:latin typeface="Garamond" pitchFamily="18" charset="0"/>
              </a:rPr>
              <a:t>] = </a:t>
            </a:r>
            <a:r>
              <a:rPr lang="es-ES" dirty="0" err="1" smtClean="0">
                <a:latin typeface="Garamond" pitchFamily="18" charset="0"/>
              </a:rPr>
              <a:t>fminsearch</a:t>
            </a:r>
            <a:r>
              <a:rPr lang="es-ES" dirty="0" smtClean="0">
                <a:latin typeface="Garamond" pitchFamily="18" charset="0"/>
              </a:rPr>
              <a:t>(@(</a:t>
            </a:r>
            <a:r>
              <a:rPr lang="es-ES" dirty="0">
                <a:latin typeface="Garamond" pitchFamily="18" charset="0"/>
              </a:rPr>
              <a:t>x</a:t>
            </a:r>
            <a:r>
              <a:rPr lang="es-ES" dirty="0" smtClean="0">
                <a:latin typeface="Garamond" pitchFamily="18" charset="0"/>
              </a:rPr>
              <a:t>) </a:t>
            </a:r>
            <a:r>
              <a:rPr lang="es-ES" dirty="0" err="1" smtClean="0">
                <a:latin typeface="Garamond" pitchFamily="18" charset="0"/>
              </a:rPr>
              <a:t>fun</a:t>
            </a:r>
            <a:r>
              <a:rPr lang="es-ES" dirty="0" smtClean="0">
                <a:latin typeface="Garamond" pitchFamily="18" charset="0"/>
              </a:rPr>
              <a:t>(x), x0)</a:t>
            </a:r>
          </a:p>
          <a:p>
            <a:pPr algn="just"/>
            <a:endParaRPr lang="es-ES" dirty="0" smtClean="0">
              <a:latin typeface="Garamond" pitchFamily="18" charset="0"/>
            </a:endParaRPr>
          </a:p>
          <a:p>
            <a:pPr algn="just"/>
            <a:r>
              <a:rPr lang="es-ES" dirty="0" smtClean="0">
                <a:latin typeface="Garamond" pitchFamily="18" charset="0"/>
              </a:rPr>
              <a:t>Tal y como está escrito en la fórmula anterior </a:t>
            </a:r>
            <a:r>
              <a:rPr lang="es-ES" dirty="0" err="1" smtClean="0">
                <a:latin typeface="Garamond" pitchFamily="18" charset="0"/>
              </a:rPr>
              <a:t>fminsearch</a:t>
            </a:r>
            <a:r>
              <a:rPr lang="es-ES" dirty="0" smtClean="0">
                <a:latin typeface="Garamond" pitchFamily="18" charset="0"/>
              </a:rPr>
              <a:t> busca el mínimo de la función </a:t>
            </a:r>
            <a:r>
              <a:rPr lang="es-ES" dirty="0" err="1" smtClean="0">
                <a:latin typeface="Garamond" pitchFamily="18" charset="0"/>
              </a:rPr>
              <a:t>fun</a:t>
            </a:r>
            <a:r>
              <a:rPr lang="es-ES" dirty="0" smtClean="0">
                <a:latin typeface="Garamond" pitchFamily="18" charset="0"/>
              </a:rPr>
              <a:t>(x) variando el valor de x, tomando como primera aproximación x0. La función nos devuelve el valor de x que minimiza la función, </a:t>
            </a:r>
            <a:r>
              <a:rPr lang="es-ES" dirty="0" err="1" smtClean="0">
                <a:latin typeface="Garamond" pitchFamily="18" charset="0"/>
              </a:rPr>
              <a:t>xmin</a:t>
            </a:r>
            <a:r>
              <a:rPr lang="es-ES" dirty="0" smtClean="0">
                <a:latin typeface="Garamond" pitchFamily="18" charset="0"/>
              </a:rPr>
              <a:t>, y el valor de la función en ese punto, </a:t>
            </a:r>
            <a:r>
              <a:rPr lang="es-ES" dirty="0" err="1" smtClean="0">
                <a:latin typeface="Garamond" pitchFamily="18" charset="0"/>
              </a:rPr>
              <a:t>fval</a:t>
            </a:r>
            <a:r>
              <a:rPr lang="es-ES" dirty="0" smtClean="0">
                <a:latin typeface="Garamond" pitchFamily="18" charset="0"/>
              </a:rPr>
              <a:t>. Ejemplo: </a:t>
            </a:r>
            <a:endParaRPr lang="es-ES" dirty="0">
              <a:latin typeface="Garamond" pitchFamily="18" charset="0"/>
            </a:endParaRPr>
          </a:p>
          <a:p>
            <a:pPr algn="just"/>
            <a:endParaRPr lang="es-ES" dirty="0" smtClean="0">
              <a:latin typeface="Garamond" pitchFamily="18" charset="0"/>
            </a:endParaRPr>
          </a:p>
          <a:p>
            <a:pPr algn="just"/>
            <a:r>
              <a:rPr lang="sv-SE" dirty="0">
                <a:latin typeface="Garamond" pitchFamily="18" charset="0"/>
              </a:rPr>
              <a:t>[xmin, fval] = fminsearch(@(x) sin(x), 1)    </a:t>
            </a:r>
            <a:endParaRPr lang="sv-SE" dirty="0" smtClean="0">
              <a:latin typeface="Garamond" pitchFamily="18" charset="0"/>
            </a:endParaRPr>
          </a:p>
          <a:p>
            <a:pPr algn="just"/>
            <a:endParaRPr lang="sv-SE" dirty="0">
              <a:latin typeface="Garamond" pitchFamily="18" charset="0"/>
            </a:endParaRPr>
          </a:p>
          <a:p>
            <a:pPr algn="just"/>
            <a:r>
              <a:rPr lang="sv-SE" dirty="0" smtClean="0">
                <a:latin typeface="Garamond" pitchFamily="18" charset="0"/>
              </a:rPr>
              <a:t>%</a:t>
            </a:r>
            <a:r>
              <a:rPr lang="sv-SE" dirty="0">
                <a:latin typeface="Garamond" pitchFamily="18" charset="0"/>
              </a:rPr>
              <a:t>Devuelve xmin </a:t>
            </a:r>
            <a:r>
              <a:rPr lang="sv-SE" dirty="0" smtClean="0">
                <a:latin typeface="Garamond" pitchFamily="18" charset="0"/>
              </a:rPr>
              <a:t>= </a:t>
            </a:r>
            <a:r>
              <a:rPr lang="sv-SE" dirty="0">
                <a:latin typeface="Garamond" pitchFamily="18" charset="0"/>
              </a:rPr>
              <a:t>-</a:t>
            </a:r>
            <a:r>
              <a:rPr lang="sv-SE" dirty="0" smtClean="0">
                <a:latin typeface="Garamond" pitchFamily="18" charset="0"/>
              </a:rPr>
              <a:t>1.5708;  fval = </a:t>
            </a:r>
            <a:r>
              <a:rPr lang="sv-SE" dirty="0">
                <a:latin typeface="Garamond" pitchFamily="18" charset="0"/>
              </a:rPr>
              <a:t>-</a:t>
            </a:r>
            <a:r>
              <a:rPr lang="sv-SE" dirty="0" smtClean="0">
                <a:latin typeface="Garamond" pitchFamily="18" charset="0"/>
              </a:rPr>
              <a:t>1.0000.</a:t>
            </a:r>
          </a:p>
          <a:p>
            <a:pPr algn="just"/>
            <a:endParaRPr lang="es-ES" dirty="0">
              <a:latin typeface="Garamond" pitchFamily="18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 err="1"/>
              <a:t>fminsearch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978122"/>
            <a:ext cx="3043238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592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611560" y="1700808"/>
            <a:ext cx="80648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latin typeface="Garamond" pitchFamily="18" charset="0"/>
              </a:rPr>
              <a:t>¡Es importante tener en cuenta que la función se puede utilizar para funciones de varias variables! Por ejemplo para </a:t>
            </a:r>
            <a:r>
              <a:rPr lang="es-ES" dirty="0">
                <a:latin typeface="Garamond" pitchFamily="18" charset="0"/>
              </a:rPr>
              <a:t>la variable </a:t>
            </a:r>
            <a:r>
              <a:rPr lang="es-ES" b="1" dirty="0">
                <a:latin typeface="Garamond" pitchFamily="18" charset="0"/>
              </a:rPr>
              <a:t>u</a:t>
            </a:r>
            <a:r>
              <a:rPr lang="es-ES" dirty="0">
                <a:latin typeface="Garamond" pitchFamily="18" charset="0"/>
              </a:rPr>
              <a:t> = [x, y</a:t>
            </a:r>
            <a:r>
              <a:rPr lang="es-ES" dirty="0" smtClean="0">
                <a:latin typeface="Garamond" pitchFamily="18" charset="0"/>
              </a:rPr>
              <a:t>] = [</a:t>
            </a:r>
            <a:r>
              <a:rPr lang="es-ES" b="1" dirty="0" smtClean="0">
                <a:latin typeface="Garamond" pitchFamily="18" charset="0"/>
              </a:rPr>
              <a:t>u</a:t>
            </a:r>
            <a:r>
              <a:rPr lang="es-ES" dirty="0" smtClean="0">
                <a:latin typeface="Garamond" pitchFamily="18" charset="0"/>
              </a:rPr>
              <a:t>(1), </a:t>
            </a:r>
            <a:r>
              <a:rPr lang="es-ES" b="1" dirty="0" smtClean="0">
                <a:latin typeface="Garamond" pitchFamily="18" charset="0"/>
              </a:rPr>
              <a:t>u</a:t>
            </a:r>
            <a:r>
              <a:rPr lang="es-ES" dirty="0" smtClean="0">
                <a:latin typeface="Garamond" pitchFamily="18" charset="0"/>
              </a:rPr>
              <a:t>(2)]</a:t>
            </a:r>
          </a:p>
          <a:p>
            <a:pPr algn="just"/>
            <a:endParaRPr lang="es-ES" dirty="0" smtClean="0">
              <a:latin typeface="Garamond" pitchFamily="18" charset="0"/>
            </a:endParaRPr>
          </a:p>
          <a:p>
            <a:pPr algn="just"/>
            <a:r>
              <a:rPr lang="es-ES" dirty="0" smtClean="0">
                <a:latin typeface="Garamond" pitchFamily="18" charset="0"/>
              </a:rPr>
              <a:t>[</a:t>
            </a:r>
            <a:r>
              <a:rPr lang="es-ES" dirty="0" err="1" smtClean="0">
                <a:latin typeface="Garamond" pitchFamily="18" charset="0"/>
              </a:rPr>
              <a:t>umin</a:t>
            </a:r>
            <a:r>
              <a:rPr lang="es-ES" dirty="0" smtClean="0">
                <a:latin typeface="Garamond" pitchFamily="18" charset="0"/>
              </a:rPr>
              <a:t>, </a:t>
            </a:r>
            <a:r>
              <a:rPr lang="es-ES" dirty="0" err="1" smtClean="0">
                <a:latin typeface="Garamond" pitchFamily="18" charset="0"/>
              </a:rPr>
              <a:t>fval</a:t>
            </a:r>
            <a:r>
              <a:rPr lang="es-ES" dirty="0">
                <a:latin typeface="Garamond" pitchFamily="18" charset="0"/>
              </a:rPr>
              <a:t>] = </a:t>
            </a:r>
            <a:r>
              <a:rPr lang="es-ES" dirty="0" err="1" smtClean="0">
                <a:latin typeface="Garamond" pitchFamily="18" charset="0"/>
              </a:rPr>
              <a:t>fminsearch</a:t>
            </a:r>
            <a:r>
              <a:rPr lang="es-ES" dirty="0" smtClean="0">
                <a:latin typeface="Garamond" pitchFamily="18" charset="0"/>
              </a:rPr>
              <a:t>(@(u) </a:t>
            </a:r>
            <a:r>
              <a:rPr lang="es-ES" dirty="0" err="1" smtClean="0">
                <a:latin typeface="Garamond" pitchFamily="18" charset="0"/>
              </a:rPr>
              <a:t>fun</a:t>
            </a:r>
            <a:r>
              <a:rPr lang="es-ES" dirty="0" smtClean="0">
                <a:latin typeface="Garamond" pitchFamily="18" charset="0"/>
              </a:rPr>
              <a:t>(u), [x0,y0])</a:t>
            </a:r>
          </a:p>
          <a:p>
            <a:pPr algn="just"/>
            <a:endParaRPr lang="es-ES" dirty="0" smtClean="0">
              <a:latin typeface="Garamond" pitchFamily="18" charset="0"/>
            </a:endParaRPr>
          </a:p>
          <a:p>
            <a:pPr algn="just"/>
            <a:r>
              <a:rPr lang="es-ES" dirty="0" smtClean="0">
                <a:latin typeface="Garamond" pitchFamily="18" charset="0"/>
              </a:rPr>
              <a:t>Por ejemplo, si </a:t>
            </a:r>
            <a:r>
              <a:rPr lang="es-ES" dirty="0" err="1" smtClean="0">
                <a:latin typeface="Garamond" pitchFamily="18" charset="0"/>
              </a:rPr>
              <a:t>quisieramos</a:t>
            </a:r>
            <a:r>
              <a:rPr lang="es-ES" dirty="0" smtClean="0">
                <a:latin typeface="Garamond" pitchFamily="18" charset="0"/>
              </a:rPr>
              <a:t> encontrar el mínimo del paraboloide </a:t>
            </a:r>
            <a:r>
              <a:rPr lang="es-ES" dirty="0">
                <a:latin typeface="Garamond" pitchFamily="18" charset="0"/>
              </a:rPr>
              <a:t>de </a:t>
            </a:r>
            <a:r>
              <a:rPr lang="es-ES" dirty="0" smtClean="0">
                <a:latin typeface="Garamond" pitchFamily="18" charset="0"/>
              </a:rPr>
              <a:t>z=(x-3</a:t>
            </a:r>
            <a:r>
              <a:rPr lang="es-ES" dirty="0">
                <a:latin typeface="Garamond" pitchFamily="18" charset="0"/>
              </a:rPr>
              <a:t>)^2+(y-5)^</a:t>
            </a:r>
            <a:r>
              <a:rPr lang="es-ES" dirty="0" smtClean="0">
                <a:latin typeface="Garamond" pitchFamily="18" charset="0"/>
              </a:rPr>
              <a:t>2-4</a:t>
            </a:r>
          </a:p>
          <a:p>
            <a:pPr algn="just"/>
            <a:endParaRPr lang="es-ES" dirty="0" smtClean="0">
              <a:latin typeface="Garamond" pitchFamily="18" charset="0"/>
            </a:endParaRPr>
          </a:p>
          <a:p>
            <a:pPr algn="just"/>
            <a:r>
              <a:rPr lang="es-ES" dirty="0">
                <a:latin typeface="Garamond" pitchFamily="18" charset="0"/>
              </a:rPr>
              <a:t>[</a:t>
            </a:r>
            <a:r>
              <a:rPr lang="es-ES" dirty="0" err="1">
                <a:latin typeface="Garamond" pitchFamily="18" charset="0"/>
              </a:rPr>
              <a:t>umin</a:t>
            </a:r>
            <a:r>
              <a:rPr lang="es-ES" dirty="0">
                <a:latin typeface="Garamond" pitchFamily="18" charset="0"/>
              </a:rPr>
              <a:t>, </a:t>
            </a:r>
            <a:r>
              <a:rPr lang="es-ES" dirty="0" err="1">
                <a:latin typeface="Garamond" pitchFamily="18" charset="0"/>
              </a:rPr>
              <a:t>fval</a:t>
            </a:r>
            <a:r>
              <a:rPr lang="es-ES" dirty="0">
                <a:latin typeface="Garamond" pitchFamily="18" charset="0"/>
              </a:rPr>
              <a:t>] = </a:t>
            </a:r>
            <a:r>
              <a:rPr lang="es-ES" dirty="0" err="1">
                <a:latin typeface="Garamond" pitchFamily="18" charset="0"/>
              </a:rPr>
              <a:t>fminsearch</a:t>
            </a:r>
            <a:r>
              <a:rPr lang="es-ES" dirty="0">
                <a:latin typeface="Garamond" pitchFamily="18" charset="0"/>
              </a:rPr>
              <a:t>(@(u) </a:t>
            </a:r>
            <a:r>
              <a:rPr lang="es-ES" dirty="0" smtClean="0">
                <a:latin typeface="Garamond" pitchFamily="18" charset="0"/>
              </a:rPr>
              <a:t>(u(1)-3</a:t>
            </a:r>
            <a:r>
              <a:rPr lang="es-ES" dirty="0">
                <a:latin typeface="Garamond" pitchFamily="18" charset="0"/>
              </a:rPr>
              <a:t>)^2</a:t>
            </a:r>
            <a:r>
              <a:rPr lang="es-ES" dirty="0" smtClean="0">
                <a:latin typeface="Garamond" pitchFamily="18" charset="0"/>
              </a:rPr>
              <a:t>+(u(2)-5</a:t>
            </a:r>
            <a:r>
              <a:rPr lang="es-ES" dirty="0">
                <a:latin typeface="Garamond" pitchFamily="18" charset="0"/>
              </a:rPr>
              <a:t>)^</a:t>
            </a:r>
            <a:r>
              <a:rPr lang="es-ES" dirty="0" smtClean="0">
                <a:latin typeface="Garamond" pitchFamily="18" charset="0"/>
              </a:rPr>
              <a:t>2-4, [1,1])</a:t>
            </a:r>
            <a:endParaRPr lang="es-ES" dirty="0">
              <a:latin typeface="Garamond" pitchFamily="18" charset="0"/>
            </a:endParaRPr>
          </a:p>
          <a:p>
            <a:pPr algn="just"/>
            <a:endParaRPr lang="es-ES" dirty="0">
              <a:latin typeface="Garamond" pitchFamily="18" charset="0"/>
            </a:endParaRPr>
          </a:p>
          <a:p>
            <a:pPr algn="just"/>
            <a:r>
              <a:rPr lang="es-ES" dirty="0" smtClean="0">
                <a:latin typeface="Garamond" pitchFamily="18" charset="0"/>
              </a:rPr>
              <a:t>Nos devuelve </a:t>
            </a:r>
            <a:r>
              <a:rPr lang="es-ES" dirty="0" err="1" smtClean="0">
                <a:latin typeface="Garamond" pitchFamily="18" charset="0"/>
              </a:rPr>
              <a:t>umin</a:t>
            </a:r>
            <a:r>
              <a:rPr lang="es-ES" dirty="0" smtClean="0">
                <a:latin typeface="Garamond" pitchFamily="18" charset="0"/>
              </a:rPr>
              <a:t> = [3 , 5]; </a:t>
            </a:r>
            <a:r>
              <a:rPr lang="es-ES" dirty="0" err="1" smtClean="0">
                <a:latin typeface="Garamond" pitchFamily="18" charset="0"/>
              </a:rPr>
              <a:t>fval</a:t>
            </a:r>
            <a:r>
              <a:rPr lang="es-ES" dirty="0" smtClean="0">
                <a:latin typeface="Garamond" pitchFamily="18" charset="0"/>
              </a:rPr>
              <a:t> = -4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 err="1" smtClean="0"/>
              <a:t>fminsearch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149080"/>
            <a:ext cx="2434496" cy="2464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157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611560" y="1700808"/>
            <a:ext cx="80648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latin typeface="Garamond" pitchFamily="18" charset="0"/>
              </a:rPr>
              <a:t>Sería lo mismo si en lugar de escribir directamente la ecuación creamos una función y la llamamos</a:t>
            </a:r>
            <a:r>
              <a:rPr lang="es-ES" dirty="0" smtClean="0">
                <a:latin typeface="Garamond" pitchFamily="18" charset="0"/>
              </a:rPr>
              <a:t>. Para el ejemplo anterior podríamos crear una función “</a:t>
            </a:r>
            <a:r>
              <a:rPr lang="es-ES" dirty="0" err="1" smtClean="0">
                <a:latin typeface="Garamond" pitchFamily="18" charset="0"/>
              </a:rPr>
              <a:t>paraboloide.m</a:t>
            </a:r>
            <a:r>
              <a:rPr lang="es-ES" dirty="0" smtClean="0">
                <a:latin typeface="Garamond" pitchFamily="18" charset="0"/>
              </a:rPr>
              <a:t>” que nos devuelva </a:t>
            </a:r>
            <a:r>
              <a:rPr lang="es-ES" i="1" dirty="0" smtClean="0">
                <a:latin typeface="Garamond" pitchFamily="18" charset="0"/>
              </a:rPr>
              <a:t>z</a:t>
            </a:r>
            <a:r>
              <a:rPr lang="es-ES" dirty="0" smtClean="0">
                <a:latin typeface="Garamond" pitchFamily="18" charset="0"/>
              </a:rPr>
              <a:t> para unas coordenadas [</a:t>
            </a:r>
            <a:r>
              <a:rPr lang="es-ES" i="1" dirty="0" smtClean="0">
                <a:latin typeface="Garamond" pitchFamily="18" charset="0"/>
              </a:rPr>
              <a:t>x</a:t>
            </a:r>
            <a:r>
              <a:rPr lang="es-ES" dirty="0" smtClean="0">
                <a:latin typeface="Garamond" pitchFamily="18" charset="0"/>
              </a:rPr>
              <a:t>, </a:t>
            </a:r>
            <a:r>
              <a:rPr lang="es-ES" i="1" dirty="0" smtClean="0">
                <a:latin typeface="Garamond" pitchFamily="18" charset="0"/>
              </a:rPr>
              <a:t>y</a:t>
            </a:r>
            <a:r>
              <a:rPr lang="es-ES" dirty="0" smtClean="0">
                <a:latin typeface="Garamond" pitchFamily="18" charset="0"/>
              </a:rPr>
              <a:t>] </a:t>
            </a:r>
            <a:endParaRPr lang="es-ES" dirty="0">
              <a:latin typeface="Garamond" pitchFamily="18" charset="0"/>
            </a:endParaRPr>
          </a:p>
          <a:p>
            <a:pPr algn="just"/>
            <a:endParaRPr lang="es-ES" dirty="0" smtClean="0">
              <a:latin typeface="Garamond" pitchFamily="18" charset="0"/>
            </a:endParaRPr>
          </a:p>
          <a:p>
            <a:pPr algn="just"/>
            <a:r>
              <a:rPr lang="en-US" dirty="0" smtClean="0"/>
              <a:t>function z </a:t>
            </a:r>
            <a:r>
              <a:rPr lang="en-US" dirty="0"/>
              <a:t>= </a:t>
            </a:r>
            <a:r>
              <a:rPr lang="en-US" dirty="0" err="1" smtClean="0"/>
              <a:t>paraboloide</a:t>
            </a:r>
            <a:r>
              <a:rPr lang="en-US" dirty="0" smtClean="0"/>
              <a:t>(x, y)</a:t>
            </a:r>
          </a:p>
          <a:p>
            <a:pPr algn="just"/>
            <a:r>
              <a:rPr lang="en-US" dirty="0"/>
              <a:t>z </a:t>
            </a:r>
            <a:r>
              <a:rPr lang="en-US" dirty="0" smtClean="0"/>
              <a:t>= (</a:t>
            </a:r>
            <a:r>
              <a:rPr lang="en-US" dirty="0"/>
              <a:t>x-3)^2+(y-5)^</a:t>
            </a:r>
            <a:r>
              <a:rPr lang="en-US" dirty="0" smtClean="0"/>
              <a:t>2-4;</a:t>
            </a:r>
          </a:p>
          <a:p>
            <a:pPr algn="just"/>
            <a:endParaRPr lang="en-US" dirty="0" smtClean="0"/>
          </a:p>
          <a:p>
            <a:pPr algn="just"/>
            <a:r>
              <a:rPr lang="es-ES" dirty="0" smtClean="0">
                <a:latin typeface="Garamond" pitchFamily="18" charset="0"/>
              </a:rPr>
              <a:t>Y bastaría con llamarla: </a:t>
            </a:r>
            <a:r>
              <a:rPr lang="en-US" dirty="0" smtClean="0"/>
              <a:t> </a:t>
            </a:r>
            <a:endParaRPr lang="en-US" dirty="0"/>
          </a:p>
          <a:p>
            <a:pPr algn="just"/>
            <a:r>
              <a:rPr lang="es-ES" dirty="0" smtClean="0">
                <a:latin typeface="Garamond" pitchFamily="18" charset="0"/>
              </a:rPr>
              <a:t>[</a:t>
            </a:r>
            <a:r>
              <a:rPr lang="es-ES" dirty="0" err="1">
                <a:latin typeface="Garamond" pitchFamily="18" charset="0"/>
              </a:rPr>
              <a:t>umin</a:t>
            </a:r>
            <a:r>
              <a:rPr lang="es-ES" dirty="0">
                <a:latin typeface="Garamond" pitchFamily="18" charset="0"/>
              </a:rPr>
              <a:t>, </a:t>
            </a:r>
            <a:r>
              <a:rPr lang="es-ES" dirty="0" err="1">
                <a:latin typeface="Garamond" pitchFamily="18" charset="0"/>
              </a:rPr>
              <a:t>fval</a:t>
            </a:r>
            <a:r>
              <a:rPr lang="es-ES" dirty="0">
                <a:latin typeface="Garamond" pitchFamily="18" charset="0"/>
              </a:rPr>
              <a:t>] = </a:t>
            </a:r>
            <a:r>
              <a:rPr lang="es-ES" dirty="0" err="1">
                <a:latin typeface="Garamond" pitchFamily="18" charset="0"/>
              </a:rPr>
              <a:t>fminsearch</a:t>
            </a:r>
            <a:r>
              <a:rPr lang="es-ES" dirty="0">
                <a:latin typeface="Garamond" pitchFamily="18" charset="0"/>
              </a:rPr>
              <a:t>(@(u) </a:t>
            </a:r>
            <a:r>
              <a:rPr lang="es-ES" dirty="0" smtClean="0">
                <a:latin typeface="Garamond" pitchFamily="18" charset="0"/>
              </a:rPr>
              <a:t>paraboloide(u(1),u(2)), </a:t>
            </a:r>
            <a:r>
              <a:rPr lang="es-ES" dirty="0">
                <a:latin typeface="Garamond" pitchFamily="18" charset="0"/>
              </a:rPr>
              <a:t>[1,1])</a:t>
            </a:r>
          </a:p>
          <a:p>
            <a:pPr algn="just"/>
            <a:endParaRPr lang="en-US" dirty="0" smtClean="0"/>
          </a:p>
          <a:p>
            <a:pPr algn="just"/>
            <a:r>
              <a:rPr lang="es-ES" dirty="0" smtClean="0">
                <a:latin typeface="Garamond" pitchFamily="18" charset="0"/>
              </a:rPr>
              <a:t>O también: </a:t>
            </a:r>
          </a:p>
          <a:p>
            <a:pPr algn="just"/>
            <a:endParaRPr lang="es-ES" dirty="0">
              <a:latin typeface="Garamond" pitchFamily="18" charset="0"/>
            </a:endParaRPr>
          </a:p>
          <a:p>
            <a:pPr algn="just"/>
            <a:r>
              <a:rPr lang="en-US" dirty="0"/>
              <a:t>function z = </a:t>
            </a:r>
            <a:r>
              <a:rPr lang="en-US" dirty="0" smtClean="0"/>
              <a:t>paraboloide_2(u)</a:t>
            </a:r>
            <a:endParaRPr lang="en-US" dirty="0"/>
          </a:p>
          <a:p>
            <a:pPr algn="just"/>
            <a:r>
              <a:rPr lang="en-US" dirty="0"/>
              <a:t>z = </a:t>
            </a:r>
            <a:r>
              <a:rPr lang="en-US" dirty="0" smtClean="0"/>
              <a:t>(u(1)-3</a:t>
            </a:r>
            <a:r>
              <a:rPr lang="en-US" dirty="0"/>
              <a:t>)^2</a:t>
            </a:r>
            <a:r>
              <a:rPr lang="en-US" dirty="0" smtClean="0"/>
              <a:t>+(u(2)-5</a:t>
            </a:r>
            <a:r>
              <a:rPr lang="en-US" dirty="0"/>
              <a:t>)^2-4;</a:t>
            </a:r>
          </a:p>
          <a:p>
            <a:pPr algn="just"/>
            <a:endParaRPr lang="en-US" dirty="0"/>
          </a:p>
          <a:p>
            <a:pPr algn="just"/>
            <a:r>
              <a:rPr lang="es-ES" dirty="0">
                <a:latin typeface="Garamond" pitchFamily="18" charset="0"/>
              </a:rPr>
              <a:t>Y bastaría con llamarla: </a:t>
            </a:r>
            <a:r>
              <a:rPr lang="en-US" dirty="0"/>
              <a:t> </a:t>
            </a:r>
          </a:p>
          <a:p>
            <a:pPr algn="just"/>
            <a:r>
              <a:rPr lang="en-US" dirty="0"/>
              <a:t> </a:t>
            </a:r>
            <a:r>
              <a:rPr lang="es-ES" dirty="0" smtClean="0">
                <a:latin typeface="Garamond" pitchFamily="18" charset="0"/>
              </a:rPr>
              <a:t>[</a:t>
            </a:r>
            <a:r>
              <a:rPr lang="es-ES" dirty="0" err="1">
                <a:latin typeface="Garamond" pitchFamily="18" charset="0"/>
              </a:rPr>
              <a:t>umin</a:t>
            </a:r>
            <a:r>
              <a:rPr lang="es-ES" dirty="0">
                <a:latin typeface="Garamond" pitchFamily="18" charset="0"/>
              </a:rPr>
              <a:t>, </a:t>
            </a:r>
            <a:r>
              <a:rPr lang="es-ES" dirty="0" err="1">
                <a:latin typeface="Garamond" pitchFamily="18" charset="0"/>
              </a:rPr>
              <a:t>fval</a:t>
            </a:r>
            <a:r>
              <a:rPr lang="es-ES" dirty="0">
                <a:latin typeface="Garamond" pitchFamily="18" charset="0"/>
              </a:rPr>
              <a:t>] = </a:t>
            </a:r>
            <a:r>
              <a:rPr lang="es-ES" dirty="0" err="1">
                <a:latin typeface="Garamond" pitchFamily="18" charset="0"/>
              </a:rPr>
              <a:t>fminsearch</a:t>
            </a:r>
            <a:r>
              <a:rPr lang="es-ES" dirty="0">
                <a:latin typeface="Garamond" pitchFamily="18" charset="0"/>
              </a:rPr>
              <a:t>(@(u) </a:t>
            </a:r>
            <a:r>
              <a:rPr lang="es-ES" dirty="0" smtClean="0">
                <a:latin typeface="Garamond" pitchFamily="18" charset="0"/>
              </a:rPr>
              <a:t>paraboloide_2(u), </a:t>
            </a:r>
            <a:r>
              <a:rPr lang="es-ES" dirty="0">
                <a:latin typeface="Garamond" pitchFamily="18" charset="0"/>
              </a:rPr>
              <a:t>[1,1])</a:t>
            </a:r>
          </a:p>
          <a:p>
            <a:pPr algn="just"/>
            <a:endParaRPr lang="es-ES" dirty="0">
              <a:latin typeface="Garamond" pitchFamily="18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 err="1"/>
              <a:t>fminsearch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6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611560" y="1268760"/>
            <a:ext cx="80648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latin typeface="Garamond" pitchFamily="18" charset="0"/>
              </a:rPr>
              <a:t>Ya hemos visto que </a:t>
            </a:r>
            <a:r>
              <a:rPr lang="es-ES" dirty="0" err="1" smtClean="0">
                <a:latin typeface="Garamond" pitchFamily="18" charset="0"/>
              </a:rPr>
              <a:t>fminsearch</a:t>
            </a:r>
            <a:r>
              <a:rPr lang="es-ES" dirty="0" smtClean="0">
                <a:latin typeface="Garamond" pitchFamily="18" charset="0"/>
              </a:rPr>
              <a:t> sirve para buscar el mínimo de una función, pero ¿cómo la usamos para aproximar por mínimos cuadrados? </a:t>
            </a:r>
          </a:p>
          <a:p>
            <a:pPr algn="just"/>
            <a:endParaRPr lang="es-ES" dirty="0">
              <a:latin typeface="Garamond" pitchFamily="18" charset="0"/>
            </a:endParaRPr>
          </a:p>
          <a:p>
            <a:pPr algn="just"/>
            <a:r>
              <a:rPr lang="es-ES" dirty="0" smtClean="0">
                <a:latin typeface="Garamond" pitchFamily="18" charset="0"/>
              </a:rPr>
              <a:t>Lo que haremos será crear una función </a:t>
            </a:r>
            <a:r>
              <a:rPr lang="es-ES" b="1" dirty="0" err="1" smtClean="0">
                <a:latin typeface="Garamond" pitchFamily="18" charset="0"/>
              </a:rPr>
              <a:t>RSMD.m</a:t>
            </a:r>
            <a:r>
              <a:rPr lang="es-ES" b="1" dirty="0" smtClean="0">
                <a:latin typeface="Garamond" pitchFamily="18" charset="0"/>
              </a:rPr>
              <a:t> </a:t>
            </a:r>
            <a:r>
              <a:rPr lang="es-ES" dirty="0" smtClean="0">
                <a:latin typeface="Garamond" pitchFamily="18" charset="0"/>
              </a:rPr>
              <a:t>que nos devuelva la raíz del error cuadrático total entre nuestro modelo y los datos experimentales. Cuando usemos </a:t>
            </a:r>
            <a:r>
              <a:rPr lang="es-ES" dirty="0" err="1" smtClean="0">
                <a:latin typeface="Garamond" pitchFamily="18" charset="0"/>
              </a:rPr>
              <a:t>fminsearch</a:t>
            </a:r>
            <a:r>
              <a:rPr lang="es-ES" dirty="0" smtClean="0">
                <a:latin typeface="Garamond" pitchFamily="18" charset="0"/>
              </a:rPr>
              <a:t> para minimizar la función </a:t>
            </a:r>
            <a:r>
              <a:rPr lang="es-ES" dirty="0" err="1" smtClean="0">
                <a:latin typeface="Garamond" pitchFamily="18" charset="0"/>
              </a:rPr>
              <a:t>RSMD.m</a:t>
            </a:r>
            <a:r>
              <a:rPr lang="es-ES" dirty="0" smtClean="0">
                <a:latin typeface="Garamond" pitchFamily="18" charset="0"/>
              </a:rPr>
              <a:t> estaremos minimizando el “error cuadrático total” es decir, aproximando por mínimos cuadrados. El error cuadrático total será la suma de los cuadrados de las diferencias entre los datos del modelo y los  experimentales, es decir:</a:t>
            </a:r>
            <a:endParaRPr lang="es-ES" b="1" dirty="0">
              <a:latin typeface="Garamond" pitchFamily="18" charset="0"/>
            </a:endParaRPr>
          </a:p>
          <a:p>
            <a:pPr algn="just"/>
            <a:endParaRPr lang="es-ES" dirty="0" smtClean="0">
              <a:latin typeface="Garamond" pitchFamily="18" charset="0"/>
            </a:endParaRPr>
          </a:p>
          <a:p>
            <a:pPr algn="just"/>
            <a:r>
              <a:rPr lang="en-US" dirty="0" smtClean="0"/>
              <a:t>error = (sum (</a:t>
            </a:r>
            <a:r>
              <a:rPr lang="en-US" dirty="0" err="1" smtClean="0"/>
              <a:t>z_modelo</a:t>
            </a:r>
            <a:r>
              <a:rPr lang="en-US" dirty="0" smtClean="0"/>
              <a:t> – </a:t>
            </a:r>
            <a:r>
              <a:rPr lang="en-US" dirty="0" err="1" smtClean="0"/>
              <a:t>z_exp</a:t>
            </a:r>
            <a:r>
              <a:rPr lang="en-US" dirty="0" smtClean="0"/>
              <a:t>).^2)^0.5</a:t>
            </a:r>
          </a:p>
          <a:p>
            <a:pPr algn="just"/>
            <a:endParaRPr lang="en-US" dirty="0" smtClean="0"/>
          </a:p>
          <a:p>
            <a:pPr algn="just"/>
            <a:endParaRPr lang="es-ES" dirty="0">
              <a:latin typeface="Garamond" pitchFamily="18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 smtClean="0"/>
              <a:t>Función error cuadrático medio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5509957"/>
              </p:ext>
            </p:extLst>
          </p:nvPr>
        </p:nvGraphicFramePr>
        <p:xfrm>
          <a:off x="5436096" y="3861048"/>
          <a:ext cx="334786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4 Rectángulo"/>
          <p:cNvSpPr/>
          <p:nvPr/>
        </p:nvSpPr>
        <p:spPr>
          <a:xfrm>
            <a:off x="618620" y="4223415"/>
            <a:ext cx="49614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latin typeface="Garamond" pitchFamily="18" charset="0"/>
              </a:rPr>
              <a:t>Por ejemplo, para los puntos x = [1, 2, </a:t>
            </a:r>
            <a:r>
              <a:rPr lang="es-ES" dirty="0" smtClean="0">
                <a:latin typeface="Garamond" pitchFamily="18" charset="0"/>
              </a:rPr>
              <a:t>3] hemos </a:t>
            </a:r>
            <a:r>
              <a:rPr lang="es-ES" dirty="0">
                <a:latin typeface="Garamond" pitchFamily="18" charset="0"/>
              </a:rPr>
              <a:t>obtenido los datos experimentales </a:t>
            </a:r>
            <a:endParaRPr lang="es-ES" dirty="0" smtClean="0">
              <a:latin typeface="Garamond" pitchFamily="18" charset="0"/>
            </a:endParaRPr>
          </a:p>
          <a:p>
            <a:pPr algn="just"/>
            <a:r>
              <a:rPr lang="es-ES" dirty="0" err="1" smtClean="0">
                <a:latin typeface="Garamond" pitchFamily="18" charset="0"/>
              </a:rPr>
              <a:t>z_exp</a:t>
            </a:r>
            <a:r>
              <a:rPr lang="es-ES" dirty="0" smtClean="0">
                <a:latin typeface="Garamond" pitchFamily="18" charset="0"/>
              </a:rPr>
              <a:t> </a:t>
            </a:r>
            <a:r>
              <a:rPr lang="es-ES" dirty="0">
                <a:latin typeface="Garamond" pitchFamily="18" charset="0"/>
              </a:rPr>
              <a:t>= </a:t>
            </a:r>
            <a:r>
              <a:rPr lang="es-ES" dirty="0" smtClean="0">
                <a:latin typeface="Garamond" pitchFamily="18" charset="0"/>
              </a:rPr>
              <a:t>[2</a:t>
            </a:r>
            <a:r>
              <a:rPr lang="es-ES" dirty="0">
                <a:latin typeface="Garamond" pitchFamily="18" charset="0"/>
              </a:rPr>
              <a:t>, 3.5, 6</a:t>
            </a:r>
            <a:r>
              <a:rPr lang="es-ES" dirty="0" smtClean="0">
                <a:latin typeface="Garamond" pitchFamily="18" charset="0"/>
              </a:rPr>
              <a:t>]. </a:t>
            </a:r>
          </a:p>
          <a:p>
            <a:pPr algn="just"/>
            <a:r>
              <a:rPr lang="es-ES" dirty="0" smtClean="0">
                <a:latin typeface="Garamond" pitchFamily="18" charset="0"/>
              </a:rPr>
              <a:t>Suponiendo que quisiéramos ajustarla con el modelo z = 0.5 + 2x nos </a:t>
            </a:r>
            <a:r>
              <a:rPr lang="es-ES" dirty="0" err="1" smtClean="0">
                <a:latin typeface="Garamond" pitchFamily="18" charset="0"/>
              </a:rPr>
              <a:t>quedaria</a:t>
            </a:r>
            <a:r>
              <a:rPr lang="es-ES" dirty="0" smtClean="0">
                <a:latin typeface="Garamond" pitchFamily="18" charset="0"/>
              </a:rPr>
              <a:t> la z </a:t>
            </a:r>
            <a:r>
              <a:rPr lang="es-ES" dirty="0" err="1" smtClean="0">
                <a:latin typeface="Garamond" pitchFamily="18" charset="0"/>
              </a:rPr>
              <a:t>modelizada</a:t>
            </a:r>
            <a:r>
              <a:rPr lang="es-ES" dirty="0" smtClean="0">
                <a:latin typeface="Garamond" pitchFamily="18" charset="0"/>
              </a:rPr>
              <a:t>: </a:t>
            </a:r>
          </a:p>
          <a:p>
            <a:pPr algn="just"/>
            <a:r>
              <a:rPr lang="es-ES" dirty="0" err="1" smtClean="0">
                <a:latin typeface="Garamond" pitchFamily="18" charset="0"/>
              </a:rPr>
              <a:t>z_mod</a:t>
            </a:r>
            <a:r>
              <a:rPr lang="es-ES" dirty="0" smtClean="0">
                <a:latin typeface="Garamond" pitchFamily="18" charset="0"/>
              </a:rPr>
              <a:t> </a:t>
            </a:r>
            <a:r>
              <a:rPr lang="es-ES" dirty="0">
                <a:latin typeface="Garamond" pitchFamily="18" charset="0"/>
              </a:rPr>
              <a:t>= [</a:t>
            </a:r>
            <a:r>
              <a:rPr lang="es-ES" dirty="0" smtClean="0">
                <a:latin typeface="Garamond" pitchFamily="18" charset="0"/>
              </a:rPr>
              <a:t>2.5, 4.5</a:t>
            </a:r>
            <a:r>
              <a:rPr lang="es-ES" dirty="0">
                <a:latin typeface="Garamond" pitchFamily="18" charset="0"/>
              </a:rPr>
              <a:t>, </a:t>
            </a:r>
            <a:r>
              <a:rPr lang="es-ES" dirty="0" smtClean="0">
                <a:latin typeface="Garamond" pitchFamily="18" charset="0"/>
              </a:rPr>
              <a:t>6.5]. </a:t>
            </a:r>
          </a:p>
          <a:p>
            <a:pPr algn="just"/>
            <a:r>
              <a:rPr lang="es-ES" dirty="0" smtClean="0">
                <a:latin typeface="Garamond" pitchFamily="18" charset="0"/>
              </a:rPr>
              <a:t>Y el error sería:</a:t>
            </a:r>
          </a:p>
          <a:p>
            <a:pPr algn="just"/>
            <a:r>
              <a:rPr lang="es-ES" dirty="0">
                <a:latin typeface="Garamond" pitchFamily="18" charset="0"/>
              </a:rPr>
              <a:t>e</a:t>
            </a:r>
            <a:r>
              <a:rPr lang="es-ES" dirty="0" smtClean="0">
                <a:latin typeface="Garamond" pitchFamily="18" charset="0"/>
              </a:rPr>
              <a:t>rror = (2.5-2)^2 + (4.5-3.5)^2 + (6.5-6)^2 = 1.5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07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611560" y="1268760"/>
            <a:ext cx="8136904" cy="8125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latin typeface="Garamond" pitchFamily="18" charset="0"/>
              </a:rPr>
              <a:t>Para el caso anterior, vamos a ver como utilizaríamos la función </a:t>
            </a:r>
            <a:r>
              <a:rPr lang="es-ES" dirty="0" err="1" smtClean="0">
                <a:latin typeface="Garamond" pitchFamily="18" charset="0"/>
              </a:rPr>
              <a:t>fminsearch</a:t>
            </a:r>
            <a:r>
              <a:rPr lang="es-ES" dirty="0" smtClean="0">
                <a:latin typeface="Garamond" pitchFamily="18" charset="0"/>
              </a:rPr>
              <a:t> para ajustar tres puntos por una recta. Siendo los puntos para </a:t>
            </a:r>
            <a:r>
              <a:rPr lang="es-ES" dirty="0">
                <a:latin typeface="Garamond" pitchFamily="18" charset="0"/>
              </a:rPr>
              <a:t>x = [1, 2, 3] </a:t>
            </a:r>
            <a:r>
              <a:rPr lang="es-ES" dirty="0" smtClean="0">
                <a:latin typeface="Garamond" pitchFamily="18" charset="0"/>
              </a:rPr>
              <a:t>entonces </a:t>
            </a:r>
            <a:r>
              <a:rPr lang="es-ES" dirty="0" err="1" smtClean="0">
                <a:latin typeface="Garamond" pitchFamily="18" charset="0"/>
              </a:rPr>
              <a:t>z_exp</a:t>
            </a:r>
            <a:r>
              <a:rPr lang="es-ES" dirty="0" smtClean="0">
                <a:latin typeface="Garamond" pitchFamily="18" charset="0"/>
              </a:rPr>
              <a:t> </a:t>
            </a:r>
            <a:r>
              <a:rPr lang="es-ES" dirty="0">
                <a:latin typeface="Garamond" pitchFamily="18" charset="0"/>
              </a:rPr>
              <a:t>= [2, 3.5, 6]</a:t>
            </a:r>
            <a:endParaRPr lang="es-ES" dirty="0" smtClean="0">
              <a:latin typeface="Garamond" pitchFamily="18" charset="0"/>
            </a:endParaRPr>
          </a:p>
          <a:p>
            <a:pPr algn="just"/>
            <a:endParaRPr lang="es-ES" dirty="0" smtClean="0">
              <a:latin typeface="Garamond" pitchFamily="18" charset="0"/>
            </a:endParaRPr>
          </a:p>
          <a:p>
            <a:pPr algn="just"/>
            <a:r>
              <a:rPr lang="es-ES" dirty="0" smtClean="0">
                <a:latin typeface="Garamond" pitchFamily="18" charset="0"/>
              </a:rPr>
              <a:t>En este caso el modelo que queremos ajustar es una recta, es decir </a:t>
            </a:r>
            <a:r>
              <a:rPr lang="es-ES" b="1" dirty="0" smtClean="0">
                <a:latin typeface="Garamond" pitchFamily="18" charset="0"/>
              </a:rPr>
              <a:t>z = a + </a:t>
            </a:r>
            <a:r>
              <a:rPr lang="es-ES" b="1" dirty="0" err="1" smtClean="0">
                <a:latin typeface="Garamond" pitchFamily="18" charset="0"/>
              </a:rPr>
              <a:t>bx</a:t>
            </a:r>
            <a:endParaRPr lang="es-ES" b="1" dirty="0" smtClean="0">
              <a:latin typeface="Garamond" pitchFamily="18" charset="0"/>
            </a:endParaRPr>
          </a:p>
          <a:p>
            <a:pPr algn="just"/>
            <a:endParaRPr lang="es-ES" dirty="0">
              <a:latin typeface="Garamond" pitchFamily="18" charset="0"/>
            </a:endParaRPr>
          </a:p>
          <a:p>
            <a:pPr algn="just"/>
            <a:r>
              <a:rPr lang="es-ES" dirty="0" smtClean="0">
                <a:latin typeface="Garamond" pitchFamily="18" charset="0"/>
              </a:rPr>
              <a:t>Siendo los parámetros a y b los que queremos determinar para que el error cuadrático sea mínimo. Desde fuera la función </a:t>
            </a:r>
            <a:r>
              <a:rPr lang="es-ES" dirty="0" err="1" smtClean="0">
                <a:latin typeface="Garamond" pitchFamily="18" charset="0"/>
              </a:rPr>
              <a:t>fminsearch</a:t>
            </a:r>
            <a:r>
              <a:rPr lang="es-ES" dirty="0" smtClean="0">
                <a:latin typeface="Garamond" pitchFamily="18" charset="0"/>
              </a:rPr>
              <a:t> deberá verse así:</a:t>
            </a:r>
          </a:p>
          <a:p>
            <a:pPr algn="just"/>
            <a:endParaRPr lang="es-ES" dirty="0">
              <a:latin typeface="Garamond" pitchFamily="18" charset="0"/>
            </a:endParaRPr>
          </a:p>
          <a:p>
            <a:pPr algn="just"/>
            <a:r>
              <a:rPr lang="es-ES" dirty="0" smtClean="0">
                <a:latin typeface="Garamond" pitchFamily="18" charset="0"/>
              </a:rPr>
              <a:t>[</a:t>
            </a:r>
            <a:r>
              <a:rPr lang="es-ES" dirty="0" err="1">
                <a:latin typeface="Garamond" pitchFamily="18" charset="0"/>
              </a:rPr>
              <a:t>umin</a:t>
            </a:r>
            <a:r>
              <a:rPr lang="es-ES" dirty="0">
                <a:latin typeface="Garamond" pitchFamily="18" charset="0"/>
              </a:rPr>
              <a:t>, </a:t>
            </a:r>
            <a:r>
              <a:rPr lang="es-ES" dirty="0" err="1">
                <a:latin typeface="Garamond" pitchFamily="18" charset="0"/>
              </a:rPr>
              <a:t>fval</a:t>
            </a:r>
            <a:r>
              <a:rPr lang="es-ES" dirty="0">
                <a:latin typeface="Garamond" pitchFamily="18" charset="0"/>
              </a:rPr>
              <a:t>] = </a:t>
            </a:r>
            <a:r>
              <a:rPr lang="es-ES" dirty="0" err="1">
                <a:latin typeface="Garamond" pitchFamily="18" charset="0"/>
              </a:rPr>
              <a:t>fminsearch</a:t>
            </a:r>
            <a:r>
              <a:rPr lang="es-ES" dirty="0">
                <a:latin typeface="Garamond" pitchFamily="18" charset="0"/>
              </a:rPr>
              <a:t>(@(u) </a:t>
            </a:r>
            <a:r>
              <a:rPr lang="es-ES" dirty="0" err="1" smtClean="0">
                <a:latin typeface="Garamond" pitchFamily="18" charset="0"/>
              </a:rPr>
              <a:t>RMSD_linea</a:t>
            </a:r>
            <a:r>
              <a:rPr lang="es-ES" dirty="0" smtClean="0">
                <a:latin typeface="Garamond" pitchFamily="18" charset="0"/>
              </a:rPr>
              <a:t>(u, x, </a:t>
            </a:r>
            <a:r>
              <a:rPr lang="es-ES" dirty="0" err="1" smtClean="0">
                <a:latin typeface="Garamond" pitchFamily="18" charset="0"/>
              </a:rPr>
              <a:t>z_exp</a:t>
            </a:r>
            <a:r>
              <a:rPr lang="es-ES" dirty="0" smtClean="0">
                <a:latin typeface="Garamond" pitchFamily="18" charset="0"/>
              </a:rPr>
              <a:t>), </a:t>
            </a:r>
            <a:r>
              <a:rPr lang="es-ES" dirty="0">
                <a:latin typeface="Garamond" pitchFamily="18" charset="0"/>
              </a:rPr>
              <a:t>[1,1</a:t>
            </a:r>
            <a:r>
              <a:rPr lang="es-ES" dirty="0" smtClean="0">
                <a:latin typeface="Garamond" pitchFamily="18" charset="0"/>
              </a:rPr>
              <a:t>])</a:t>
            </a:r>
          </a:p>
          <a:p>
            <a:pPr algn="just"/>
            <a:endParaRPr lang="es-ES" dirty="0">
              <a:latin typeface="Garamond" pitchFamily="18" charset="0"/>
            </a:endParaRPr>
          </a:p>
          <a:p>
            <a:pPr algn="just"/>
            <a:r>
              <a:rPr lang="es-ES" dirty="0" smtClean="0">
                <a:latin typeface="Garamond" pitchFamily="18" charset="0"/>
              </a:rPr>
              <a:t>Es decir, </a:t>
            </a:r>
            <a:r>
              <a:rPr lang="es-ES" dirty="0" err="1" smtClean="0">
                <a:latin typeface="Garamond" pitchFamily="18" charset="0"/>
              </a:rPr>
              <a:t>fminsearch</a:t>
            </a:r>
            <a:r>
              <a:rPr lang="es-ES" dirty="0" smtClean="0">
                <a:latin typeface="Garamond" pitchFamily="18" charset="0"/>
              </a:rPr>
              <a:t> minimiza a una función que calcule el error cuadrático medio dependiendo de los parámetros u = [a, b]. Para ello habrá que pasarle también a la función los datos experimentales x y </a:t>
            </a:r>
            <a:r>
              <a:rPr lang="es-ES" dirty="0" err="1" smtClean="0">
                <a:latin typeface="Garamond" pitchFamily="18" charset="0"/>
              </a:rPr>
              <a:t>z_exp</a:t>
            </a:r>
            <a:r>
              <a:rPr lang="es-ES" dirty="0" smtClean="0">
                <a:latin typeface="Garamond" pitchFamily="18" charset="0"/>
              </a:rPr>
              <a:t>. La función </a:t>
            </a:r>
            <a:r>
              <a:rPr lang="es-ES" dirty="0" err="1" smtClean="0">
                <a:latin typeface="Garamond" pitchFamily="18" charset="0"/>
              </a:rPr>
              <a:t>ect_linea.m</a:t>
            </a:r>
            <a:r>
              <a:rPr lang="es-ES" dirty="0" smtClean="0">
                <a:latin typeface="Garamond" pitchFamily="18" charset="0"/>
              </a:rPr>
              <a:t> será</a:t>
            </a:r>
          </a:p>
          <a:p>
            <a:pPr algn="just"/>
            <a:endParaRPr lang="es-ES" dirty="0">
              <a:latin typeface="Garamond" pitchFamily="18" charset="0"/>
            </a:endParaRPr>
          </a:p>
          <a:p>
            <a:pPr algn="just"/>
            <a:r>
              <a:rPr lang="en-US" dirty="0"/>
              <a:t>function </a:t>
            </a:r>
            <a:r>
              <a:rPr lang="en-US" dirty="0" smtClean="0"/>
              <a:t>error </a:t>
            </a:r>
            <a:r>
              <a:rPr lang="en-US" dirty="0"/>
              <a:t>= </a:t>
            </a:r>
            <a:r>
              <a:rPr lang="en-US" dirty="0" err="1" smtClean="0"/>
              <a:t>RMSD_linea</a:t>
            </a:r>
            <a:r>
              <a:rPr lang="en-US" dirty="0" smtClean="0"/>
              <a:t>(u, x, </a:t>
            </a:r>
            <a:r>
              <a:rPr lang="en-US" dirty="0" err="1" smtClean="0"/>
              <a:t>z_exp</a:t>
            </a:r>
            <a:r>
              <a:rPr lang="en-US" dirty="0" smtClean="0"/>
              <a:t>)</a:t>
            </a:r>
            <a:endParaRPr lang="en-US" dirty="0"/>
          </a:p>
          <a:p>
            <a:pPr lvl="1" algn="just"/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=1:size(x,2)</a:t>
            </a:r>
          </a:p>
          <a:p>
            <a:pPr lvl="1" algn="just"/>
            <a:r>
              <a:rPr lang="en-US" dirty="0"/>
              <a:t>	</a:t>
            </a:r>
            <a:r>
              <a:rPr lang="en-US" dirty="0" err="1" smtClean="0"/>
              <a:t>z_modelo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= u(1) + u(2)*x(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lvl="1" algn="just"/>
            <a:r>
              <a:rPr lang="en-US" dirty="0"/>
              <a:t>e</a:t>
            </a:r>
            <a:r>
              <a:rPr lang="en-US" dirty="0" smtClean="0"/>
              <a:t>nd</a:t>
            </a:r>
          </a:p>
          <a:p>
            <a:pPr lvl="1" algn="just"/>
            <a:r>
              <a:rPr lang="en-US" dirty="0" smtClean="0"/>
              <a:t>error </a:t>
            </a:r>
            <a:r>
              <a:rPr lang="en-US" dirty="0"/>
              <a:t>= </a:t>
            </a:r>
            <a:r>
              <a:rPr lang="en-US" dirty="0" smtClean="0"/>
              <a:t>(sum </a:t>
            </a:r>
            <a:r>
              <a:rPr lang="en-US" dirty="0"/>
              <a:t>(</a:t>
            </a:r>
            <a:r>
              <a:rPr lang="en-US" dirty="0" smtClean="0"/>
              <a:t>(</a:t>
            </a:r>
            <a:r>
              <a:rPr lang="en-US" dirty="0" err="1" smtClean="0"/>
              <a:t>z_modelo</a:t>
            </a:r>
            <a:r>
              <a:rPr lang="en-US" dirty="0" smtClean="0"/>
              <a:t> - </a:t>
            </a:r>
            <a:r>
              <a:rPr lang="en-US" dirty="0" err="1"/>
              <a:t>z_exp</a:t>
            </a:r>
            <a:r>
              <a:rPr lang="en-US" dirty="0"/>
              <a:t>).^</a:t>
            </a:r>
            <a:r>
              <a:rPr lang="en-US" dirty="0" smtClean="0"/>
              <a:t>2))^0.5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s-ES" dirty="0" smtClean="0">
              <a:latin typeface="Garamond" pitchFamily="18" charset="0"/>
            </a:endParaRPr>
          </a:p>
          <a:p>
            <a:pPr algn="just"/>
            <a:endParaRPr lang="es-ES" dirty="0">
              <a:latin typeface="Garamond" pitchFamily="18" charset="0"/>
            </a:endParaRPr>
          </a:p>
          <a:p>
            <a:pPr algn="just"/>
            <a:endParaRPr lang="es-ES" dirty="0">
              <a:latin typeface="Garamond" pitchFamily="18" charset="0"/>
            </a:endParaRPr>
          </a:p>
          <a:p>
            <a:pPr algn="just"/>
            <a:endParaRPr lang="es-ES" dirty="0" smtClean="0">
              <a:latin typeface="Garamond" pitchFamily="18" charset="0"/>
            </a:endParaRPr>
          </a:p>
          <a:p>
            <a:pPr algn="just"/>
            <a:r>
              <a:rPr lang="es-ES" dirty="0" smtClean="0">
                <a:latin typeface="Garamond" pitchFamily="18" charset="0"/>
              </a:rPr>
              <a:t>  </a:t>
            </a:r>
          </a:p>
          <a:p>
            <a:pPr algn="just"/>
            <a:endParaRPr lang="es-ES" dirty="0">
              <a:latin typeface="Garamond" pitchFamily="18" charset="0"/>
            </a:endParaRPr>
          </a:p>
          <a:p>
            <a:pPr algn="just"/>
            <a:endParaRPr lang="en-US" dirty="0" smtClean="0"/>
          </a:p>
          <a:p>
            <a:pPr algn="just"/>
            <a:endParaRPr lang="es-ES" dirty="0">
              <a:latin typeface="Garamond" pitchFamily="18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 smtClean="0"/>
              <a:t>Función error cuadrático medio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3786182"/>
              </p:ext>
            </p:extLst>
          </p:nvPr>
        </p:nvGraphicFramePr>
        <p:xfrm>
          <a:off x="6156176" y="5001344"/>
          <a:ext cx="2736304" cy="1844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4 Rectángulo"/>
          <p:cNvSpPr/>
          <p:nvPr/>
        </p:nvSpPr>
        <p:spPr>
          <a:xfrm>
            <a:off x="5212432" y="5517231"/>
            <a:ext cx="12961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latin typeface="Garamond" pitchFamily="18" charset="0"/>
              </a:rPr>
              <a:t>Resultado</a:t>
            </a:r>
          </a:p>
          <a:p>
            <a:r>
              <a:rPr lang="es-ES" dirty="0" smtClean="0">
                <a:latin typeface="Garamond" pitchFamily="18" charset="0"/>
              </a:rPr>
              <a:t>a </a:t>
            </a:r>
            <a:r>
              <a:rPr lang="es-ES" dirty="0">
                <a:latin typeface="Garamond" pitchFamily="18" charset="0"/>
              </a:rPr>
              <a:t>= -</a:t>
            </a:r>
            <a:r>
              <a:rPr lang="es-ES" dirty="0" smtClean="0">
                <a:latin typeface="Garamond" pitchFamily="18" charset="0"/>
              </a:rPr>
              <a:t>0.1666</a:t>
            </a:r>
          </a:p>
          <a:p>
            <a:r>
              <a:rPr lang="es-ES" dirty="0">
                <a:latin typeface="Garamond" pitchFamily="18" charset="0"/>
              </a:rPr>
              <a:t>b</a:t>
            </a:r>
            <a:r>
              <a:rPr lang="es-ES" dirty="0" smtClean="0">
                <a:latin typeface="Garamond" pitchFamily="18" charset="0"/>
              </a:rPr>
              <a:t> =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611560" y="1268760"/>
            <a:ext cx="813690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latin typeface="Garamond" pitchFamily="18" charset="0"/>
              </a:rPr>
              <a:t>De nuevo, lo anterior lo podríamos haber hecho externalizando la función </a:t>
            </a:r>
            <a:r>
              <a:rPr lang="es-ES" dirty="0" err="1" smtClean="0">
                <a:latin typeface="Garamond" pitchFamily="18" charset="0"/>
              </a:rPr>
              <a:t>linea.m</a:t>
            </a:r>
            <a:r>
              <a:rPr lang="es-ES" dirty="0" smtClean="0">
                <a:latin typeface="Garamond" pitchFamily="18" charset="0"/>
              </a:rPr>
              <a:t> de la función ect_linea_2.m</a:t>
            </a:r>
          </a:p>
          <a:p>
            <a:pPr algn="just"/>
            <a:endParaRPr lang="es-ES" dirty="0">
              <a:latin typeface="Garamond" pitchFamily="18" charset="0"/>
            </a:endParaRPr>
          </a:p>
          <a:p>
            <a:pPr algn="just"/>
            <a:r>
              <a:rPr lang="en-US" dirty="0"/>
              <a:t>function error = </a:t>
            </a:r>
            <a:r>
              <a:rPr lang="en-US" dirty="0" smtClean="0"/>
              <a:t>ect_linea_2 (</a:t>
            </a:r>
            <a:r>
              <a:rPr lang="en-US" dirty="0"/>
              <a:t>u, x, </a:t>
            </a:r>
            <a:r>
              <a:rPr lang="en-US" dirty="0" err="1"/>
              <a:t>z_exp</a:t>
            </a:r>
            <a:r>
              <a:rPr lang="en-US" dirty="0"/>
              <a:t>)</a:t>
            </a:r>
          </a:p>
          <a:p>
            <a:pPr lvl="1" algn="just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=1:size(x,2)</a:t>
            </a:r>
          </a:p>
          <a:p>
            <a:pPr lvl="1" algn="just"/>
            <a:r>
              <a:rPr lang="en-US" dirty="0"/>
              <a:t>	</a:t>
            </a:r>
            <a:r>
              <a:rPr lang="en-US" dirty="0" err="1"/>
              <a:t>z_modelo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 </a:t>
            </a:r>
            <a:r>
              <a:rPr lang="en-US" dirty="0" err="1" smtClean="0"/>
              <a:t>linea</a:t>
            </a:r>
            <a:r>
              <a:rPr lang="en-US" dirty="0" smtClean="0"/>
              <a:t>(u, x(</a:t>
            </a:r>
            <a:r>
              <a:rPr lang="en-US" dirty="0" err="1" smtClean="0"/>
              <a:t>i</a:t>
            </a:r>
            <a:r>
              <a:rPr lang="en-US" dirty="0" smtClean="0"/>
              <a:t>))</a:t>
            </a:r>
            <a:endParaRPr lang="en-US" dirty="0"/>
          </a:p>
          <a:p>
            <a:pPr lvl="1" algn="just"/>
            <a:r>
              <a:rPr lang="en-US" dirty="0"/>
              <a:t>end</a:t>
            </a:r>
          </a:p>
          <a:p>
            <a:pPr lvl="1" algn="just"/>
            <a:r>
              <a:rPr lang="en-US" dirty="0"/>
              <a:t>error = sum ((</a:t>
            </a:r>
            <a:r>
              <a:rPr lang="en-US" dirty="0" err="1"/>
              <a:t>z_modelo</a:t>
            </a:r>
            <a:r>
              <a:rPr lang="en-US" dirty="0"/>
              <a:t> - </a:t>
            </a:r>
            <a:r>
              <a:rPr lang="en-US" dirty="0" err="1"/>
              <a:t>z_exp</a:t>
            </a:r>
            <a:r>
              <a:rPr lang="en-US" dirty="0"/>
              <a:t>).^2)</a:t>
            </a:r>
          </a:p>
          <a:p>
            <a:pPr algn="just"/>
            <a:endParaRPr lang="es-ES" dirty="0" smtClean="0">
              <a:latin typeface="Garamond" pitchFamily="18" charset="0"/>
            </a:endParaRPr>
          </a:p>
          <a:p>
            <a:pPr algn="just"/>
            <a:r>
              <a:rPr lang="es-ES" dirty="0" smtClean="0">
                <a:latin typeface="Garamond" pitchFamily="18" charset="0"/>
              </a:rPr>
              <a:t>Dónde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function z </a:t>
            </a:r>
            <a:r>
              <a:rPr lang="en-US" dirty="0"/>
              <a:t>= </a:t>
            </a:r>
            <a:r>
              <a:rPr lang="en-US" dirty="0" err="1" smtClean="0"/>
              <a:t>linea</a:t>
            </a:r>
            <a:r>
              <a:rPr lang="en-US" dirty="0" smtClean="0"/>
              <a:t>(u</a:t>
            </a:r>
            <a:r>
              <a:rPr lang="en-US" dirty="0"/>
              <a:t>, </a:t>
            </a:r>
            <a:r>
              <a:rPr lang="en-US" dirty="0" smtClean="0"/>
              <a:t>x)</a:t>
            </a:r>
            <a:endParaRPr lang="en-US" dirty="0"/>
          </a:p>
          <a:p>
            <a:pPr lvl="1" algn="just"/>
            <a:r>
              <a:rPr lang="en-US" dirty="0"/>
              <a:t>z</a:t>
            </a:r>
            <a:r>
              <a:rPr lang="en-US" dirty="0" smtClean="0"/>
              <a:t> = </a:t>
            </a:r>
            <a:r>
              <a:rPr lang="en-US" dirty="0"/>
              <a:t>u(1) + u(2)*</a:t>
            </a:r>
            <a:r>
              <a:rPr lang="en-US" dirty="0" smtClean="0"/>
              <a:t>x</a:t>
            </a:r>
            <a:endParaRPr lang="en-US" dirty="0"/>
          </a:p>
          <a:p>
            <a:pPr algn="just"/>
            <a:endParaRPr lang="es-ES" dirty="0">
              <a:latin typeface="Garamond" pitchFamily="18" charset="0"/>
            </a:endParaRPr>
          </a:p>
          <a:p>
            <a:pPr algn="just"/>
            <a:r>
              <a:rPr lang="es-ES" dirty="0" smtClean="0">
                <a:latin typeface="Garamond" pitchFamily="18" charset="0"/>
              </a:rPr>
              <a:t>En este caso la función </a:t>
            </a:r>
            <a:r>
              <a:rPr lang="es-ES" dirty="0" err="1" smtClean="0">
                <a:latin typeface="Garamond" pitchFamily="18" charset="0"/>
              </a:rPr>
              <a:t>fminsearch</a:t>
            </a:r>
            <a:r>
              <a:rPr lang="es-ES" dirty="0" smtClean="0">
                <a:latin typeface="Garamond" pitchFamily="18" charset="0"/>
              </a:rPr>
              <a:t> minimizará la función del error cuadrático total, que a su vez llamará a la función “modelo”, en este caso una </a:t>
            </a:r>
            <a:r>
              <a:rPr lang="es-ES" dirty="0" err="1" smtClean="0">
                <a:latin typeface="Garamond" pitchFamily="18" charset="0"/>
              </a:rPr>
              <a:t>linea</a:t>
            </a:r>
            <a:r>
              <a:rPr lang="es-ES" dirty="0" smtClean="0">
                <a:latin typeface="Garamond" pitchFamily="18" charset="0"/>
              </a:rPr>
              <a:t>, para calcular el error entre el modelo y los datos experimentales. </a:t>
            </a:r>
            <a:endParaRPr lang="es-ES" dirty="0">
              <a:latin typeface="Garamond" pitchFamily="18" charset="0"/>
            </a:endParaRPr>
          </a:p>
          <a:p>
            <a:pPr algn="just"/>
            <a:endParaRPr lang="es-ES" dirty="0" smtClean="0">
              <a:latin typeface="Garamond" pitchFamily="18" charset="0"/>
            </a:endParaRPr>
          </a:p>
          <a:p>
            <a:pPr algn="just"/>
            <a:r>
              <a:rPr lang="es-ES" dirty="0" smtClean="0">
                <a:latin typeface="Garamond" pitchFamily="18" charset="0"/>
              </a:rPr>
              <a:t>[</a:t>
            </a:r>
            <a:r>
              <a:rPr lang="es-ES" dirty="0" err="1">
                <a:latin typeface="Garamond" pitchFamily="18" charset="0"/>
              </a:rPr>
              <a:t>umin</a:t>
            </a:r>
            <a:r>
              <a:rPr lang="es-ES" dirty="0">
                <a:latin typeface="Garamond" pitchFamily="18" charset="0"/>
              </a:rPr>
              <a:t>, </a:t>
            </a:r>
            <a:r>
              <a:rPr lang="es-ES" dirty="0" err="1">
                <a:latin typeface="Garamond" pitchFamily="18" charset="0"/>
              </a:rPr>
              <a:t>fval</a:t>
            </a:r>
            <a:r>
              <a:rPr lang="es-ES" dirty="0">
                <a:latin typeface="Garamond" pitchFamily="18" charset="0"/>
              </a:rPr>
              <a:t>] = </a:t>
            </a:r>
            <a:r>
              <a:rPr lang="es-ES" dirty="0" err="1">
                <a:latin typeface="Garamond" pitchFamily="18" charset="0"/>
              </a:rPr>
              <a:t>fminsearch</a:t>
            </a:r>
            <a:r>
              <a:rPr lang="es-ES" dirty="0">
                <a:latin typeface="Garamond" pitchFamily="18" charset="0"/>
              </a:rPr>
              <a:t>(@(u) </a:t>
            </a:r>
            <a:r>
              <a:rPr lang="es-ES" dirty="0" smtClean="0">
                <a:latin typeface="Garamond" pitchFamily="18" charset="0"/>
              </a:rPr>
              <a:t>ect_linea_2 (</a:t>
            </a:r>
            <a:r>
              <a:rPr lang="es-ES" dirty="0">
                <a:latin typeface="Garamond" pitchFamily="18" charset="0"/>
              </a:rPr>
              <a:t>u, x, </a:t>
            </a:r>
            <a:r>
              <a:rPr lang="es-ES" dirty="0" err="1">
                <a:latin typeface="Garamond" pitchFamily="18" charset="0"/>
              </a:rPr>
              <a:t>z_exp</a:t>
            </a:r>
            <a:r>
              <a:rPr lang="es-ES" dirty="0">
                <a:latin typeface="Garamond" pitchFamily="18" charset="0"/>
              </a:rPr>
              <a:t>), [1,1])</a:t>
            </a:r>
          </a:p>
          <a:p>
            <a:pPr algn="just"/>
            <a:endParaRPr lang="es-ES" dirty="0">
              <a:latin typeface="Garamond" pitchFamily="18" charset="0"/>
            </a:endParaRPr>
          </a:p>
          <a:p>
            <a:pPr algn="just"/>
            <a:endParaRPr lang="es-ES" dirty="0">
              <a:latin typeface="Garamond" pitchFamily="18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 smtClean="0"/>
              <a:t>Función error cuadrático medio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6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611560" y="1268760"/>
            <a:ext cx="813690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latin typeface="Garamond" pitchFamily="18" charset="0"/>
              </a:rPr>
              <a:t>En el caso de que queramos ajustar un circuito equivalente a los resultados experimentales de un panel solar tendremos:</a:t>
            </a:r>
          </a:p>
          <a:p>
            <a:pPr algn="just"/>
            <a:endParaRPr lang="es-ES" dirty="0">
              <a:latin typeface="Garamond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s-ES" dirty="0" smtClean="0">
                <a:latin typeface="Garamond" pitchFamily="18" charset="0"/>
              </a:rPr>
              <a:t>Los datos experimentales serán el voltaje, V, y la intensidad, </a:t>
            </a:r>
            <a:r>
              <a:rPr lang="es-ES" dirty="0" err="1" smtClean="0">
                <a:latin typeface="Garamond" pitchFamily="18" charset="0"/>
              </a:rPr>
              <a:t>I_exp</a:t>
            </a:r>
            <a:r>
              <a:rPr lang="es-ES" dirty="0" smtClean="0">
                <a:latin typeface="Garamond" pitchFamily="18" charset="0"/>
              </a:rPr>
              <a:t>, generada durante  las mediciones.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s-ES" dirty="0" smtClean="0">
                <a:latin typeface="Garamond" pitchFamily="18" charset="0"/>
              </a:rPr>
              <a:t>Las variables a ajustar serán los parámetros del circuito equivalente: </a:t>
            </a:r>
            <a:br>
              <a:rPr lang="es-ES" dirty="0" smtClean="0">
                <a:latin typeface="Garamond" pitchFamily="18" charset="0"/>
              </a:rPr>
            </a:br>
            <a:r>
              <a:rPr lang="es-ES" b="1" dirty="0" smtClean="0">
                <a:latin typeface="Garamond" pitchFamily="18" charset="0"/>
              </a:rPr>
              <a:t>u</a:t>
            </a:r>
            <a:r>
              <a:rPr lang="es-ES" dirty="0" smtClean="0">
                <a:latin typeface="Garamond" pitchFamily="18" charset="0"/>
              </a:rPr>
              <a:t> = [Ipv, I0, Rs, </a:t>
            </a:r>
            <a:r>
              <a:rPr lang="es-ES" dirty="0" err="1" smtClean="0">
                <a:latin typeface="Garamond" pitchFamily="18" charset="0"/>
              </a:rPr>
              <a:t>Rsh</a:t>
            </a:r>
            <a:r>
              <a:rPr lang="es-ES" dirty="0" smtClean="0">
                <a:latin typeface="Garamond" pitchFamily="18" charset="0"/>
              </a:rPr>
              <a:t>, a]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s-ES" dirty="0" smtClean="0">
              <a:latin typeface="Garamond" pitchFamily="18" charset="0"/>
            </a:endParaRPr>
          </a:p>
          <a:p>
            <a:pPr algn="just"/>
            <a:r>
              <a:rPr lang="es-ES" dirty="0" smtClean="0">
                <a:latin typeface="Garamond" pitchFamily="18" charset="0"/>
              </a:rPr>
              <a:t>Luego la función </a:t>
            </a:r>
            <a:r>
              <a:rPr lang="es-ES" dirty="0" err="1" smtClean="0">
                <a:latin typeface="Garamond" pitchFamily="18" charset="0"/>
              </a:rPr>
              <a:t>fminsearch</a:t>
            </a:r>
            <a:r>
              <a:rPr lang="es-ES" dirty="0" smtClean="0">
                <a:latin typeface="Garamond" pitchFamily="18" charset="0"/>
              </a:rPr>
              <a:t> tendrá la forma:</a:t>
            </a:r>
          </a:p>
          <a:p>
            <a:pPr algn="just"/>
            <a:r>
              <a:rPr lang="es-ES" dirty="0"/>
              <a:t>[</a:t>
            </a:r>
            <a:r>
              <a:rPr lang="es-ES" dirty="0" err="1"/>
              <a:t>umin</a:t>
            </a:r>
            <a:r>
              <a:rPr lang="es-ES" dirty="0"/>
              <a:t>, </a:t>
            </a:r>
            <a:r>
              <a:rPr lang="es-ES" dirty="0" err="1"/>
              <a:t>fval</a:t>
            </a:r>
            <a:r>
              <a:rPr lang="es-ES" dirty="0"/>
              <a:t>] = </a:t>
            </a:r>
            <a:r>
              <a:rPr lang="es-ES" dirty="0" err="1"/>
              <a:t>fminsearch</a:t>
            </a:r>
            <a:r>
              <a:rPr lang="es-ES" dirty="0"/>
              <a:t>(@(u) </a:t>
            </a:r>
            <a:r>
              <a:rPr lang="es-ES" dirty="0" smtClean="0"/>
              <a:t>RMSD</a:t>
            </a:r>
            <a:r>
              <a:rPr lang="es-ES" dirty="0" smtClean="0"/>
              <a:t> </a:t>
            </a:r>
            <a:r>
              <a:rPr lang="es-ES" dirty="0"/>
              <a:t>(u, V, </a:t>
            </a:r>
            <a:r>
              <a:rPr lang="es-ES" dirty="0" err="1"/>
              <a:t>I_exp</a:t>
            </a:r>
            <a:r>
              <a:rPr lang="es-ES" dirty="0"/>
              <a:t>), [1, </a:t>
            </a:r>
            <a:r>
              <a:rPr lang="es-ES" dirty="0" smtClean="0"/>
              <a:t>1E-6</a:t>
            </a:r>
            <a:r>
              <a:rPr lang="es-ES" dirty="0"/>
              <a:t>, 1, </a:t>
            </a:r>
            <a:r>
              <a:rPr lang="es-ES" dirty="0" smtClean="0"/>
              <a:t>10, 1])</a:t>
            </a:r>
            <a:endParaRPr lang="es-ES" dirty="0"/>
          </a:p>
          <a:p>
            <a:pPr algn="just"/>
            <a:endParaRPr lang="es-ES" dirty="0">
              <a:latin typeface="Garamond" pitchFamily="18" charset="0"/>
            </a:endParaRPr>
          </a:p>
          <a:p>
            <a:pPr algn="just"/>
            <a:r>
              <a:rPr lang="es-ES" dirty="0" smtClean="0">
                <a:latin typeface="Garamond" pitchFamily="18" charset="0"/>
              </a:rPr>
              <a:t>Y habrá que diseñar una función </a:t>
            </a:r>
            <a:r>
              <a:rPr lang="es-ES" dirty="0" err="1" smtClean="0">
                <a:latin typeface="Garamond" pitchFamily="18" charset="0"/>
              </a:rPr>
              <a:t>RMSD.m</a:t>
            </a:r>
            <a:r>
              <a:rPr lang="es-ES" dirty="0" smtClean="0">
                <a:latin typeface="Garamond" pitchFamily="18" charset="0"/>
              </a:rPr>
              <a:t> </a:t>
            </a:r>
            <a:r>
              <a:rPr lang="es-ES" dirty="0" smtClean="0">
                <a:latin typeface="Garamond" pitchFamily="18" charset="0"/>
              </a:rPr>
              <a:t>que calcule el error cuadrático entre los datos experimentales y el modelo de panel. En principio tendría la forma:</a:t>
            </a:r>
            <a:endParaRPr lang="es-ES" dirty="0">
              <a:latin typeface="Garamond" pitchFamily="18" charset="0"/>
            </a:endParaRPr>
          </a:p>
          <a:p>
            <a:pPr algn="just"/>
            <a:endParaRPr lang="es-ES" dirty="0" smtClean="0">
              <a:latin typeface="Garamond" pitchFamily="18" charset="0"/>
            </a:endParaRPr>
          </a:p>
          <a:p>
            <a:pPr algn="just"/>
            <a:r>
              <a:rPr lang="en-US" dirty="0"/>
              <a:t>function error = </a:t>
            </a:r>
            <a:r>
              <a:rPr lang="en-US" dirty="0" smtClean="0"/>
              <a:t>RMSD </a:t>
            </a:r>
            <a:r>
              <a:rPr lang="en-US" dirty="0"/>
              <a:t>(u, </a:t>
            </a:r>
            <a:r>
              <a:rPr lang="en-US" dirty="0" smtClean="0"/>
              <a:t>V, </a:t>
            </a:r>
            <a:r>
              <a:rPr lang="en-US" dirty="0" err="1" smtClean="0"/>
              <a:t>I_exp</a:t>
            </a:r>
            <a:r>
              <a:rPr lang="en-US" dirty="0"/>
              <a:t>)</a:t>
            </a:r>
          </a:p>
          <a:p>
            <a:pPr lvl="1" algn="just"/>
            <a:r>
              <a:rPr lang="en-US" dirty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=1:size(V,2</a:t>
            </a:r>
            <a:r>
              <a:rPr lang="en-US" dirty="0"/>
              <a:t>)</a:t>
            </a:r>
          </a:p>
          <a:p>
            <a:pPr lvl="1" algn="just"/>
            <a:r>
              <a:rPr lang="en-US" dirty="0"/>
              <a:t>	</a:t>
            </a:r>
            <a:r>
              <a:rPr lang="en-US" dirty="0" err="1" smtClean="0"/>
              <a:t>I_modelo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/>
              <a:t>) = </a:t>
            </a:r>
            <a:r>
              <a:rPr lang="en-US" dirty="0" err="1" smtClean="0"/>
              <a:t>Panel_Current</a:t>
            </a:r>
            <a:r>
              <a:rPr lang="en-US" dirty="0" smtClean="0"/>
              <a:t>(u</a:t>
            </a:r>
            <a:r>
              <a:rPr lang="en-US" dirty="0"/>
              <a:t>, V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/>
              <a:t>))</a:t>
            </a:r>
          </a:p>
          <a:p>
            <a:pPr lvl="1" algn="just"/>
            <a:r>
              <a:rPr lang="en-US" dirty="0"/>
              <a:t>end</a:t>
            </a:r>
          </a:p>
          <a:p>
            <a:pPr lvl="1" algn="just"/>
            <a:r>
              <a:rPr lang="en-US" dirty="0"/>
              <a:t>error = sum </a:t>
            </a:r>
            <a:r>
              <a:rPr lang="en-US" dirty="0" smtClean="0"/>
              <a:t>((</a:t>
            </a:r>
            <a:r>
              <a:rPr lang="en-US" dirty="0" err="1" smtClean="0"/>
              <a:t>I_modelo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err="1" smtClean="0"/>
              <a:t>I_exp</a:t>
            </a:r>
            <a:r>
              <a:rPr lang="en-US" dirty="0"/>
              <a:t>).^2)</a:t>
            </a:r>
          </a:p>
          <a:p>
            <a:pPr algn="just"/>
            <a:endParaRPr lang="es-ES" dirty="0">
              <a:latin typeface="Garamond" pitchFamily="18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 smtClean="0"/>
              <a:t>Planteamiento para un panel solar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4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611560" y="1350733"/>
            <a:ext cx="770485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latin typeface="Garamond" pitchFamily="18" charset="0"/>
              </a:rPr>
              <a:t>En la transparencia anterior hemos visto como sería la aproximación por mínimos cuadrados de un panel a falta de definir una función </a:t>
            </a:r>
            <a:r>
              <a:rPr lang="es-ES" dirty="0" err="1" smtClean="0">
                <a:latin typeface="Garamond" pitchFamily="18" charset="0"/>
              </a:rPr>
              <a:t>panel_current</a:t>
            </a:r>
            <a:r>
              <a:rPr lang="es-ES" dirty="0" smtClean="0">
                <a:latin typeface="Garamond" pitchFamily="18" charset="0"/>
              </a:rPr>
              <a:t> </a:t>
            </a:r>
            <a:r>
              <a:rPr lang="es-ES" dirty="0" smtClean="0">
                <a:latin typeface="Garamond" pitchFamily="18" charset="0"/>
              </a:rPr>
              <a:t>(</a:t>
            </a:r>
            <a:r>
              <a:rPr lang="es-ES" b="1" dirty="0" smtClean="0">
                <a:latin typeface="Garamond" pitchFamily="18" charset="0"/>
              </a:rPr>
              <a:t>u</a:t>
            </a:r>
            <a:r>
              <a:rPr lang="es-ES" dirty="0" smtClean="0">
                <a:latin typeface="Garamond" pitchFamily="18" charset="0"/>
              </a:rPr>
              <a:t>, V</a:t>
            </a:r>
            <a:r>
              <a:rPr lang="es-ES" dirty="0">
                <a:latin typeface="Garamond" pitchFamily="18" charset="0"/>
              </a:rPr>
              <a:t>)</a:t>
            </a:r>
            <a:r>
              <a:rPr lang="es-ES" dirty="0" smtClean="0">
                <a:latin typeface="Garamond" pitchFamily="18" charset="0"/>
              </a:rPr>
              <a:t> que nos calcule la intensidad que genera un panel solar para unos parámetros </a:t>
            </a:r>
            <a:r>
              <a:rPr lang="es-ES" b="1" dirty="0" smtClean="0">
                <a:latin typeface="Garamond" pitchFamily="18" charset="0"/>
              </a:rPr>
              <a:t>u</a:t>
            </a:r>
            <a:r>
              <a:rPr lang="es-ES" dirty="0" smtClean="0">
                <a:latin typeface="Garamond" pitchFamily="18" charset="0"/>
              </a:rPr>
              <a:t> y un determinado voltaje V. </a:t>
            </a:r>
          </a:p>
          <a:p>
            <a:pPr algn="just"/>
            <a:endParaRPr lang="es-ES" dirty="0">
              <a:latin typeface="Garamond" pitchFamily="18" charset="0"/>
            </a:endParaRPr>
          </a:p>
          <a:p>
            <a:pPr algn="just"/>
            <a:r>
              <a:rPr lang="es-ES" dirty="0" smtClean="0">
                <a:latin typeface="Garamond" pitchFamily="18" charset="0"/>
              </a:rPr>
              <a:t>En este caso la función no es tan sencilla como en el caso de la función </a:t>
            </a:r>
            <a:r>
              <a:rPr lang="es-ES" dirty="0" err="1" smtClean="0">
                <a:latin typeface="Garamond" pitchFamily="18" charset="0"/>
              </a:rPr>
              <a:t>linea.m</a:t>
            </a:r>
            <a:r>
              <a:rPr lang="es-ES" dirty="0" smtClean="0">
                <a:latin typeface="Garamond" pitchFamily="18" charset="0"/>
              </a:rPr>
              <a:t> ya que la ecuación de la intensidad es implícita: </a:t>
            </a:r>
          </a:p>
          <a:p>
            <a:pPr algn="just"/>
            <a:endParaRPr lang="es-ES" dirty="0">
              <a:latin typeface="Garamond" pitchFamily="18" charset="0"/>
            </a:endParaRPr>
          </a:p>
          <a:p>
            <a:pPr algn="just"/>
            <a:endParaRPr lang="es-ES" dirty="0" smtClean="0">
              <a:latin typeface="Garamond" pitchFamily="18" charset="0"/>
            </a:endParaRPr>
          </a:p>
          <a:p>
            <a:pPr algn="just"/>
            <a:endParaRPr lang="es-ES" dirty="0">
              <a:latin typeface="Garamond" pitchFamily="18" charset="0"/>
            </a:endParaRPr>
          </a:p>
          <a:p>
            <a:pPr algn="just"/>
            <a:endParaRPr lang="es-ES" dirty="0" smtClean="0">
              <a:latin typeface="Garamond" pitchFamily="18" charset="0"/>
            </a:endParaRPr>
          </a:p>
          <a:p>
            <a:pPr algn="just"/>
            <a:endParaRPr lang="es-ES" dirty="0">
              <a:latin typeface="Garamond" pitchFamily="18" charset="0"/>
            </a:endParaRPr>
          </a:p>
          <a:p>
            <a:pPr algn="just"/>
            <a:r>
              <a:rPr lang="es-ES" dirty="0" smtClean="0">
                <a:latin typeface="Garamond" pitchFamily="18" charset="0"/>
              </a:rPr>
              <a:t>Es decir, no podemos despejar I en función de </a:t>
            </a:r>
            <a:r>
              <a:rPr lang="es-ES" b="1" dirty="0" smtClean="0">
                <a:latin typeface="Garamond" pitchFamily="18" charset="0"/>
              </a:rPr>
              <a:t>u</a:t>
            </a:r>
            <a:r>
              <a:rPr lang="es-ES" dirty="0" smtClean="0">
                <a:latin typeface="Garamond" pitchFamily="18" charset="0"/>
              </a:rPr>
              <a:t> y V, para devolver directamente la intensidad, como hacíamos en el caso de la función </a:t>
            </a:r>
            <a:r>
              <a:rPr lang="es-ES" dirty="0" err="1" smtClean="0">
                <a:latin typeface="Garamond" pitchFamily="18" charset="0"/>
              </a:rPr>
              <a:t>linea.m</a:t>
            </a:r>
            <a:r>
              <a:rPr lang="es-ES" dirty="0" smtClean="0">
                <a:latin typeface="Garamond" pitchFamily="18" charset="0"/>
              </a:rPr>
              <a:t>. Para resolver funciones </a:t>
            </a:r>
            <a:r>
              <a:rPr lang="es-ES" dirty="0" err="1" smtClean="0">
                <a:latin typeface="Garamond" pitchFamily="18" charset="0"/>
              </a:rPr>
              <a:t>implicitas</a:t>
            </a:r>
            <a:r>
              <a:rPr lang="es-ES" dirty="0" smtClean="0">
                <a:latin typeface="Garamond" pitchFamily="18" charset="0"/>
              </a:rPr>
              <a:t> con Matlab, una manera sencilla es utilizar la segunda función de la que vamos a hablar: </a:t>
            </a:r>
            <a:r>
              <a:rPr lang="es-ES" b="1" dirty="0" err="1" smtClean="0">
                <a:latin typeface="Garamond" pitchFamily="18" charset="0"/>
              </a:rPr>
              <a:t>fzero</a:t>
            </a:r>
            <a:r>
              <a:rPr lang="es-ES" b="1" dirty="0" smtClean="0">
                <a:latin typeface="Garamond" pitchFamily="18" charset="0"/>
              </a:rPr>
              <a:t> </a:t>
            </a:r>
            <a:r>
              <a:rPr lang="es-ES" dirty="0" smtClean="0">
                <a:latin typeface="Garamond" pitchFamily="18" charset="0"/>
              </a:rPr>
              <a:t> </a:t>
            </a:r>
          </a:p>
          <a:p>
            <a:pPr algn="just"/>
            <a:endParaRPr lang="es-ES" dirty="0">
              <a:latin typeface="Garamond" pitchFamily="18" charset="0"/>
            </a:endParaRPr>
          </a:p>
          <a:p>
            <a:pPr algn="just"/>
            <a:endParaRPr lang="es-ES" dirty="0" smtClean="0">
              <a:latin typeface="Garamond" pitchFamily="18" charset="0"/>
            </a:endParaRPr>
          </a:p>
          <a:p>
            <a:pPr algn="just"/>
            <a:endParaRPr lang="es-ES" dirty="0">
              <a:latin typeface="Garamond" pitchFamily="18" charset="0"/>
            </a:endParaRPr>
          </a:p>
          <a:p>
            <a:pPr algn="just"/>
            <a:endParaRPr lang="es-ES" dirty="0" smtClean="0">
              <a:latin typeface="Garamond" pitchFamily="18" charset="0"/>
            </a:endParaRPr>
          </a:p>
          <a:p>
            <a:pPr algn="just"/>
            <a:endParaRPr lang="es-ES" dirty="0" smtClean="0">
              <a:latin typeface="Garamond" pitchFamily="18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 smtClean="0"/>
              <a:t>Cálculo de la intensidad del panel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75305"/>
              </p:ext>
            </p:extLst>
          </p:nvPr>
        </p:nvGraphicFramePr>
        <p:xfrm>
          <a:off x="2483768" y="3524358"/>
          <a:ext cx="360045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3" imgW="2489040" imgH="507960" progId="Equation.DSMT4">
                  <p:embed/>
                </p:oleObj>
              </mc:Choice>
              <mc:Fallback>
                <p:oleObj name="Equation" r:id="rId3" imgW="2489040" imgH="507960" progId="Equation.DSMT4">
                  <p:embed/>
                  <p:pic>
                    <p:nvPicPr>
                      <p:cNvPr id="0" name="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3524358"/>
                        <a:ext cx="3600450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846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1405</Words>
  <Application>Microsoft Office PowerPoint</Application>
  <PresentationFormat>Presentación en pantalla (4:3)</PresentationFormat>
  <Paragraphs>163</Paragraphs>
  <Slides>12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Garamond</vt:lpstr>
      <vt:lpstr>Tema de Office</vt:lpstr>
      <vt:lpstr>Equation</vt:lpstr>
      <vt:lpstr>Ajuste con Matlab  por mínimos cuadrados</vt:lpstr>
      <vt:lpstr>fminsearch</vt:lpstr>
      <vt:lpstr>fminsearch</vt:lpstr>
      <vt:lpstr>fminsearch</vt:lpstr>
      <vt:lpstr>Función error cuadrático medio</vt:lpstr>
      <vt:lpstr>Función error cuadrático medio</vt:lpstr>
      <vt:lpstr>Función error cuadrático medio</vt:lpstr>
      <vt:lpstr>Planteamiento para un panel solar</vt:lpstr>
      <vt:lpstr>Cálculo de la intensidad del panel</vt:lpstr>
      <vt:lpstr>fzero</vt:lpstr>
      <vt:lpstr>Función Panel_Current.m</vt:lpstr>
      <vt:lpstr>Resumen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Cubas Cano</dc:creator>
  <cp:lastModifiedBy>Javier C</cp:lastModifiedBy>
  <cp:revision>23</cp:revision>
  <dcterms:created xsi:type="dcterms:W3CDTF">2017-02-20T15:59:37Z</dcterms:created>
  <dcterms:modified xsi:type="dcterms:W3CDTF">2019-03-04T14:54:16Z</dcterms:modified>
</cp:coreProperties>
</file>