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9" r:id="rId2"/>
    <p:sldId id="261" r:id="rId3"/>
    <p:sldId id="262" r:id="rId4"/>
    <p:sldId id="274" r:id="rId5"/>
    <p:sldId id="263" r:id="rId6"/>
    <p:sldId id="266" r:id="rId7"/>
    <p:sldId id="265" r:id="rId8"/>
    <p:sldId id="270" r:id="rId9"/>
    <p:sldId id="271" r:id="rId10"/>
    <p:sldId id="279" r:id="rId11"/>
    <p:sldId id="275" r:id="rId12"/>
    <p:sldId id="276" r:id="rId13"/>
    <p:sldId id="277" r:id="rId14"/>
    <p:sldId id="278" r:id="rId15"/>
    <p:sldId id="267" r:id="rId16"/>
  </p:sldIdLst>
  <p:sldSz cx="9906000" cy="6858000" type="A4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usher y conexión inicial" id="{A09F391C-C25A-4BC9-A720-C4408E2E56CE}">
          <p14:sldIdLst>
            <p14:sldId id="259"/>
            <p14:sldId id="261"/>
            <p14:sldId id="262"/>
            <p14:sldId id="274"/>
          </p14:sldIdLst>
        </p14:section>
        <p14:section name="Escenario A" id="{384D838D-5D63-43BB-B72C-5E5D4BDB0FCF}">
          <p14:sldIdLst>
            <p14:sldId id="263"/>
            <p14:sldId id="266"/>
            <p14:sldId id="265"/>
          </p14:sldIdLst>
        </p14:section>
        <p14:section name="Escenario B" id="{D37915B8-579F-4D84-8400-2AB9C0816234}">
          <p14:sldIdLst>
            <p14:sldId id="270"/>
            <p14:sldId id="271"/>
            <p14:sldId id="279"/>
            <p14:sldId id="275"/>
            <p14:sldId id="276"/>
            <p14:sldId id="277"/>
            <p14:sldId id="27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ego Ocampo" initials="DO" lastIdx="1" clrIdx="0">
    <p:extLst>
      <p:ext uri="{19B8F6BF-5375-455C-9EA6-DF929625EA0E}">
        <p15:presenceInfo xmlns:p15="http://schemas.microsoft.com/office/powerpoint/2012/main" userId="c614ae4c35eb94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5210" autoAdjust="0"/>
  </p:normalViewPr>
  <p:slideViewPr>
    <p:cSldViewPr snapToGrid="0">
      <p:cViewPr varScale="1">
        <p:scale>
          <a:sx n="100" d="100"/>
          <a:sy n="100" d="100"/>
        </p:scale>
        <p:origin x="15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F47A8-3B19-44F5-A8F9-4BEA5C2061C5}" type="datetimeFigureOut">
              <a:rPr lang="es-ES" smtClean="0"/>
              <a:t>10/10/2013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C1C09-7B91-41DF-8C74-0B6BA95ECD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7303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C1C09-7B91-41DF-8C74-0B6BA95ECDD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7460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C1C09-7B91-41DF-8C74-0B6BA95ECDD2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6694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C1C09-7B91-41DF-8C74-0B6BA95ECDD2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9193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C1C09-7B91-41DF-8C74-0B6BA95ECDD2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8023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C1C09-7B91-41DF-8C74-0B6BA95ECDD2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9981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C1C09-7B91-41DF-8C74-0B6BA95ECDD2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2931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mtClean="0"/>
              <a:t>Podemos decirles</a:t>
            </a:r>
            <a:r>
              <a:rPr lang="es-ES" baseline="0" smtClean="0"/>
              <a:t> a los clientes que se conecten a los servidores de </a:t>
            </a:r>
            <a:r>
              <a:rPr lang="es-ES" baseline="0" err="1" smtClean="0"/>
              <a:t>Pusher</a:t>
            </a:r>
            <a:r>
              <a:rPr lang="es-ES" baseline="0" smtClean="0"/>
              <a:t> de un </a:t>
            </a:r>
            <a:r>
              <a:rPr lang="es-ES" baseline="0" err="1" smtClean="0"/>
              <a:t>datacenter</a:t>
            </a:r>
            <a:r>
              <a:rPr lang="es-ES" baseline="0" smtClean="0"/>
              <a:t> concreto. Por ejemplo </a:t>
            </a:r>
            <a:r>
              <a:rPr lang="es-ES" baseline="0" err="1" smtClean="0"/>
              <a:t>var</a:t>
            </a:r>
            <a:r>
              <a:rPr lang="es-ES" baseline="0" smtClean="0"/>
              <a:t> </a:t>
            </a:r>
            <a:r>
              <a:rPr lang="es-ES" baseline="0" err="1" smtClean="0"/>
              <a:t>pusher</a:t>
            </a:r>
            <a:r>
              <a:rPr lang="es-ES" baseline="0" smtClean="0"/>
              <a:t> = new </a:t>
            </a:r>
            <a:r>
              <a:rPr lang="es-ES" baseline="0" err="1" smtClean="0"/>
              <a:t>Pusher</a:t>
            </a:r>
            <a:r>
              <a:rPr lang="es-ES" baseline="0" smtClean="0"/>
              <a:t> (API_KEY, {</a:t>
            </a:r>
            <a:r>
              <a:rPr lang="es-ES" baseline="0" err="1" smtClean="0"/>
              <a:t>cluster</a:t>
            </a:r>
            <a:r>
              <a:rPr lang="es-ES" baseline="0" smtClean="0"/>
              <a:t>: “</a:t>
            </a:r>
            <a:r>
              <a:rPr lang="es-ES" baseline="0" err="1" smtClean="0"/>
              <a:t>eu</a:t>
            </a:r>
            <a:r>
              <a:rPr lang="es-ES" baseline="0" smtClean="0"/>
              <a:t>”}); para conectarse al clúster de Europa.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C1C09-7B91-41DF-8C74-0B6BA95ECDD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999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C1C09-7B91-41DF-8C74-0B6BA95ECDD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5173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C1C09-7B91-41DF-8C74-0B6BA95ECDD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4510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C1C09-7B91-41DF-8C74-0B6BA95ECDD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1816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C1C09-7B91-41DF-8C74-0B6BA95ECDD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865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C1C09-7B91-41DF-8C74-0B6BA95ECDD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8037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C1C09-7B91-41DF-8C74-0B6BA95ECDD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8876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C1C09-7B91-41DF-8C74-0B6BA95ECDD2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605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D85-5E69-42DC-94C0-F88841C8EDAD}" type="datetimeFigureOut">
              <a:rPr lang="es-ES" smtClean="0"/>
              <a:t>10/10/2013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51C1-C755-447C-A4D8-66F810C7D3A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248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D85-5E69-42DC-94C0-F88841C8EDAD}" type="datetimeFigureOut">
              <a:rPr lang="es-ES" smtClean="0"/>
              <a:t>10/10/2013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51C1-C755-447C-A4D8-66F810C7D3A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20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D85-5E69-42DC-94C0-F88841C8EDAD}" type="datetimeFigureOut">
              <a:rPr lang="es-ES" smtClean="0"/>
              <a:t>10/10/2013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51C1-C755-447C-A4D8-66F810C7D3A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836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D85-5E69-42DC-94C0-F88841C8EDAD}" type="datetimeFigureOut">
              <a:rPr lang="es-ES" smtClean="0"/>
              <a:t>10/10/2013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51C1-C755-447C-A4D8-66F810C7D3A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89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D85-5E69-42DC-94C0-F88841C8EDAD}" type="datetimeFigureOut">
              <a:rPr lang="es-ES" smtClean="0"/>
              <a:t>10/10/2013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51C1-C755-447C-A4D8-66F810C7D3A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587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D85-5E69-42DC-94C0-F88841C8EDAD}" type="datetimeFigureOut">
              <a:rPr lang="es-ES" smtClean="0"/>
              <a:t>10/10/2013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51C1-C755-447C-A4D8-66F810C7D3A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25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D85-5E69-42DC-94C0-F88841C8EDAD}" type="datetimeFigureOut">
              <a:rPr lang="es-ES" smtClean="0"/>
              <a:t>10/10/2013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51C1-C755-447C-A4D8-66F810C7D3A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365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D85-5E69-42DC-94C0-F88841C8EDAD}" type="datetimeFigureOut">
              <a:rPr lang="es-ES" smtClean="0"/>
              <a:t>10/10/2013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51C1-C755-447C-A4D8-66F810C7D3A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388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D85-5E69-42DC-94C0-F88841C8EDAD}" type="datetimeFigureOut">
              <a:rPr lang="es-ES" smtClean="0"/>
              <a:t>10/10/2013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51C1-C755-447C-A4D8-66F810C7D3A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217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D85-5E69-42DC-94C0-F88841C8EDAD}" type="datetimeFigureOut">
              <a:rPr lang="es-ES" smtClean="0"/>
              <a:t>10/10/2013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51C1-C755-447C-A4D8-66F810C7D3A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381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D85-5E69-42DC-94C0-F88841C8EDAD}" type="datetimeFigureOut">
              <a:rPr lang="es-ES" smtClean="0"/>
              <a:t>10/10/2013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51C1-C755-447C-A4D8-66F810C7D3A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943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9FD85-5E69-42DC-94C0-F88841C8EDAD}" type="datetimeFigureOut">
              <a:rPr lang="es-ES" smtClean="0"/>
              <a:t>10/10/2013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C51C1-C755-447C-A4D8-66F810C7D3A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011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2727" y="598815"/>
            <a:ext cx="3989374" cy="1477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801" b="1" err="1">
                <a:solidFill>
                  <a:schemeClr val="tx1">
                    <a:lumMod val="95000"/>
                    <a:lumOff val="5000"/>
                  </a:schemeClr>
                </a:solidFill>
              </a:rPr>
              <a:t>Pusher</a:t>
            </a:r>
            <a:r>
              <a:rPr lang="es-ES" sz="180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801"/>
              <a:t>es un servicio en la nube que proporciona una API para añadir  a cualquier aplicación web comunicación en tiempo real y </a:t>
            </a:r>
            <a:r>
              <a:rPr lang="es-ES" sz="1801" err="1"/>
              <a:t>bi</a:t>
            </a:r>
            <a:r>
              <a:rPr lang="es-ES" sz="1801"/>
              <a:t>-direccional usando </a:t>
            </a:r>
            <a:r>
              <a:rPr lang="es-ES" sz="1801" err="1"/>
              <a:t>WebSockets</a:t>
            </a:r>
            <a:r>
              <a:rPr lang="es-ES" sz="1801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2732" y="2705642"/>
            <a:ext cx="339636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801"/>
              <a:t>La API de </a:t>
            </a:r>
            <a:r>
              <a:rPr lang="es-ES" sz="1801" err="1"/>
              <a:t>Pusher</a:t>
            </a:r>
            <a:r>
              <a:rPr lang="es-ES" sz="1801"/>
              <a:t> nos proporciona: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8471" y="3161357"/>
            <a:ext cx="7764308" cy="3232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6" indent="-285756">
              <a:buFont typeface="Wingdings" panose="05000000000000000000" pitchFamily="2" charset="2"/>
              <a:buChar char="q"/>
            </a:pPr>
            <a:r>
              <a:rPr lang="es-ES" sz="1801" b="1">
                <a:solidFill>
                  <a:schemeClr val="tx1">
                    <a:lumMod val="95000"/>
                    <a:lumOff val="5000"/>
                  </a:schemeClr>
                </a:solidFill>
              </a:rPr>
              <a:t>Eventos</a:t>
            </a:r>
            <a:r>
              <a:rPr lang="es-ES" sz="1801"/>
              <a:t>: Que van a contener los mensajes, notificaciones, señalizaciones y cualquier otra información que queremos que se transmita del servidor a los clientes o entre los clientes.</a:t>
            </a:r>
          </a:p>
          <a:p>
            <a:pPr marL="285756" indent="-285756">
              <a:buFont typeface="Wingdings" panose="05000000000000000000" pitchFamily="2" charset="2"/>
              <a:buChar char="q"/>
            </a:pPr>
            <a:endParaRPr lang="es-ES" sz="1801"/>
          </a:p>
          <a:p>
            <a:pPr marL="285756" indent="-285756">
              <a:buFont typeface="Wingdings" panose="05000000000000000000" pitchFamily="2" charset="2"/>
              <a:buChar char="q"/>
            </a:pPr>
            <a:r>
              <a:rPr lang="es-ES" sz="1801" b="1">
                <a:solidFill>
                  <a:schemeClr val="tx1">
                    <a:lumMod val="95000"/>
                    <a:lumOff val="5000"/>
                  </a:schemeClr>
                </a:solidFill>
              </a:rPr>
              <a:t>Canales</a:t>
            </a:r>
            <a:r>
              <a:rPr lang="es-ES" sz="1801"/>
              <a:t>: Que utilizaremos para filtrar a qué usuarios van a llegar los eventos que los clientes se envían entre sí o que el servidor envía a los clientes.</a:t>
            </a:r>
          </a:p>
          <a:p>
            <a:pPr marL="742964" lvl="1" indent="-285756">
              <a:buFont typeface="Wingdings" panose="05000000000000000000" pitchFamily="2" charset="2"/>
              <a:buChar char="§"/>
            </a:pPr>
            <a:r>
              <a:rPr lang="es-E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Canales públicos</a:t>
            </a:r>
            <a:r>
              <a:rPr lang="es-ES" sz="1600"/>
              <a:t>: Sin autenticación de los usuarios.</a:t>
            </a:r>
          </a:p>
          <a:p>
            <a:pPr marL="742964" lvl="1" indent="-285756">
              <a:buFont typeface="Wingdings" panose="05000000000000000000" pitchFamily="2" charset="2"/>
              <a:buChar char="§"/>
            </a:pPr>
            <a:r>
              <a:rPr lang="es-ES" sz="1600" b="1"/>
              <a:t>Canales privados</a:t>
            </a:r>
            <a:r>
              <a:rPr lang="es-ES" sz="1600"/>
              <a:t>: Con autenticación de los usuarios.</a:t>
            </a:r>
          </a:p>
          <a:p>
            <a:pPr marL="742964" lvl="1" indent="-285756">
              <a:buFont typeface="Wingdings" panose="05000000000000000000" pitchFamily="2" charset="2"/>
              <a:buChar char="§"/>
            </a:pPr>
            <a:r>
              <a:rPr lang="es-ES" sz="1600" b="1"/>
              <a:t>Canales con presencia</a:t>
            </a:r>
            <a:r>
              <a:rPr lang="es-ES" sz="1600"/>
              <a:t>: Igual que los privados pero además permiten obtener información sobre los usuarios suscritos al canal </a:t>
            </a:r>
            <a:r>
              <a:rPr lang="es-ES" sz="1600" smtClean="0"/>
              <a:t>y los </a:t>
            </a:r>
            <a:r>
              <a:rPr lang="es-ES" sz="1600"/>
              <a:t>miembros del </a:t>
            </a:r>
            <a:r>
              <a:rPr lang="es-ES" sz="1600" smtClean="0"/>
              <a:t>mismo pueden saber </a:t>
            </a:r>
            <a:r>
              <a:rPr lang="es-ES" sz="1600"/>
              <a:t>que otros miembros están online. </a:t>
            </a:r>
            <a:r>
              <a:rPr lang="es-ES" sz="1600">
                <a:solidFill>
                  <a:srgbClr val="FF0000"/>
                </a:solidFill>
              </a:rPr>
              <a:t>Son los que usaremos en </a:t>
            </a:r>
            <a:r>
              <a:rPr lang="es-ES" sz="1600" err="1">
                <a:solidFill>
                  <a:srgbClr val="FF0000"/>
                </a:solidFill>
              </a:rPr>
              <a:t>ChattyHive</a:t>
            </a:r>
            <a:r>
              <a:rPr lang="es-ES" sz="1600">
                <a:solidFill>
                  <a:srgbClr val="FF0000"/>
                </a:solidFill>
              </a:rPr>
              <a:t> tanto para las salas públicas como para las privadas.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3228" r="1" b="92017"/>
          <a:stretch/>
        </p:blipFill>
        <p:spPr>
          <a:xfrm>
            <a:off x="6598920" y="165019"/>
            <a:ext cx="3136062" cy="5216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8705" t="13391" b="55801"/>
          <a:stretch/>
        </p:blipFill>
        <p:spPr>
          <a:xfrm>
            <a:off x="4908549" y="1028701"/>
            <a:ext cx="4376849" cy="201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5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272" y="3689234"/>
            <a:ext cx="4476750" cy="3000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48705" t="13391" b="55801"/>
          <a:stretch/>
        </p:blipFill>
        <p:spPr>
          <a:xfrm>
            <a:off x="4908549" y="1028701"/>
            <a:ext cx="4376849" cy="201294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7593330" y="5867400"/>
            <a:ext cx="464820" cy="0"/>
          </a:xfrm>
          <a:prstGeom prst="straightConnector1">
            <a:avLst/>
          </a:prstGeom>
          <a:ln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593333" y="5974081"/>
            <a:ext cx="441961" cy="0"/>
          </a:xfrm>
          <a:prstGeom prst="straightConnector1">
            <a:avLst/>
          </a:prstGeom>
          <a:ln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62587" y="5162044"/>
            <a:ext cx="464820" cy="0"/>
          </a:xfrm>
          <a:prstGeom prst="straightConnector1">
            <a:avLst/>
          </a:prstGeom>
          <a:ln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062591" y="5268724"/>
            <a:ext cx="441961" cy="0"/>
          </a:xfrm>
          <a:prstGeom prst="straightConnector1">
            <a:avLst/>
          </a:prstGeom>
          <a:ln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l="63228" r="1" b="92017"/>
          <a:stretch/>
        </p:blipFill>
        <p:spPr>
          <a:xfrm>
            <a:off x="6598920" y="165019"/>
            <a:ext cx="3136062" cy="52163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/>
          <a:srcRect t="27094" r="91407" b="12845"/>
          <a:stretch/>
        </p:blipFill>
        <p:spPr>
          <a:xfrm>
            <a:off x="752729" y="2019299"/>
            <a:ext cx="733171" cy="392430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66017" y="454829"/>
            <a:ext cx="395125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smtClean="0">
                <a:solidFill>
                  <a:schemeClr val="accent2"/>
                </a:solidFill>
              </a:rPr>
              <a:t>B3. A continuación de la creación del canal se envía el mensaje de petición de chat.</a:t>
            </a:r>
          </a:p>
          <a:p>
            <a:pPr algn="just"/>
            <a:r>
              <a:rPr lang="es-E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 la práctica, estos tres últimos slides, serán para el usuario un único paso que consiste en dejarle un mensaje al otro usuario para un tema en concreto</a:t>
            </a:r>
            <a:endParaRPr lang="es-ES" sz="1400" smtClean="0">
              <a:solidFill>
                <a:schemeClr val="accent2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467648" y="2600325"/>
            <a:ext cx="3238278" cy="2209087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481643" y="2496185"/>
            <a:ext cx="3224286" cy="2188988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051368">
            <a:off x="1579741" y="3413633"/>
            <a:ext cx="3269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>
                <a:solidFill>
                  <a:srgbClr val="FF0000"/>
                </a:solidFill>
              </a:rPr>
              <a:t>http POST request con el mensaje</a:t>
            </a:r>
            <a:endParaRPr lang="es-ES" sz="105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2051368">
            <a:off x="2484510" y="3610980"/>
            <a:ext cx="9365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smtClean="0">
                <a:solidFill>
                  <a:srgbClr val="FF0000"/>
                </a:solidFill>
              </a:rPr>
              <a:t>OK, recibido</a:t>
            </a:r>
            <a:endParaRPr lang="es-E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95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272" y="3689234"/>
            <a:ext cx="4476750" cy="3000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48705" t="13391" b="55801"/>
          <a:stretch/>
        </p:blipFill>
        <p:spPr>
          <a:xfrm>
            <a:off x="4908549" y="1028701"/>
            <a:ext cx="4376849" cy="201294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7593330" y="5867400"/>
            <a:ext cx="464820" cy="0"/>
          </a:xfrm>
          <a:prstGeom prst="straightConnector1">
            <a:avLst/>
          </a:prstGeom>
          <a:ln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593333" y="5974081"/>
            <a:ext cx="441961" cy="0"/>
          </a:xfrm>
          <a:prstGeom prst="straightConnector1">
            <a:avLst/>
          </a:prstGeom>
          <a:ln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62587" y="5162044"/>
            <a:ext cx="464820" cy="0"/>
          </a:xfrm>
          <a:prstGeom prst="straightConnector1">
            <a:avLst/>
          </a:prstGeom>
          <a:ln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062591" y="5268724"/>
            <a:ext cx="441961" cy="0"/>
          </a:xfrm>
          <a:prstGeom prst="straightConnector1">
            <a:avLst/>
          </a:prstGeom>
          <a:ln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l="63228" r="1" b="92017"/>
          <a:stretch/>
        </p:blipFill>
        <p:spPr>
          <a:xfrm>
            <a:off x="6598920" y="165019"/>
            <a:ext cx="3136062" cy="52163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/>
          <a:srcRect t="27094" r="91407" b="12845"/>
          <a:stretch/>
        </p:blipFill>
        <p:spPr>
          <a:xfrm>
            <a:off x="752729" y="2019299"/>
            <a:ext cx="733171" cy="392430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66017" y="454829"/>
            <a:ext cx="40425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smtClean="0">
                <a:solidFill>
                  <a:schemeClr val="accent2"/>
                </a:solidFill>
              </a:rPr>
              <a:t>B4. Nuestro servidor notifica al usuario B de la petición de chat.</a:t>
            </a:r>
          </a:p>
          <a:p>
            <a:pPr algn="just"/>
            <a:r>
              <a:rPr lang="es-E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Para el </a:t>
            </a:r>
            <a:r>
              <a:rPr lang="es-E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envío, </a:t>
            </a:r>
            <a:r>
              <a:rPr lang="es-E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tenemos disponible un canal de gestión para </a:t>
            </a:r>
            <a:r>
              <a:rPr lang="es-E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cadde todo tipo de notificaciones que se originen de nuestro servidor (y no a partir de otro usuario) dirigidas a los usuariosa </a:t>
            </a:r>
            <a:r>
              <a:rPr lang="es-E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usuario registrado.</a:t>
            </a:r>
            <a:endParaRPr lang="es-E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66133" y="2568677"/>
            <a:ext cx="1996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>
                <a:solidFill>
                  <a:srgbClr val="7030A0"/>
                </a:solidFill>
              </a:rPr>
              <a:t>userA_userB_chat.bind( </a:t>
            </a:r>
            <a:r>
              <a:rPr lang="es-ES" sz="1000" smtClean="0">
                <a:solidFill>
                  <a:srgbClr val="7030A0"/>
                </a:solidFill>
              </a:rPr>
              <a:t>‘mensaje', </a:t>
            </a:r>
            <a:r>
              <a:rPr lang="es-ES" sz="1000">
                <a:solidFill>
                  <a:srgbClr val="7030A0"/>
                </a:solidFill>
              </a:rPr>
              <a:t>new ChannelEventListener() </a:t>
            </a:r>
            <a:r>
              <a:rPr lang="es-ES" sz="1000" smtClean="0">
                <a:solidFill>
                  <a:srgbClr val="7030A0"/>
                </a:solidFill>
              </a:rPr>
              <a:t>{ ... })</a:t>
            </a:r>
            <a:endParaRPr lang="es-ES" sz="1000">
              <a:solidFill>
                <a:srgbClr val="7030A0"/>
              </a:solidFill>
            </a:endParaRPr>
          </a:p>
        </p:txBody>
      </p:sp>
      <p:sp>
        <p:nvSpPr>
          <p:cNvPr id="19" name="Curved Up Arrow 18"/>
          <p:cNvSpPr/>
          <p:nvPr/>
        </p:nvSpPr>
        <p:spPr>
          <a:xfrm rot="16200000">
            <a:off x="1404699" y="2262116"/>
            <a:ext cx="337236" cy="2035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20408094">
            <a:off x="1911549" y="3039818"/>
            <a:ext cx="2264965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>
                <a:solidFill>
                  <a:srgbClr val="002060"/>
                </a:solidFill>
              </a:rPr>
              <a:t>2</a:t>
            </a:r>
            <a:r>
              <a:rPr lang="es-ES" sz="1000" b="1" smtClean="0">
                <a:solidFill>
                  <a:srgbClr val="002060"/>
                </a:solidFill>
              </a:rPr>
              <a:t>. </a:t>
            </a:r>
            <a:r>
              <a:rPr lang="es-ES" sz="1000" smtClean="0">
                <a:solidFill>
                  <a:schemeClr val="accent1">
                    <a:lumMod val="75000"/>
                  </a:schemeClr>
                </a:solidFill>
              </a:rPr>
              <a:t>(channel</a:t>
            </a:r>
            <a:r>
              <a:rPr lang="es-ES" sz="100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ES" sz="1000" smtClean="0">
                <a:solidFill>
                  <a:schemeClr val="accent1">
                    <a:lumMod val="75000"/>
                  </a:schemeClr>
                </a:solidFill>
              </a:rPr>
              <a:t>gestion_userB, </a:t>
            </a:r>
            <a:r>
              <a:rPr lang="es-ES" sz="1000">
                <a:solidFill>
                  <a:schemeClr val="accent1">
                    <a:lumMod val="75000"/>
                  </a:schemeClr>
                </a:solidFill>
              </a:rPr>
              <a:t>event: </a:t>
            </a:r>
            <a:r>
              <a:rPr lang="es-ES" sz="1000" smtClean="0">
                <a:solidFill>
                  <a:schemeClr val="accent1">
                    <a:lumMod val="75000"/>
                  </a:schemeClr>
                </a:solidFill>
              </a:rPr>
              <a:t>peticion_chat{contenido_mensaje</a:t>
            </a:r>
            <a:r>
              <a:rPr lang="es-ES" sz="1000">
                <a:solidFill>
                  <a:schemeClr val="accent1">
                    <a:lumMod val="75000"/>
                  </a:schemeClr>
                </a:solidFill>
              </a:rPr>
              <a:t>})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501776" y="2505075"/>
            <a:ext cx="3574073" cy="129222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4325" y="5910498"/>
            <a:ext cx="4410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100">
                <a:solidFill>
                  <a:srgbClr val="FF0000"/>
                </a:solidFill>
              </a:rPr>
              <a:t>Nota:</a:t>
            </a:r>
            <a:r>
              <a:rPr lang="es-E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10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Para simplificar no se incluye aquí. Pero obviamente el Usuario B (y cualquier otro usuario) tiene que estar previamente suscrito a su canal de gestion y “atado” (bind) a eventos tipo “peticion_chat”</a:t>
            </a:r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7269" y="3680863"/>
            <a:ext cx="4488658" cy="300874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272" y="3689234"/>
            <a:ext cx="4476750" cy="3000375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6871075" y="3032923"/>
            <a:ext cx="0" cy="591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6772204" y="3009900"/>
            <a:ext cx="1" cy="6147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67488" y="3090257"/>
            <a:ext cx="21635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>
                <a:solidFill>
                  <a:srgbClr val="002060"/>
                </a:solidFill>
              </a:rPr>
              <a:t>1</a:t>
            </a:r>
            <a:r>
              <a:rPr lang="es-ES" sz="1050" b="1" smtClean="0">
                <a:solidFill>
                  <a:srgbClr val="002060"/>
                </a:solidFill>
              </a:rPr>
              <a:t>. </a:t>
            </a:r>
            <a:r>
              <a:rPr lang="es-ES" sz="1050" smtClean="0">
                <a:solidFill>
                  <a:srgbClr val="FF0000"/>
                </a:solidFill>
              </a:rPr>
              <a:t>ch_pusher</a:t>
            </a:r>
            <a:r>
              <a:rPr lang="es-ES" sz="1050" smtClean="0">
                <a:solidFill>
                  <a:srgbClr val="FF0000"/>
                </a:solidFill>
              </a:rPr>
              <a:t>[‘gestion_userB’] </a:t>
            </a:r>
            <a:r>
              <a:rPr lang="es-ES" sz="1050" smtClean="0">
                <a:solidFill>
                  <a:srgbClr val="FF0000"/>
                </a:solidFill>
              </a:rPr>
              <a:t>.trigger(‘peticion_chat’, mensaje)</a:t>
            </a:r>
            <a:endParaRPr lang="es-ES" sz="105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74696" y="3167181"/>
            <a:ext cx="16499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>
                <a:solidFill>
                  <a:srgbClr val="002060"/>
                </a:solidFill>
              </a:rPr>
              <a:t>2</a:t>
            </a:r>
            <a:r>
              <a:rPr lang="es-ES" sz="1050" b="1" smtClean="0">
                <a:solidFill>
                  <a:srgbClr val="002060"/>
                </a:solidFill>
              </a:rPr>
              <a:t>. </a:t>
            </a:r>
            <a:r>
              <a:rPr lang="es-ES" sz="1050" smtClean="0">
                <a:solidFill>
                  <a:srgbClr val="FF0000"/>
                </a:solidFill>
              </a:rPr>
              <a:t>http 200 (OK)</a:t>
            </a:r>
            <a:endParaRPr lang="es-ES" sz="105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4975" y="2138117"/>
            <a:ext cx="257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smtClean="0">
                <a:solidFill>
                  <a:schemeClr val="bg2">
                    <a:lumMod val="50000"/>
                  </a:schemeClr>
                </a:solidFill>
              </a:rPr>
              <a:t>El usuario A queda ahora a la esucha de nuevos mensajes para ese canal</a:t>
            </a:r>
            <a:endParaRPr lang="es-ES" sz="120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50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272" y="3689234"/>
            <a:ext cx="4476750" cy="3000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48705" t="13391" b="55801"/>
          <a:stretch/>
        </p:blipFill>
        <p:spPr>
          <a:xfrm>
            <a:off x="4908549" y="1028701"/>
            <a:ext cx="4376849" cy="201294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7593330" y="5867400"/>
            <a:ext cx="464820" cy="0"/>
          </a:xfrm>
          <a:prstGeom prst="straightConnector1">
            <a:avLst/>
          </a:prstGeom>
          <a:ln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593333" y="5974081"/>
            <a:ext cx="441961" cy="0"/>
          </a:xfrm>
          <a:prstGeom prst="straightConnector1">
            <a:avLst/>
          </a:prstGeom>
          <a:ln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62587" y="5162044"/>
            <a:ext cx="464820" cy="0"/>
          </a:xfrm>
          <a:prstGeom prst="straightConnector1">
            <a:avLst/>
          </a:prstGeom>
          <a:ln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062591" y="5268724"/>
            <a:ext cx="441961" cy="0"/>
          </a:xfrm>
          <a:prstGeom prst="straightConnector1">
            <a:avLst/>
          </a:prstGeom>
          <a:ln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l="63228" r="1" b="92017"/>
          <a:stretch/>
        </p:blipFill>
        <p:spPr>
          <a:xfrm>
            <a:off x="6598920" y="165019"/>
            <a:ext cx="3136062" cy="52163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/>
          <a:srcRect t="27094" r="91407" b="12845"/>
          <a:stretch/>
        </p:blipFill>
        <p:spPr>
          <a:xfrm>
            <a:off x="752729" y="2019299"/>
            <a:ext cx="733171" cy="392430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66017" y="454829"/>
            <a:ext cx="40425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smtClean="0">
                <a:solidFill>
                  <a:schemeClr val="accent2"/>
                </a:solidFill>
              </a:rPr>
              <a:t>B5. El usuario B acepta la petición de chat, primero se suscribe a ese tema...</a:t>
            </a:r>
          </a:p>
          <a:p>
            <a:pPr algn="just"/>
            <a:r>
              <a:rPr lang="es-E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Para el usuario, aceptar una petición de chat sólo implica enviar una respuesta en esa “sála de chat”. Al enviar una respuesta estará suscribiendose automaticamente con Pusher a ese nuevo canal</a:t>
            </a:r>
            <a:endParaRPr lang="es-E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20408094">
            <a:off x="1916104" y="2901610"/>
            <a:ext cx="3042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>
                <a:solidFill>
                  <a:srgbClr val="002060"/>
                </a:solidFill>
              </a:rPr>
              <a:t>3. </a:t>
            </a:r>
            <a:r>
              <a:rPr lang="es-ES" sz="1000">
                <a:solidFill>
                  <a:schemeClr val="accent1">
                    <a:lumMod val="75000"/>
                  </a:schemeClr>
                </a:solidFill>
              </a:rPr>
              <a:t>var userA_userB_chat </a:t>
            </a:r>
            <a:r>
              <a:rPr lang="es-ES" sz="1000" smtClean="0">
                <a:solidFill>
                  <a:schemeClr val="accent1">
                    <a:lumMod val="75000"/>
                  </a:schemeClr>
                </a:solidFill>
              </a:rPr>
              <a:t> = pusher.subscribe(presence-userA_userB_chat)</a:t>
            </a:r>
            <a:endParaRPr lang="es-ES" sz="100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501776" y="2505075"/>
            <a:ext cx="3574073" cy="129222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</p:cNvCxnSpPr>
          <p:nvPr/>
        </p:nvCxnSpPr>
        <p:spPr>
          <a:xfrm>
            <a:off x="1485900" y="3981450"/>
            <a:ext cx="3220026" cy="827962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1501777" y="3881439"/>
            <a:ext cx="3204149" cy="830261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870022">
            <a:off x="1534416" y="4095962"/>
            <a:ext cx="3269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>
                <a:solidFill>
                  <a:srgbClr val="002060"/>
                </a:solidFill>
              </a:rPr>
              <a:t>1. </a:t>
            </a:r>
            <a:r>
              <a:rPr lang="es-ES" sz="1050" smtClean="0">
                <a:solidFill>
                  <a:srgbClr val="FF0000"/>
                </a:solidFill>
              </a:rPr>
              <a:t>PETICIóN </a:t>
            </a:r>
            <a:r>
              <a:rPr lang="es-ES" sz="1050">
                <a:solidFill>
                  <a:srgbClr val="FF0000"/>
                </a:solidFill>
              </a:rPr>
              <a:t>de autenticación (channel_name, socket_id)</a:t>
            </a:r>
            <a:endParaRPr lang="es-ES" sz="105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rot="872797">
            <a:off x="2498621" y="4361700"/>
            <a:ext cx="1056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smtClean="0">
                <a:solidFill>
                  <a:srgbClr val="002060"/>
                </a:solidFill>
              </a:rPr>
              <a:t>2. </a:t>
            </a:r>
            <a:r>
              <a:rPr lang="es-ES" sz="1050" smtClean="0">
                <a:solidFill>
                  <a:srgbClr val="FF0000"/>
                </a:solidFill>
              </a:rPr>
              <a:t>OK, recibido</a:t>
            </a:r>
            <a:endParaRPr lang="es-ES" sz="1050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419980" y="3009900"/>
            <a:ext cx="4763" cy="6167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21429" y="3191313"/>
            <a:ext cx="10161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smtClean="0">
                <a:solidFill>
                  <a:srgbClr val="002060"/>
                </a:solidFill>
              </a:rPr>
              <a:t>5. </a:t>
            </a:r>
            <a:r>
              <a:rPr lang="es-ES" sz="1050" smtClean="0">
                <a:solidFill>
                  <a:schemeClr val="accent6">
                    <a:lumMod val="75000"/>
                  </a:schemeClr>
                </a:solidFill>
              </a:rPr>
              <a:t>http 200 OK</a:t>
            </a:r>
            <a:endParaRPr lang="es-ES" sz="105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521429" y="3009900"/>
            <a:ext cx="4763" cy="6167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660774" y="3106163"/>
            <a:ext cx="17449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050" b="1" smtClean="0">
                <a:solidFill>
                  <a:srgbClr val="002060"/>
                </a:solidFill>
              </a:rPr>
              <a:t>4. </a:t>
            </a:r>
            <a:r>
              <a:rPr lang="es-ES" sz="1050" smtClean="0">
                <a:solidFill>
                  <a:schemeClr val="accent6">
                    <a:lumMod val="75000"/>
                  </a:schemeClr>
                </a:solidFill>
              </a:rPr>
              <a:t>Pusher envía un evento “member_added”</a:t>
            </a:r>
            <a:endParaRPr lang="es-ES" sz="105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1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272" y="3689234"/>
            <a:ext cx="4476750" cy="3000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48705" t="13391" b="55801"/>
          <a:stretch/>
        </p:blipFill>
        <p:spPr>
          <a:xfrm>
            <a:off x="4908549" y="1028701"/>
            <a:ext cx="4376849" cy="201294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7593330" y="5867400"/>
            <a:ext cx="464820" cy="0"/>
          </a:xfrm>
          <a:prstGeom prst="straightConnector1">
            <a:avLst/>
          </a:prstGeom>
          <a:ln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593333" y="5974081"/>
            <a:ext cx="441961" cy="0"/>
          </a:xfrm>
          <a:prstGeom prst="straightConnector1">
            <a:avLst/>
          </a:prstGeom>
          <a:ln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62587" y="5162044"/>
            <a:ext cx="464820" cy="0"/>
          </a:xfrm>
          <a:prstGeom prst="straightConnector1">
            <a:avLst/>
          </a:prstGeom>
          <a:ln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062591" y="5268724"/>
            <a:ext cx="441961" cy="0"/>
          </a:xfrm>
          <a:prstGeom prst="straightConnector1">
            <a:avLst/>
          </a:prstGeom>
          <a:ln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l="63228" r="1" b="92017"/>
          <a:stretch/>
        </p:blipFill>
        <p:spPr>
          <a:xfrm>
            <a:off x="6598920" y="165019"/>
            <a:ext cx="3136062" cy="52163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/>
          <a:srcRect t="27094" r="91407" b="12845"/>
          <a:stretch/>
        </p:blipFill>
        <p:spPr>
          <a:xfrm>
            <a:off x="752729" y="2019299"/>
            <a:ext cx="733171" cy="392430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66016" y="454829"/>
            <a:ext cx="42584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smtClean="0">
                <a:solidFill>
                  <a:schemeClr val="accent2"/>
                </a:solidFill>
              </a:rPr>
              <a:t>B6. Y luego envía el mensaje al canal y se queda a la escucha (bind) de nuevos mensajes en ese canal</a:t>
            </a:r>
          </a:p>
          <a:p>
            <a:pPr algn="just"/>
            <a:r>
              <a:rPr lang="es-E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Para el usuario, aceptar una petición de chat sólo implica enviar una respuesta en esa “sála de chat”. Al enviar una respuesta estará suscribiendose automaticamente con Pusher a ese nuevo canal</a:t>
            </a:r>
            <a:endParaRPr lang="es-E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485900" y="4076700"/>
            <a:ext cx="3220026" cy="827962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1501777" y="3976689"/>
            <a:ext cx="3204149" cy="830261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870022">
            <a:off x="1927187" y="4241180"/>
            <a:ext cx="28706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>
                <a:solidFill>
                  <a:srgbClr val="002060"/>
                </a:solidFill>
              </a:rPr>
              <a:t>1. </a:t>
            </a:r>
            <a:r>
              <a:rPr lang="es-ES" sz="1050">
                <a:solidFill>
                  <a:srgbClr val="FF0000"/>
                </a:solidFill>
              </a:rPr>
              <a:t>http POST request con el mensaje</a:t>
            </a:r>
          </a:p>
        </p:txBody>
      </p:sp>
      <p:sp>
        <p:nvSpPr>
          <p:cNvPr id="33" name="TextBox 32"/>
          <p:cNvSpPr txBox="1"/>
          <p:nvPr/>
        </p:nvSpPr>
        <p:spPr>
          <a:xfrm rot="872797">
            <a:off x="1900166" y="4416817"/>
            <a:ext cx="20332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smtClean="0">
                <a:solidFill>
                  <a:srgbClr val="002060"/>
                </a:solidFill>
              </a:rPr>
              <a:t>2. </a:t>
            </a:r>
            <a:r>
              <a:rPr lang="es-ES" sz="1050" smtClean="0">
                <a:solidFill>
                  <a:srgbClr val="FF0000"/>
                </a:solidFill>
              </a:rPr>
              <a:t>OK, (primer tick del Whatsapp</a:t>
            </a:r>
            <a:endParaRPr lang="es-ES" sz="105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76372" y="3464279"/>
            <a:ext cx="2129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>
                <a:solidFill>
                  <a:srgbClr val="002060"/>
                </a:solidFill>
              </a:rPr>
              <a:t>1. </a:t>
            </a:r>
            <a:r>
              <a:rPr lang="es-ES" sz="1000" smtClean="0">
                <a:solidFill>
                  <a:srgbClr val="7030A0"/>
                </a:solidFill>
              </a:rPr>
              <a:t>userA_userB_chat.bind</a:t>
            </a:r>
            <a:r>
              <a:rPr lang="es-ES" sz="1000">
                <a:solidFill>
                  <a:srgbClr val="7030A0"/>
                </a:solidFill>
              </a:rPr>
              <a:t>( </a:t>
            </a:r>
            <a:r>
              <a:rPr lang="es-ES" sz="1000" smtClean="0">
                <a:solidFill>
                  <a:srgbClr val="7030A0"/>
                </a:solidFill>
              </a:rPr>
              <a:t>‘mensaje', </a:t>
            </a:r>
            <a:r>
              <a:rPr lang="es-ES" sz="1000">
                <a:solidFill>
                  <a:srgbClr val="7030A0"/>
                </a:solidFill>
              </a:rPr>
              <a:t>new ChannelEventListener() </a:t>
            </a:r>
            <a:r>
              <a:rPr lang="es-ES" sz="1000" smtClean="0">
                <a:solidFill>
                  <a:srgbClr val="7030A0"/>
                </a:solidFill>
              </a:rPr>
              <a:t>{ ... })</a:t>
            </a:r>
            <a:endParaRPr lang="es-ES" sz="1000">
              <a:solidFill>
                <a:srgbClr val="7030A0"/>
              </a:solidFill>
            </a:endParaRPr>
          </a:p>
        </p:txBody>
      </p:sp>
      <p:sp>
        <p:nvSpPr>
          <p:cNvPr id="23" name="Curved Up Arrow 22"/>
          <p:cNvSpPr/>
          <p:nvPr/>
        </p:nvSpPr>
        <p:spPr>
          <a:xfrm rot="16200000">
            <a:off x="1413968" y="3543923"/>
            <a:ext cx="337236" cy="2035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871075" y="3032923"/>
            <a:ext cx="0" cy="591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772204" y="3009900"/>
            <a:ext cx="1" cy="6147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05926" y="3086390"/>
            <a:ext cx="20598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smtClean="0">
                <a:solidFill>
                  <a:srgbClr val="002060"/>
                </a:solidFill>
              </a:rPr>
              <a:t>2. </a:t>
            </a:r>
            <a:r>
              <a:rPr lang="es-ES" sz="1050" smtClean="0">
                <a:solidFill>
                  <a:srgbClr val="FF0000"/>
                </a:solidFill>
              </a:rPr>
              <a:t>ch_pusher[‘userA_userB_chat’] .trigger(‘mensaje’, datos)</a:t>
            </a:r>
            <a:endParaRPr lang="es-ES" sz="105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74696" y="3167181"/>
            <a:ext cx="16499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smtClean="0">
                <a:solidFill>
                  <a:srgbClr val="002060"/>
                </a:solidFill>
              </a:rPr>
              <a:t>3. </a:t>
            </a:r>
            <a:r>
              <a:rPr lang="es-ES" sz="1050" smtClean="0">
                <a:solidFill>
                  <a:srgbClr val="FF0000"/>
                </a:solidFill>
              </a:rPr>
              <a:t>http 200 (OK)</a:t>
            </a:r>
            <a:endParaRPr lang="es-ES" sz="105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466851" y="2225040"/>
            <a:ext cx="3474720" cy="23622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21369428">
            <a:off x="1790167" y="2166986"/>
            <a:ext cx="2223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smtClean="0">
                <a:solidFill>
                  <a:srgbClr val="002060"/>
                </a:solidFill>
              </a:rPr>
              <a:t>3. </a:t>
            </a:r>
            <a:r>
              <a:rPr lang="es-ES" sz="1000" smtClean="0">
                <a:solidFill>
                  <a:schemeClr val="accent1">
                    <a:lumMod val="75000"/>
                  </a:schemeClr>
                </a:solidFill>
              </a:rPr>
              <a:t>(channel: userA_userB_chat, event: mensaje{contenido_mensaje})</a:t>
            </a:r>
            <a:endParaRPr lang="es-ES" sz="10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05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272" y="3689234"/>
            <a:ext cx="4476750" cy="3000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48705" t="13391" b="55801"/>
          <a:stretch/>
        </p:blipFill>
        <p:spPr>
          <a:xfrm>
            <a:off x="4908549" y="1028701"/>
            <a:ext cx="4376849" cy="201294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7593330" y="5867400"/>
            <a:ext cx="464820" cy="0"/>
          </a:xfrm>
          <a:prstGeom prst="straightConnector1">
            <a:avLst/>
          </a:prstGeom>
          <a:ln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593333" y="5974081"/>
            <a:ext cx="441961" cy="0"/>
          </a:xfrm>
          <a:prstGeom prst="straightConnector1">
            <a:avLst/>
          </a:prstGeom>
          <a:ln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62587" y="5162044"/>
            <a:ext cx="464820" cy="0"/>
          </a:xfrm>
          <a:prstGeom prst="straightConnector1">
            <a:avLst/>
          </a:prstGeom>
          <a:ln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062591" y="5268724"/>
            <a:ext cx="441961" cy="0"/>
          </a:xfrm>
          <a:prstGeom prst="straightConnector1">
            <a:avLst/>
          </a:prstGeom>
          <a:ln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l="63228" r="1" b="92017"/>
          <a:stretch/>
        </p:blipFill>
        <p:spPr>
          <a:xfrm>
            <a:off x="6598920" y="165019"/>
            <a:ext cx="3136062" cy="52163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/>
          <a:srcRect t="27094" r="91407" b="12845"/>
          <a:stretch/>
        </p:blipFill>
        <p:spPr>
          <a:xfrm>
            <a:off x="752729" y="2019299"/>
            <a:ext cx="733171" cy="392430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66016" y="454829"/>
            <a:ext cx="42584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smtClean="0">
                <a:solidFill>
                  <a:schemeClr val="accent2"/>
                </a:solidFill>
              </a:rPr>
              <a:t>B7. Como sólo hay dos usuarios en el canal, el usuario A informa al usuario B de que recibió su mensaje</a:t>
            </a:r>
          </a:p>
          <a:p>
            <a:pPr algn="just"/>
            <a:r>
              <a:rPr lang="es-E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Correspondería con el segundo tick del Whatsapp. En chats de grupo o público no tendría sentido aunque habrá que ver si se puede dar alguna información (por ejemplo: le llegó a almenos un usuario)</a:t>
            </a:r>
            <a:endParaRPr lang="es-E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466851" y="2225040"/>
            <a:ext cx="3474720" cy="23622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492251" y="2543175"/>
            <a:ext cx="3495040" cy="126365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408094">
            <a:off x="1404873" y="2950869"/>
            <a:ext cx="3782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smtClean="0">
                <a:solidFill>
                  <a:schemeClr val="accent1">
                    <a:lumMod val="75000"/>
                  </a:schemeClr>
                </a:solidFill>
              </a:rPr>
              <a:t>(channel</a:t>
            </a:r>
            <a:r>
              <a:rPr lang="es-ES" sz="1000">
                <a:solidFill>
                  <a:schemeClr val="accent1">
                    <a:lumMod val="75000"/>
                  </a:schemeClr>
                </a:solidFill>
              </a:rPr>
              <a:t>: userA_userB_chat, event: </a:t>
            </a:r>
            <a:r>
              <a:rPr lang="es-ES" sz="1000" smtClean="0">
                <a:solidFill>
                  <a:schemeClr val="accent1">
                    <a:lumMod val="75000"/>
                  </a:schemeClr>
                </a:solidFill>
              </a:rPr>
              <a:t>client-Recibido{“lo_que_sea”})</a:t>
            </a:r>
            <a:endParaRPr lang="es-ES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21369428">
            <a:off x="1507037" y="2125548"/>
            <a:ext cx="3738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>
                <a:solidFill>
                  <a:schemeClr val="accent1">
                    <a:lumMod val="75000"/>
                  </a:schemeClr>
                </a:solidFill>
              </a:rPr>
              <a:t>userA_userB_chat.trigger("</a:t>
            </a:r>
            <a:r>
              <a:rPr lang="es-ES" sz="1000" smtClean="0">
                <a:solidFill>
                  <a:schemeClr val="accent1">
                    <a:lumMod val="75000"/>
                  </a:schemeClr>
                </a:solidFill>
              </a:rPr>
              <a:t>client-Recibido", “lo_que_sea");</a:t>
            </a:r>
            <a:endParaRPr lang="es-ES" sz="10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7269" y="3680863"/>
            <a:ext cx="4488658" cy="300874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14325" y="5910498"/>
            <a:ext cx="4410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100">
                <a:solidFill>
                  <a:srgbClr val="FF0000"/>
                </a:solidFill>
              </a:rPr>
              <a:t>Nota:</a:t>
            </a:r>
            <a:r>
              <a:rPr lang="es-E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10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 este caso no necesitamos que el evento pase por nuestro servidor</a:t>
            </a:r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9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272" y="3689234"/>
            <a:ext cx="4476750" cy="3000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48705" t="13391" b="55801"/>
          <a:stretch/>
        </p:blipFill>
        <p:spPr>
          <a:xfrm>
            <a:off x="4908549" y="1028701"/>
            <a:ext cx="4376849" cy="201294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7593330" y="5867400"/>
            <a:ext cx="464820" cy="0"/>
          </a:xfrm>
          <a:prstGeom prst="straightConnector1">
            <a:avLst/>
          </a:prstGeom>
          <a:ln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593333" y="5974081"/>
            <a:ext cx="441961" cy="0"/>
          </a:xfrm>
          <a:prstGeom prst="straightConnector1">
            <a:avLst/>
          </a:prstGeom>
          <a:ln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62587" y="5162044"/>
            <a:ext cx="464820" cy="0"/>
          </a:xfrm>
          <a:prstGeom prst="straightConnector1">
            <a:avLst/>
          </a:prstGeom>
          <a:ln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062591" y="5268724"/>
            <a:ext cx="441961" cy="0"/>
          </a:xfrm>
          <a:prstGeom prst="straightConnector1">
            <a:avLst/>
          </a:prstGeom>
          <a:ln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l="63228" r="1" b="92017"/>
          <a:stretch/>
        </p:blipFill>
        <p:spPr>
          <a:xfrm>
            <a:off x="6598920" y="165019"/>
            <a:ext cx="3136062" cy="52163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/>
          <a:srcRect t="27094" r="91407" b="12845"/>
          <a:stretch/>
        </p:blipFill>
        <p:spPr>
          <a:xfrm>
            <a:off x="752729" y="2019299"/>
            <a:ext cx="733171" cy="392430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66017" y="454829"/>
            <a:ext cx="3951256" cy="172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smtClean="0">
                <a:solidFill>
                  <a:schemeClr val="accent2"/>
                </a:solidFill>
              </a:rPr>
              <a:t>B8. Señalización de B a A: “estoy escribiendo”</a:t>
            </a:r>
          </a:p>
          <a:p>
            <a:pPr algn="just"/>
            <a:r>
              <a:rPr lang="es-E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Esto sólo deberá enviarse si el usuario A está dentro de la pantalla del chat. Se hace enviando un evento, sin pasar por nuestro servidor, cada vez que B teclea algo</a:t>
            </a:r>
            <a:endParaRPr lang="es-ES" sz="1600" smtClean="0">
              <a:solidFill>
                <a:schemeClr val="accent2"/>
              </a:solidFill>
            </a:endParaRPr>
          </a:p>
          <a:p>
            <a:r>
              <a:rPr lang="es-ES" sz="1600" smtClean="0">
                <a:solidFill>
                  <a:schemeClr val="accent2"/>
                </a:solidFill>
              </a:rPr>
              <a:t> </a:t>
            </a:r>
          </a:p>
          <a:p>
            <a:endParaRPr lang="es-ES" sz="1801">
              <a:solidFill>
                <a:schemeClr val="accent2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466851" y="2225040"/>
            <a:ext cx="3474720" cy="23622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492251" y="2543175"/>
            <a:ext cx="3495040" cy="12636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0408094">
            <a:off x="1417573" y="2956475"/>
            <a:ext cx="3782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smtClean="0">
                <a:solidFill>
                  <a:schemeClr val="accent1">
                    <a:lumMod val="75000"/>
                  </a:schemeClr>
                </a:solidFill>
              </a:rPr>
              <a:t>var triggered = userA_userB_chat.trigger(client-Escribiendo, “lo_que_sea”)</a:t>
            </a:r>
            <a:endParaRPr lang="es-ES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21369428">
            <a:off x="1608393" y="2120235"/>
            <a:ext cx="3738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>
                <a:solidFill>
                  <a:schemeClr val="accent1">
                    <a:lumMod val="75000"/>
                  </a:schemeClr>
                </a:solidFill>
              </a:rPr>
              <a:t>(channel: userA_userB_chat, event: </a:t>
            </a:r>
            <a:r>
              <a:rPr lang="es-ES" sz="1000" smtClean="0">
                <a:solidFill>
                  <a:schemeClr val="accent1">
                    <a:lumMod val="75000"/>
                  </a:schemeClr>
                </a:solidFill>
              </a:rPr>
              <a:t>client-Escribiendo{“</a:t>
            </a:r>
            <a:r>
              <a:rPr lang="es-ES" sz="1000">
                <a:solidFill>
                  <a:schemeClr val="accent1">
                    <a:lumMod val="75000"/>
                  </a:schemeClr>
                </a:solidFill>
              </a:rPr>
              <a:t>lo_que_sea”})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7269" y="3680863"/>
            <a:ext cx="4488658" cy="300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3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7551" t="54063" b="-1"/>
          <a:stretch/>
        </p:blipFill>
        <p:spPr>
          <a:xfrm>
            <a:off x="4817269" y="3688081"/>
            <a:ext cx="4475274" cy="30015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8705" t="13391" b="55801"/>
          <a:stretch/>
        </p:blipFill>
        <p:spPr>
          <a:xfrm>
            <a:off x="4908549" y="1028701"/>
            <a:ext cx="4376849" cy="2012949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1466851" y="2225040"/>
            <a:ext cx="3474720" cy="2362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92251" y="2362200"/>
            <a:ext cx="3495040" cy="1263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466852" y="2484121"/>
            <a:ext cx="3581401" cy="24041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593330" y="5867400"/>
            <a:ext cx="46482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593333" y="5974081"/>
            <a:ext cx="44196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62587" y="5162044"/>
            <a:ext cx="46482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062591" y="5268724"/>
            <a:ext cx="44196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89712" y="2581359"/>
            <a:ext cx="3260482" cy="21120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1466852" y="2686561"/>
            <a:ext cx="3271838" cy="21140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488285" y="3752854"/>
            <a:ext cx="3250407" cy="13378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1466852" y="3848780"/>
            <a:ext cx="3251198" cy="13296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467648" y="5025708"/>
            <a:ext cx="3250407" cy="4352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1446214" y="5121636"/>
            <a:ext cx="3259712" cy="426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21369096">
            <a:off x="2484121" y="2098085"/>
            <a:ext cx="21259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>
                <a:solidFill>
                  <a:schemeClr val="accent1">
                    <a:lumMod val="75000"/>
                  </a:schemeClr>
                </a:solidFill>
              </a:rPr>
              <a:t>Websocket / fallback</a:t>
            </a:r>
          </a:p>
        </p:txBody>
      </p:sp>
      <p:sp>
        <p:nvSpPr>
          <p:cNvPr id="47" name="TextBox 46"/>
          <p:cNvSpPr txBox="1"/>
          <p:nvPr/>
        </p:nvSpPr>
        <p:spPr>
          <a:xfrm rot="447695">
            <a:off x="2577928" y="4997244"/>
            <a:ext cx="8818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>
                <a:solidFill>
                  <a:srgbClr val="FF0000"/>
                </a:solidFill>
              </a:rPr>
              <a:t>http </a:t>
            </a:r>
            <a:r>
              <a:rPr lang="es-ES" sz="1050" err="1">
                <a:solidFill>
                  <a:srgbClr val="FF0000"/>
                </a:solidFill>
              </a:rPr>
              <a:t>request</a:t>
            </a:r>
            <a:endParaRPr lang="es-ES" sz="105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 rot="445835">
            <a:off x="2490082" y="5302554"/>
            <a:ext cx="9706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>
                <a:solidFill>
                  <a:srgbClr val="FF0000"/>
                </a:solidFill>
              </a:rPr>
              <a:t>http response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871075" y="3032923"/>
            <a:ext cx="0" cy="591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6772204" y="3009900"/>
            <a:ext cx="1" cy="6147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419980" y="3009900"/>
            <a:ext cx="4763" cy="61674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63228" r="1" b="92017"/>
          <a:stretch/>
        </p:blipFill>
        <p:spPr>
          <a:xfrm>
            <a:off x="6598920" y="165019"/>
            <a:ext cx="3136062" cy="52163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t="27094" r="91407" b="12845"/>
          <a:stretch/>
        </p:blipFill>
        <p:spPr>
          <a:xfrm>
            <a:off x="752729" y="2019299"/>
            <a:ext cx="733171" cy="392430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892718" y="3090288"/>
            <a:ext cx="8818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>
                <a:solidFill>
                  <a:srgbClr val="FF0000"/>
                </a:solidFill>
              </a:rPr>
              <a:t>h</a:t>
            </a:r>
            <a:r>
              <a:rPr lang="es-ES" sz="1050" smtClean="0">
                <a:solidFill>
                  <a:srgbClr val="FF0000"/>
                </a:solidFill>
              </a:rPr>
              <a:t>ttp request</a:t>
            </a:r>
          </a:p>
          <a:p>
            <a:r>
              <a:rPr lang="es-ES" sz="1050" smtClean="0">
                <a:solidFill>
                  <a:srgbClr val="FF0000"/>
                </a:solidFill>
              </a:rPr>
              <a:t>&amp; response</a:t>
            </a:r>
            <a:endParaRPr lang="es-ES" sz="105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40479" y="3106163"/>
            <a:ext cx="16540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err="1" smtClean="0">
                <a:solidFill>
                  <a:schemeClr val="accent6">
                    <a:lumMod val="75000"/>
                  </a:schemeClr>
                </a:solidFill>
              </a:rPr>
              <a:t>WebHooks</a:t>
            </a:r>
            <a:endParaRPr lang="es-ES" sz="105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ES" sz="1050" smtClean="0">
                <a:solidFill>
                  <a:schemeClr val="accent6">
                    <a:lumMod val="75000"/>
                  </a:schemeClr>
                </a:solidFill>
              </a:rPr>
              <a:t>(Http/https Post </a:t>
            </a:r>
            <a:r>
              <a:rPr lang="es-ES" sz="1050" err="1" smtClean="0">
                <a:solidFill>
                  <a:schemeClr val="accent6">
                    <a:lumMod val="75000"/>
                  </a:schemeClr>
                </a:solidFill>
              </a:rPr>
              <a:t>requests</a:t>
            </a:r>
            <a:r>
              <a:rPr lang="es-ES" sz="105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s-ES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66017" y="454829"/>
            <a:ext cx="3750209" cy="155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1" smtClean="0">
                <a:solidFill>
                  <a:schemeClr val="accent2"/>
                </a:solidFill>
              </a:rPr>
              <a:t>Transportes:</a:t>
            </a:r>
            <a:endParaRPr lang="es-ES" sz="1801">
              <a:solidFill>
                <a:schemeClr val="accent2"/>
              </a:solidFill>
            </a:endParaRPr>
          </a:p>
          <a:p>
            <a:pPr marL="285750" indent="-285750" algn="just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s-E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 comunicación entre clientes y Pusher se hace a través de </a:t>
            </a:r>
            <a:r>
              <a:rPr lang="es-ES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 sockets</a:t>
            </a:r>
            <a:r>
              <a:rPr lang="es-E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Si esta fallase, pusher la degrada a un fallback compatible (flash o http)</a:t>
            </a:r>
          </a:p>
          <a:p>
            <a:pPr marL="285750" indent="-285750" algn="just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s-E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 comunicación entre clientes y nuestro servidor será siempre mediante peticiones http (ó https)</a:t>
            </a:r>
          </a:p>
          <a:p>
            <a:pPr marL="285750" indent="-285750" algn="just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s-E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Nuestro servidor envía (o reenvía) eventos a pusher a través de una petición POST http</a:t>
            </a:r>
            <a:endParaRPr lang="es-E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6017" y="5781719"/>
            <a:ext cx="375020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s-E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Pusher notifica a nuestra aplicación de cuatro posibles cosas (canal ocupado / vacío, miembro añadido/ borrado). Los WebHooks, proporciona una comunicación http POST servidor a servidor que se dispara cada vez que hay un evento en el servidor origen.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521429" y="3009900"/>
            <a:ext cx="4763" cy="6167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48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269" y="3680863"/>
            <a:ext cx="4488658" cy="3008746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1466851" y="2225040"/>
            <a:ext cx="3474720" cy="23622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92251" y="2362200"/>
            <a:ext cx="3495040" cy="126365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466852" y="2484121"/>
            <a:ext cx="3581401" cy="240411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66016" y="454829"/>
            <a:ext cx="4075553" cy="121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1" smtClean="0">
                <a:solidFill>
                  <a:schemeClr val="accent2"/>
                </a:solidFill>
              </a:rPr>
              <a:t>Los </a:t>
            </a:r>
            <a:r>
              <a:rPr lang="es-ES" sz="1801">
                <a:solidFill>
                  <a:schemeClr val="accent2"/>
                </a:solidFill>
              </a:rPr>
              <a:t>clientes se conectan a </a:t>
            </a:r>
            <a:r>
              <a:rPr lang="es-ES" sz="1801" err="1">
                <a:solidFill>
                  <a:schemeClr val="accent2"/>
                </a:solidFill>
              </a:rPr>
              <a:t>pusher</a:t>
            </a:r>
            <a:r>
              <a:rPr lang="es-ES" sz="1801">
                <a:solidFill>
                  <a:schemeClr val="accent2"/>
                </a:solidFill>
              </a:rPr>
              <a:t>.</a:t>
            </a:r>
          </a:p>
          <a:p>
            <a:pPr algn="just"/>
            <a:r>
              <a:rPr lang="es-ES" sz="1401">
                <a:solidFill>
                  <a:schemeClr val="tx1">
                    <a:lumMod val="50000"/>
                    <a:lumOff val="50000"/>
                  </a:schemeClr>
                </a:solidFill>
              </a:rPr>
              <a:t>Los clientes Android utilizan la librería “</a:t>
            </a:r>
            <a:r>
              <a:rPr lang="es-ES" sz="1401" err="1">
                <a:solidFill>
                  <a:schemeClr val="tx1">
                    <a:lumMod val="50000"/>
                    <a:lumOff val="50000"/>
                  </a:schemeClr>
                </a:solidFill>
              </a:rPr>
              <a:t>pusher</a:t>
            </a:r>
            <a:r>
              <a:rPr lang="es-ES" sz="1401">
                <a:solidFill>
                  <a:schemeClr val="tx1">
                    <a:lumMod val="50000"/>
                    <a:lumOff val="50000"/>
                  </a:schemeClr>
                </a:solidFill>
              </a:rPr>
              <a:t>-java-</a:t>
            </a:r>
            <a:r>
              <a:rPr lang="es-ES" sz="1401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r>
              <a:rPr lang="es-ES" sz="1401">
                <a:solidFill>
                  <a:schemeClr val="tx1">
                    <a:lumMod val="50000"/>
                    <a:lumOff val="50000"/>
                  </a:schemeClr>
                </a:solidFill>
              </a:rPr>
              <a:t>”, los clientes con navegador web utilizan la librería JavaScript “</a:t>
            </a:r>
            <a:r>
              <a:rPr lang="es-ES" sz="1401" err="1">
                <a:solidFill>
                  <a:schemeClr val="tx1">
                    <a:lumMod val="50000"/>
                    <a:lumOff val="50000"/>
                  </a:schemeClr>
                </a:solidFill>
              </a:rPr>
              <a:t>pusher-js</a:t>
            </a:r>
            <a:r>
              <a:rPr lang="es-ES" sz="140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”.</a:t>
            </a:r>
          </a:p>
          <a:p>
            <a:pPr algn="just"/>
            <a:r>
              <a:rPr lang="es-ES" sz="13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Pusher les devuelve un socket_id (id único de websocket)</a:t>
            </a:r>
            <a:endParaRPr lang="es-ES" sz="13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0349" y="5910498"/>
            <a:ext cx="42116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100">
                <a:solidFill>
                  <a:srgbClr val="FF0000"/>
                </a:solidFill>
              </a:rPr>
              <a:t>Nota:</a:t>
            </a:r>
            <a:r>
              <a:rPr lang="es-E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En realidad esta primera petición de conexión no va por un </a:t>
            </a:r>
            <a:r>
              <a:rPr lang="es-ES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websocket (por ello se han puesto flechas en rojo), sino por http, ya </a:t>
            </a:r>
            <a:r>
              <a:rPr lang="es-E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que precisamente es al conectarse con </a:t>
            </a:r>
            <a:r>
              <a:rPr lang="es-ES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Pusher</a:t>
            </a:r>
            <a:r>
              <a:rPr lang="es-E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cuando se crea un </a:t>
            </a:r>
            <a:r>
              <a:rPr lang="es-ES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websocket</a:t>
            </a:r>
            <a:r>
              <a:rPr lang="es-E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para el resto de comunicaciones entre </a:t>
            </a:r>
            <a:r>
              <a:rPr lang="es-ES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Pusher</a:t>
            </a:r>
            <a:r>
              <a:rPr lang="es-E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y el cliente</a:t>
            </a:r>
            <a:r>
              <a:rPr lang="es-ES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s-E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20408094">
            <a:off x="1534298" y="2886340"/>
            <a:ext cx="2669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s-ES" sz="12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200" err="1">
                <a:solidFill>
                  <a:schemeClr val="accent1">
                    <a:lumMod val="75000"/>
                  </a:schemeClr>
                </a:solidFill>
              </a:rPr>
              <a:t>pusher</a:t>
            </a:r>
            <a:r>
              <a:rPr lang="es-ES" sz="1200">
                <a:solidFill>
                  <a:schemeClr val="accent1">
                    <a:lumMod val="75000"/>
                  </a:schemeClr>
                </a:solidFill>
              </a:rPr>
              <a:t> = new </a:t>
            </a:r>
            <a:r>
              <a:rPr lang="es-ES" sz="1200" err="1">
                <a:solidFill>
                  <a:schemeClr val="accent1">
                    <a:lumMod val="75000"/>
                  </a:schemeClr>
                </a:solidFill>
              </a:rPr>
              <a:t>Pusher</a:t>
            </a:r>
            <a:r>
              <a:rPr lang="es-ES" sz="1200">
                <a:solidFill>
                  <a:schemeClr val="accent1">
                    <a:lumMod val="75000"/>
                  </a:schemeClr>
                </a:solidFill>
              </a:rPr>
              <a:t> (API_KEY)</a:t>
            </a:r>
          </a:p>
        </p:txBody>
      </p:sp>
      <p:sp>
        <p:nvSpPr>
          <p:cNvPr id="15" name="TextBox 14"/>
          <p:cNvSpPr txBox="1"/>
          <p:nvPr/>
        </p:nvSpPr>
        <p:spPr>
          <a:xfrm rot="21366109">
            <a:off x="1663746" y="2117768"/>
            <a:ext cx="2745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err="1" smtClean="0">
                <a:solidFill>
                  <a:schemeClr val="accent1">
                    <a:lumMod val="75000"/>
                  </a:schemeClr>
                </a:solidFill>
              </a:rPr>
              <a:t>Pusher</a:t>
            </a:r>
            <a:r>
              <a:rPr lang="es-ES" sz="120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200" err="1" smtClean="0">
                <a:solidFill>
                  <a:schemeClr val="accent1">
                    <a:lumMod val="75000"/>
                  </a:schemeClr>
                </a:solidFill>
              </a:rPr>
              <a:t>pusher</a:t>
            </a:r>
            <a:r>
              <a:rPr lang="es-ES" sz="1200" smtClean="0">
                <a:solidFill>
                  <a:schemeClr val="accent1">
                    <a:lumMod val="75000"/>
                  </a:schemeClr>
                </a:solidFill>
              </a:rPr>
              <a:t> = new </a:t>
            </a:r>
            <a:r>
              <a:rPr lang="es-ES" sz="1200" err="1" smtClean="0">
                <a:solidFill>
                  <a:schemeClr val="accent1">
                    <a:lumMod val="75000"/>
                  </a:schemeClr>
                </a:solidFill>
              </a:rPr>
              <a:t>Pusher</a:t>
            </a:r>
            <a:r>
              <a:rPr lang="es-ES" sz="1200" smtClean="0">
                <a:solidFill>
                  <a:schemeClr val="accent1">
                    <a:lumMod val="75000"/>
                  </a:schemeClr>
                </a:solidFill>
              </a:rPr>
              <a:t> (“API_KEY”)</a:t>
            </a:r>
            <a:endParaRPr lang="es-ES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 rot="5184039">
            <a:off x="3869095" y="1751660"/>
            <a:ext cx="63500" cy="607165"/>
          </a:xfrm>
          <a:prstGeom prst="leftBrace">
            <a:avLst>
              <a:gd name="adj1" fmla="val 112112"/>
              <a:gd name="adj2" fmla="val 50000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801"/>
          </a:p>
        </p:txBody>
      </p:sp>
      <p:sp>
        <p:nvSpPr>
          <p:cNvPr id="17" name="TextBox 16"/>
          <p:cNvSpPr txBox="1"/>
          <p:nvPr/>
        </p:nvSpPr>
        <p:spPr>
          <a:xfrm rot="21425844">
            <a:off x="3364733" y="1702087"/>
            <a:ext cx="1072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/>
              <a:t>La proporciona </a:t>
            </a:r>
            <a:r>
              <a:rPr lang="es-ES" sz="700" err="1"/>
              <a:t>Pusher</a:t>
            </a:r>
            <a:r>
              <a:rPr lang="es-ES" sz="700"/>
              <a:t> al registrarse en su web</a:t>
            </a:r>
          </a:p>
        </p:txBody>
      </p:sp>
      <p:sp>
        <p:nvSpPr>
          <p:cNvPr id="19" name="TextBox 18"/>
          <p:cNvSpPr txBox="1"/>
          <p:nvPr/>
        </p:nvSpPr>
        <p:spPr>
          <a:xfrm rot="19568832">
            <a:off x="1390334" y="3761401"/>
            <a:ext cx="2745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err="1" smtClean="0">
                <a:solidFill>
                  <a:schemeClr val="accent1">
                    <a:lumMod val="75000"/>
                  </a:schemeClr>
                </a:solidFill>
              </a:rPr>
              <a:t>Pusher</a:t>
            </a:r>
            <a:r>
              <a:rPr lang="es-ES" sz="120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200" err="1" smtClean="0">
                <a:solidFill>
                  <a:schemeClr val="accent1">
                    <a:lumMod val="75000"/>
                  </a:schemeClr>
                </a:solidFill>
              </a:rPr>
              <a:t>pusher</a:t>
            </a:r>
            <a:r>
              <a:rPr lang="es-ES" sz="1200" smtClean="0">
                <a:solidFill>
                  <a:schemeClr val="accent1">
                    <a:lumMod val="75000"/>
                  </a:schemeClr>
                </a:solidFill>
              </a:rPr>
              <a:t> = new </a:t>
            </a:r>
            <a:r>
              <a:rPr lang="es-ES" sz="1200" err="1" smtClean="0">
                <a:solidFill>
                  <a:schemeClr val="accent1">
                    <a:lumMod val="75000"/>
                  </a:schemeClr>
                </a:solidFill>
              </a:rPr>
              <a:t>Pusher</a:t>
            </a:r>
            <a:r>
              <a:rPr lang="es-ES" sz="1200" smtClean="0">
                <a:solidFill>
                  <a:schemeClr val="accent1">
                    <a:lumMod val="75000"/>
                  </a:schemeClr>
                </a:solidFill>
              </a:rPr>
              <a:t> (“API_KEY”)</a:t>
            </a:r>
            <a:endParaRPr lang="es-ES" sz="12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l="63228" r="1" b="92017"/>
          <a:stretch/>
        </p:blipFill>
        <p:spPr>
          <a:xfrm>
            <a:off x="6598920" y="165019"/>
            <a:ext cx="3136062" cy="5216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/>
          <a:srcRect l="48705" t="13391" b="55801"/>
          <a:stretch/>
        </p:blipFill>
        <p:spPr>
          <a:xfrm>
            <a:off x="4908549" y="1028701"/>
            <a:ext cx="4376849" cy="201294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/>
          <a:srcRect t="27094" r="91407" b="12845"/>
          <a:stretch/>
        </p:blipFill>
        <p:spPr>
          <a:xfrm>
            <a:off x="752729" y="2019299"/>
            <a:ext cx="733171" cy="392430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941570" y="3781110"/>
            <a:ext cx="423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smtClean="0">
                <a:solidFill>
                  <a:srgbClr val="FF0000"/>
                </a:solidFill>
              </a:rPr>
              <a:t>En nuestro servidor creamos un objeto tipo Pusher:</a:t>
            </a:r>
          </a:p>
          <a:p>
            <a:pPr algn="just"/>
            <a:r>
              <a:rPr lang="es-ES" sz="1200" smtClean="0"/>
              <a:t>ch_pusher = pusher.Pusher(‘app_id’, ‘api_key’, ‘secret’),</a:t>
            </a:r>
          </a:p>
          <a:p>
            <a:pPr algn="just"/>
            <a:r>
              <a:rPr lang="es-ES" sz="1200" smtClean="0">
                <a:solidFill>
                  <a:srgbClr val="FF0000"/>
                </a:solidFill>
              </a:rPr>
              <a:t>que usaremos posteriormente para enviar eventos a Pusher.</a:t>
            </a:r>
            <a:endParaRPr lang="es-ES" sz="120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466851" y="2286874"/>
            <a:ext cx="3474720" cy="23622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487172" y="2432868"/>
            <a:ext cx="3495040" cy="126365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476090" y="2553456"/>
            <a:ext cx="3581401" cy="240411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1366109">
            <a:off x="1976607" y="2386193"/>
            <a:ext cx="18418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smtClean="0">
                <a:solidFill>
                  <a:schemeClr val="accent1">
                    <a:lumMod val="75000"/>
                  </a:schemeClr>
                </a:solidFill>
              </a:rPr>
              <a:t>connection_established (socket_id)</a:t>
            </a:r>
            <a:endParaRPr lang="es-ES" sz="9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20408094">
            <a:off x="1832560" y="3204381"/>
            <a:ext cx="18642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>
                <a:solidFill>
                  <a:schemeClr val="accent1">
                    <a:lumMod val="75000"/>
                  </a:schemeClr>
                </a:solidFill>
              </a:rPr>
              <a:t>connection_established (socket_id)</a:t>
            </a:r>
          </a:p>
        </p:txBody>
      </p:sp>
      <p:sp>
        <p:nvSpPr>
          <p:cNvPr id="31" name="TextBox 30"/>
          <p:cNvSpPr txBox="1"/>
          <p:nvPr/>
        </p:nvSpPr>
        <p:spPr>
          <a:xfrm rot="19568832">
            <a:off x="1861530" y="4076328"/>
            <a:ext cx="18373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>
                <a:solidFill>
                  <a:schemeClr val="accent1">
                    <a:lumMod val="75000"/>
                  </a:schemeClr>
                </a:solidFill>
              </a:rPr>
              <a:t>connection_established (socket_id)</a:t>
            </a:r>
          </a:p>
        </p:txBody>
      </p:sp>
    </p:spTree>
    <p:extLst>
      <p:ext uri="{BB962C8B-B14F-4D97-AF65-F5344CB8AC3E}">
        <p14:creationId xmlns:p14="http://schemas.microsoft.com/office/powerpoint/2010/main" val="394867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47551" t="54063" b="-1"/>
          <a:stretch/>
        </p:blipFill>
        <p:spPr>
          <a:xfrm>
            <a:off x="4817269" y="3688081"/>
            <a:ext cx="4475274" cy="300152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7593330" y="5867400"/>
            <a:ext cx="46482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593333" y="5974081"/>
            <a:ext cx="44196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62587" y="5162044"/>
            <a:ext cx="46482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062591" y="5268724"/>
            <a:ext cx="44196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l="63228" r="1" b="92017"/>
          <a:stretch/>
        </p:blipFill>
        <p:spPr>
          <a:xfrm>
            <a:off x="6598920" y="165019"/>
            <a:ext cx="3136062" cy="5216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6016" y="454829"/>
            <a:ext cx="4261131" cy="1631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>
                <a:solidFill>
                  <a:schemeClr val="accent2"/>
                </a:solidFill>
              </a:rPr>
              <a:t>L</a:t>
            </a:r>
            <a:r>
              <a:rPr lang="es-ES" sz="1600" smtClean="0">
                <a:solidFill>
                  <a:schemeClr val="accent2"/>
                </a:solidFill>
              </a:rPr>
              <a:t>os clientes informan al servidor de su socket_id.</a:t>
            </a:r>
            <a:endParaRPr lang="es-ES" sz="1600" dirty="0" smtClean="0">
              <a:solidFill>
                <a:schemeClr val="accent2"/>
              </a:solidFill>
            </a:endParaRPr>
          </a:p>
          <a:p>
            <a:pPr algn="just"/>
            <a:r>
              <a:rPr lang="es-E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Así el servidor asocia un usuario de CH de su BBDD con la conexión que en ese momento el cliente haya hecho con Pusher. </a:t>
            </a:r>
            <a:r>
              <a:rPr lang="es-E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(el socket_id cambiará cada vez que el usuario se conecte desde otro dispositivo o se pierda la conexión con Pusher)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s-ES" sz="1801" dirty="0">
              <a:solidFill>
                <a:schemeClr val="accent2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48705" t="13391" b="55801"/>
          <a:stretch/>
        </p:blipFill>
        <p:spPr>
          <a:xfrm>
            <a:off x="4908549" y="1028701"/>
            <a:ext cx="4376849" cy="201294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t="27094" r="91407" b="12845"/>
          <a:stretch/>
        </p:blipFill>
        <p:spPr>
          <a:xfrm>
            <a:off x="752729" y="2019299"/>
            <a:ext cx="733171" cy="3924301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1467648" y="5025708"/>
            <a:ext cx="3250407" cy="4352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446214" y="5121636"/>
            <a:ext cx="3259712" cy="426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447695">
            <a:off x="2207962" y="5040554"/>
            <a:ext cx="22069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smtClean="0">
                <a:solidFill>
                  <a:srgbClr val="FF0000"/>
                </a:solidFill>
              </a:rPr>
              <a:t>(CH_user_id, socket_id)</a:t>
            </a:r>
            <a:endParaRPr lang="es-ES" sz="105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447695">
            <a:off x="2471175" y="5287787"/>
            <a:ext cx="9365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smtClean="0">
                <a:solidFill>
                  <a:srgbClr val="FF0000"/>
                </a:solidFill>
              </a:rPr>
              <a:t>OK, recibido</a:t>
            </a:r>
            <a:endParaRPr lang="es-ES" sz="1050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467648" y="2600325"/>
            <a:ext cx="3238278" cy="2209087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467648" y="3854450"/>
            <a:ext cx="3238278" cy="1291101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481643" y="2496185"/>
            <a:ext cx="3224286" cy="2188988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1481643" y="3748622"/>
            <a:ext cx="3224285" cy="129196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2051368">
            <a:off x="2278447" y="3527259"/>
            <a:ext cx="22069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smtClean="0">
                <a:solidFill>
                  <a:srgbClr val="FF0000"/>
                </a:solidFill>
              </a:rPr>
              <a:t>(CH_user_id, socket_id)</a:t>
            </a:r>
            <a:endParaRPr lang="es-ES" sz="105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rot="2051368">
            <a:off x="2427360" y="3563355"/>
            <a:ext cx="9365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smtClean="0">
                <a:solidFill>
                  <a:srgbClr val="FF0000"/>
                </a:solidFill>
              </a:rPr>
              <a:t>OK, recibido</a:t>
            </a:r>
            <a:endParaRPr lang="es-ES" sz="105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 rot="1310112">
            <a:off x="2285858" y="4271362"/>
            <a:ext cx="22069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smtClean="0">
                <a:solidFill>
                  <a:srgbClr val="FF0000"/>
                </a:solidFill>
              </a:rPr>
              <a:t>(CH_user_id, socket_id)</a:t>
            </a:r>
            <a:endParaRPr lang="es-ES" sz="105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 rot="1310112">
            <a:off x="2447471" y="4402708"/>
            <a:ext cx="9365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smtClean="0">
                <a:solidFill>
                  <a:srgbClr val="FF0000"/>
                </a:solidFill>
              </a:rPr>
              <a:t>OK, recibido</a:t>
            </a:r>
            <a:endParaRPr lang="es-E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70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47551" t="54063" b="-1"/>
          <a:stretch/>
        </p:blipFill>
        <p:spPr>
          <a:xfrm>
            <a:off x="4817269" y="3688081"/>
            <a:ext cx="4475274" cy="3001528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1466851" y="2225040"/>
            <a:ext cx="3474720" cy="23622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92251" y="2362200"/>
            <a:ext cx="3495040" cy="12636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466852" y="2484121"/>
            <a:ext cx="3581401" cy="240411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593330" y="5867400"/>
            <a:ext cx="46482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593333" y="5974081"/>
            <a:ext cx="44196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62587" y="5162044"/>
            <a:ext cx="46482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062591" y="5268724"/>
            <a:ext cx="44196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l="63228" r="1" b="92017"/>
          <a:stretch/>
        </p:blipFill>
        <p:spPr>
          <a:xfrm>
            <a:off x="6598920" y="165019"/>
            <a:ext cx="3136062" cy="5216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6016" y="454829"/>
            <a:ext cx="4261131" cy="1662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smtClean="0">
                <a:solidFill>
                  <a:schemeClr val="accent2"/>
                </a:solidFill>
              </a:rPr>
              <a:t>A1. </a:t>
            </a:r>
            <a:r>
              <a:rPr lang="es-ES" sz="1500" dirty="0">
                <a:solidFill>
                  <a:schemeClr val="accent2"/>
                </a:solidFill>
              </a:rPr>
              <a:t>Los </a:t>
            </a:r>
            <a:r>
              <a:rPr lang="es-ES" sz="1500" dirty="0" smtClean="0">
                <a:solidFill>
                  <a:schemeClr val="accent2"/>
                </a:solidFill>
              </a:rPr>
              <a:t>clientes se suscriben a un canal de prueba.</a:t>
            </a:r>
          </a:p>
          <a:p>
            <a:pPr algn="just"/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Necesitamos que un cliente se suscriba a un canal si quiere recibir notificaciones y mensajes en tiempo real para ese chat y cada vez que necesite interactuar con los demás miembros de la sala. El canal de prueba ya existía y hay otros usuarios suscritos.</a:t>
            </a: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s-ES" sz="1801" dirty="0">
              <a:solidFill>
                <a:schemeClr val="accent2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48705" t="13391" b="55801"/>
          <a:stretch/>
        </p:blipFill>
        <p:spPr>
          <a:xfrm>
            <a:off x="4908549" y="1028701"/>
            <a:ext cx="4376849" cy="201294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t="27094" r="91407" b="12845"/>
          <a:stretch/>
        </p:blipFill>
        <p:spPr>
          <a:xfrm>
            <a:off x="752729" y="2019299"/>
            <a:ext cx="733171" cy="392430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47135" y="5903202"/>
            <a:ext cx="4245400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>
                <a:solidFill>
                  <a:srgbClr val="FF0000"/>
                </a:solidFill>
              </a:rPr>
              <a:t>Canal = Sala de chat </a:t>
            </a:r>
            <a:r>
              <a:rPr lang="es-ES" sz="1400" smtClean="0">
                <a:solidFill>
                  <a:srgbClr val="FF0000"/>
                </a:solidFill>
              </a:rPr>
              <a:t>(una </a:t>
            </a:r>
            <a:r>
              <a:rPr lang="es-ES" sz="1400">
                <a:solidFill>
                  <a:srgbClr val="FF0000"/>
                </a:solidFill>
              </a:rPr>
              <a:t>conversación privada uno a uno </a:t>
            </a:r>
            <a:r>
              <a:rPr lang="es-ES" sz="1400" smtClean="0">
                <a:solidFill>
                  <a:srgbClr val="FF0000"/>
                </a:solidFill>
              </a:rPr>
              <a:t>sería también </a:t>
            </a:r>
            <a:r>
              <a:rPr lang="es-ES" sz="1400">
                <a:solidFill>
                  <a:srgbClr val="FF0000"/>
                </a:solidFill>
              </a:rPr>
              <a:t>una sala)</a:t>
            </a:r>
          </a:p>
          <a:p>
            <a:pPr>
              <a:spcAft>
                <a:spcPts val="600"/>
              </a:spcAft>
            </a:pPr>
            <a:r>
              <a:rPr lang="es-ES" sz="1400">
                <a:solidFill>
                  <a:srgbClr val="FF0000"/>
                </a:solidFill>
              </a:rPr>
              <a:t>Canal &lt;&gt; Tema (</a:t>
            </a:r>
            <a:r>
              <a:rPr lang="es-ES" sz="1400" err="1">
                <a:solidFill>
                  <a:srgbClr val="FF0000"/>
                </a:solidFill>
              </a:rPr>
              <a:t>topic</a:t>
            </a:r>
            <a:r>
              <a:rPr lang="es-ES" sz="140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 rot="20408094">
            <a:off x="1414398" y="2751759"/>
            <a:ext cx="3782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smtClean="0">
                <a:solidFill>
                  <a:srgbClr val="002060"/>
                </a:solidFill>
              </a:rPr>
              <a:t>3. </a:t>
            </a:r>
            <a:r>
              <a:rPr lang="es-ES" sz="1000" smtClean="0">
                <a:solidFill>
                  <a:schemeClr val="accent1">
                    <a:lumMod val="75000"/>
                  </a:schemeClr>
                </a:solidFill>
              </a:rPr>
              <a:t>var canal_prueba= pusher.subscribe(presence-canalprueba)</a:t>
            </a:r>
            <a:endParaRPr lang="es-ES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21369428">
            <a:off x="1524583" y="2121157"/>
            <a:ext cx="3738384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smtClean="0">
                <a:solidFill>
                  <a:srgbClr val="002060"/>
                </a:solidFill>
              </a:rPr>
              <a:t>3. </a:t>
            </a:r>
            <a:r>
              <a:rPr lang="es-ES" sz="1000" smtClean="0">
                <a:solidFill>
                  <a:schemeClr val="accent1">
                    <a:lumMod val="75000"/>
                  </a:schemeClr>
                </a:solidFill>
              </a:rPr>
              <a:t>PresenceChannel canalprueba= pusher.subscribePresence( </a:t>
            </a:r>
            <a:r>
              <a:rPr lang="es-ES" sz="100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es-ES" sz="1000" smtClean="0">
                <a:solidFill>
                  <a:schemeClr val="accent1">
                    <a:lumMod val="75000"/>
                  </a:schemeClr>
                </a:solidFill>
              </a:rPr>
              <a:t>presence-canalprueba");</a:t>
            </a:r>
            <a:endParaRPr lang="es-ES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19572575">
            <a:off x="1427217" y="3545303"/>
            <a:ext cx="3445027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smtClean="0">
                <a:solidFill>
                  <a:srgbClr val="002060"/>
                </a:solidFill>
              </a:rPr>
              <a:t>3. </a:t>
            </a:r>
            <a:r>
              <a:rPr lang="es-ES" sz="1000" smtClean="0">
                <a:solidFill>
                  <a:schemeClr val="accent1">
                    <a:lumMod val="75000"/>
                  </a:schemeClr>
                </a:solidFill>
              </a:rPr>
              <a:t>PresenceChannel canalprueba= </a:t>
            </a:r>
            <a:r>
              <a:rPr lang="es-ES" sz="1000">
                <a:solidFill>
                  <a:schemeClr val="accent1">
                    <a:lumMod val="75000"/>
                  </a:schemeClr>
                </a:solidFill>
              </a:rPr>
              <a:t>pusher.subscribePresence( "</a:t>
            </a:r>
            <a:r>
              <a:rPr lang="es-ES" sz="1000" smtClean="0">
                <a:solidFill>
                  <a:schemeClr val="accent1">
                    <a:lumMod val="75000"/>
                  </a:schemeClr>
                </a:solidFill>
              </a:rPr>
              <a:t>presence-canalprueba");</a:t>
            </a:r>
            <a:endParaRPr lang="es-ES" sz="100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419980" y="3009900"/>
            <a:ext cx="4763" cy="6167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21429" y="3191313"/>
            <a:ext cx="10161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smtClean="0">
                <a:solidFill>
                  <a:srgbClr val="002060"/>
                </a:solidFill>
              </a:rPr>
              <a:t>5. </a:t>
            </a:r>
            <a:r>
              <a:rPr lang="es-ES" sz="1050" smtClean="0">
                <a:solidFill>
                  <a:schemeClr val="accent6">
                    <a:lumMod val="75000"/>
                  </a:schemeClr>
                </a:solidFill>
              </a:rPr>
              <a:t>http 200 OK</a:t>
            </a:r>
            <a:endParaRPr lang="es-ES" sz="105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521429" y="3009900"/>
            <a:ext cx="4763" cy="6167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60774" y="3049013"/>
            <a:ext cx="174491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050" b="1" smtClean="0">
                <a:solidFill>
                  <a:srgbClr val="002060"/>
                </a:solidFill>
              </a:rPr>
              <a:t>4. </a:t>
            </a:r>
            <a:r>
              <a:rPr lang="es-ES" sz="1050" smtClean="0">
                <a:solidFill>
                  <a:schemeClr val="accent6">
                    <a:lumMod val="75000"/>
                  </a:schemeClr>
                </a:solidFill>
              </a:rPr>
              <a:t>Pusher envía un evento “member_added” por cada usuario que se ha suscrito</a:t>
            </a:r>
            <a:endParaRPr lang="es-ES" sz="105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467648" y="5025708"/>
            <a:ext cx="3250407" cy="4352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446214" y="5121636"/>
            <a:ext cx="3259712" cy="426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447695">
            <a:off x="2339192" y="4847998"/>
            <a:ext cx="1781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 smtClean="0">
                <a:solidFill>
                  <a:srgbClr val="002060"/>
                </a:solidFill>
              </a:rPr>
              <a:t>1. </a:t>
            </a:r>
            <a:r>
              <a:rPr lang="es-ES" sz="1050" dirty="0" err="1" smtClean="0">
                <a:solidFill>
                  <a:srgbClr val="FF0000"/>
                </a:solidFill>
              </a:rPr>
              <a:t>PETICIóN</a:t>
            </a:r>
            <a:r>
              <a:rPr lang="es-ES" sz="1050" dirty="0" smtClean="0">
                <a:solidFill>
                  <a:srgbClr val="FF0000"/>
                </a:solidFill>
              </a:rPr>
              <a:t> </a:t>
            </a:r>
            <a:r>
              <a:rPr lang="es-ES" sz="1050" smtClean="0">
                <a:solidFill>
                  <a:srgbClr val="FF0000"/>
                </a:solidFill>
              </a:rPr>
              <a:t>de autenticación (channel_name, socket_id)</a:t>
            </a:r>
            <a:endParaRPr lang="es-ES" sz="105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447695">
            <a:off x="1587831" y="5309733"/>
            <a:ext cx="29471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smtClean="0">
                <a:solidFill>
                  <a:srgbClr val="002060"/>
                </a:solidFill>
              </a:rPr>
              <a:t>2. </a:t>
            </a:r>
            <a:r>
              <a:rPr lang="es-ES" sz="1050" dirty="0" smtClean="0">
                <a:solidFill>
                  <a:srgbClr val="FF0000"/>
                </a:solidFill>
              </a:rPr>
              <a:t>Clave de autenticación</a:t>
            </a:r>
            <a:endParaRPr lang="es-E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16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47551" t="54063" b="-1"/>
          <a:stretch/>
        </p:blipFill>
        <p:spPr>
          <a:xfrm>
            <a:off x="4817269" y="3688081"/>
            <a:ext cx="4475274" cy="300152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7593330" y="5867400"/>
            <a:ext cx="46482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593333" y="5974081"/>
            <a:ext cx="44196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62587" y="5162044"/>
            <a:ext cx="46482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062591" y="5268724"/>
            <a:ext cx="44196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l="63228" r="1" b="92017"/>
          <a:stretch/>
        </p:blipFill>
        <p:spPr>
          <a:xfrm>
            <a:off x="6598920" y="165019"/>
            <a:ext cx="3136062" cy="5216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6017" y="454829"/>
            <a:ext cx="4121274" cy="172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smtClean="0">
                <a:solidFill>
                  <a:schemeClr val="accent2"/>
                </a:solidFill>
              </a:rPr>
              <a:t>A2. Y se “atan” (bind) al evento “mensaje”, que serán los mensajes de texto que se van a pasar en el chat.</a:t>
            </a:r>
          </a:p>
          <a:p>
            <a:pPr algn="just"/>
            <a:r>
              <a:rPr lang="es-E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 hacer un bind a un evento “mensaje” para un determinado canal (también se podría hacer para todos los canales a la vez) quedan a la “escucha” de cualquier evento llamado “mensaje” que les llegue por ese canal desde Pusher y definen una acción a realizar cuando lo reciban.</a:t>
            </a:r>
            <a:endParaRPr lang="es-ES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s-ES" sz="1801">
              <a:solidFill>
                <a:schemeClr val="accent2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48705" t="13391" b="55801"/>
          <a:stretch/>
        </p:blipFill>
        <p:spPr>
          <a:xfrm>
            <a:off x="4908549" y="1028701"/>
            <a:ext cx="4376849" cy="201294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t="27094" r="91407" b="12845"/>
          <a:stretch/>
        </p:blipFill>
        <p:spPr>
          <a:xfrm>
            <a:off x="752729" y="2019299"/>
            <a:ext cx="733171" cy="392430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269" y="3682050"/>
            <a:ext cx="4488658" cy="30087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7269" y="3680863"/>
            <a:ext cx="4488658" cy="300874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84131" y="3883722"/>
            <a:ext cx="3782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smtClean="0">
                <a:solidFill>
                  <a:srgbClr val="7030A0"/>
                </a:solidFill>
              </a:rPr>
              <a:t>canal_prueba.bind(‘mensaje’, funcion_a_ejecutar(data))</a:t>
            </a:r>
            <a:endParaRPr lang="es-ES" sz="100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66133" y="2568677"/>
            <a:ext cx="3738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smtClean="0">
                <a:solidFill>
                  <a:srgbClr val="7030A0"/>
                </a:solidFill>
              </a:rPr>
              <a:t>canal_prueba.bind</a:t>
            </a:r>
            <a:r>
              <a:rPr lang="es-ES" sz="1000">
                <a:solidFill>
                  <a:srgbClr val="7030A0"/>
                </a:solidFill>
              </a:rPr>
              <a:t>( </a:t>
            </a:r>
            <a:r>
              <a:rPr lang="es-ES" sz="1000" smtClean="0">
                <a:solidFill>
                  <a:srgbClr val="7030A0"/>
                </a:solidFill>
              </a:rPr>
              <a:t>‘mensaje', </a:t>
            </a:r>
            <a:r>
              <a:rPr lang="es-ES" sz="1000">
                <a:solidFill>
                  <a:srgbClr val="7030A0"/>
                </a:solidFill>
              </a:rPr>
              <a:t>new ChannelEventListener() </a:t>
            </a:r>
            <a:r>
              <a:rPr lang="es-ES" sz="1000" smtClean="0">
                <a:solidFill>
                  <a:srgbClr val="7030A0"/>
                </a:solidFill>
              </a:rPr>
              <a:t>{ ... })</a:t>
            </a:r>
            <a:endParaRPr lang="es-ES" sz="1000">
              <a:solidFill>
                <a:srgbClr val="7030A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66133" y="5135070"/>
            <a:ext cx="3738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smtClean="0">
                <a:solidFill>
                  <a:srgbClr val="7030A0"/>
                </a:solidFill>
              </a:rPr>
              <a:t>canal_prueba.bind</a:t>
            </a:r>
            <a:r>
              <a:rPr lang="es-ES" sz="1000">
                <a:solidFill>
                  <a:srgbClr val="7030A0"/>
                </a:solidFill>
              </a:rPr>
              <a:t>( </a:t>
            </a:r>
            <a:r>
              <a:rPr lang="es-ES" sz="1000" smtClean="0">
                <a:solidFill>
                  <a:srgbClr val="7030A0"/>
                </a:solidFill>
              </a:rPr>
              <a:t>‘mensaje', </a:t>
            </a:r>
            <a:r>
              <a:rPr lang="es-ES" sz="1000">
                <a:solidFill>
                  <a:srgbClr val="7030A0"/>
                </a:solidFill>
              </a:rPr>
              <a:t>new ChannelEventListener() </a:t>
            </a:r>
            <a:r>
              <a:rPr lang="es-ES" sz="1000" smtClean="0">
                <a:solidFill>
                  <a:srgbClr val="7030A0"/>
                </a:solidFill>
              </a:rPr>
              <a:t>{ ... })</a:t>
            </a:r>
            <a:endParaRPr lang="es-ES" sz="1000">
              <a:solidFill>
                <a:srgbClr val="7030A0"/>
              </a:solidFill>
            </a:endParaRPr>
          </a:p>
        </p:txBody>
      </p:sp>
      <p:sp>
        <p:nvSpPr>
          <p:cNvPr id="2" name="Curved Up Arrow 1"/>
          <p:cNvSpPr/>
          <p:nvPr/>
        </p:nvSpPr>
        <p:spPr>
          <a:xfrm rot="16200000">
            <a:off x="1404699" y="2262116"/>
            <a:ext cx="337236" cy="2035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5" name="Curved Up Arrow 24"/>
          <p:cNvSpPr/>
          <p:nvPr/>
        </p:nvSpPr>
        <p:spPr>
          <a:xfrm rot="16200000">
            <a:off x="1419051" y="3585125"/>
            <a:ext cx="337236" cy="2035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7" name="Curved Up Arrow 26"/>
          <p:cNvSpPr/>
          <p:nvPr/>
        </p:nvSpPr>
        <p:spPr>
          <a:xfrm rot="16200000">
            <a:off x="1404699" y="4822567"/>
            <a:ext cx="337236" cy="2035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95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272" y="3689234"/>
            <a:ext cx="4476750" cy="3000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48705" t="13391" b="55801"/>
          <a:stretch/>
        </p:blipFill>
        <p:spPr>
          <a:xfrm>
            <a:off x="4908549" y="1028701"/>
            <a:ext cx="4376849" cy="2012949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1466851" y="2225040"/>
            <a:ext cx="3474720" cy="23622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92251" y="2362200"/>
            <a:ext cx="3495040" cy="126365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466852" y="2484121"/>
            <a:ext cx="3581401" cy="240411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593330" y="5867400"/>
            <a:ext cx="464820" cy="0"/>
          </a:xfrm>
          <a:prstGeom prst="straightConnector1">
            <a:avLst/>
          </a:prstGeom>
          <a:ln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593333" y="5974081"/>
            <a:ext cx="441961" cy="0"/>
          </a:xfrm>
          <a:prstGeom prst="straightConnector1">
            <a:avLst/>
          </a:prstGeom>
          <a:ln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62587" y="5162044"/>
            <a:ext cx="464820" cy="0"/>
          </a:xfrm>
          <a:prstGeom prst="straightConnector1">
            <a:avLst/>
          </a:prstGeom>
          <a:ln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062591" y="5268724"/>
            <a:ext cx="441961" cy="0"/>
          </a:xfrm>
          <a:prstGeom prst="straightConnector1">
            <a:avLst/>
          </a:prstGeom>
          <a:ln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467648" y="5025708"/>
            <a:ext cx="3250407" cy="4352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1446214" y="5121636"/>
            <a:ext cx="3259712" cy="426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871075" y="3032923"/>
            <a:ext cx="0" cy="591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6772204" y="3009900"/>
            <a:ext cx="1" cy="6147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l="63228" r="1" b="92017"/>
          <a:stretch/>
        </p:blipFill>
        <p:spPr>
          <a:xfrm>
            <a:off x="6598920" y="165019"/>
            <a:ext cx="3136062" cy="52163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/>
          <a:srcRect t="27094" r="91407" b="12845"/>
          <a:stretch/>
        </p:blipFill>
        <p:spPr>
          <a:xfrm>
            <a:off x="752729" y="2019299"/>
            <a:ext cx="733171" cy="392430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66017" y="454829"/>
            <a:ext cx="3951256" cy="147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smtClean="0">
                <a:solidFill>
                  <a:schemeClr val="accent2"/>
                </a:solidFill>
              </a:rPr>
              <a:t>A3. El usuario C envía un mensaje al canal</a:t>
            </a:r>
          </a:p>
          <a:p>
            <a:pPr algn="just"/>
            <a:r>
              <a:rPr lang="es-E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Pero lo hace a través de nuestro servidor, para que podamos procesarlo / almacenarlo. Luego se reenvía a través de Pusher a todos los usuarios suscritos a ese canal.</a:t>
            </a:r>
            <a:endParaRPr lang="es-ES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s-ES" sz="1801">
              <a:solidFill>
                <a:schemeClr val="accent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447695">
            <a:off x="2077506" y="5033445"/>
            <a:ext cx="22069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smtClean="0">
                <a:solidFill>
                  <a:srgbClr val="002060"/>
                </a:solidFill>
              </a:rPr>
              <a:t>1. </a:t>
            </a:r>
            <a:r>
              <a:rPr lang="es-ES" sz="1050" smtClean="0">
                <a:solidFill>
                  <a:srgbClr val="FF0000"/>
                </a:solidFill>
              </a:rPr>
              <a:t>http POST request con el mensaje</a:t>
            </a:r>
            <a:endParaRPr lang="es-ES" sz="105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447695">
            <a:off x="1587831" y="5309733"/>
            <a:ext cx="29471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smtClean="0">
                <a:solidFill>
                  <a:srgbClr val="002060"/>
                </a:solidFill>
              </a:rPr>
              <a:t>2. </a:t>
            </a:r>
            <a:r>
              <a:rPr lang="es-ES" sz="1050" dirty="0" smtClean="0">
                <a:solidFill>
                  <a:srgbClr val="FF0000"/>
                </a:solidFill>
              </a:rPr>
              <a:t>OK del servidor (primer </a:t>
            </a:r>
            <a:r>
              <a:rPr lang="es-ES" sz="1050" dirty="0" err="1" smtClean="0">
                <a:solidFill>
                  <a:srgbClr val="FF0000"/>
                </a:solidFill>
              </a:rPr>
              <a:t>tick</a:t>
            </a:r>
            <a:r>
              <a:rPr lang="es-ES" sz="1050" dirty="0" smtClean="0">
                <a:solidFill>
                  <a:srgbClr val="FF0000"/>
                </a:solidFill>
              </a:rPr>
              <a:t> del </a:t>
            </a:r>
            <a:r>
              <a:rPr lang="es-ES" sz="1050" dirty="0" err="1" smtClean="0">
                <a:solidFill>
                  <a:srgbClr val="FF0000"/>
                </a:solidFill>
              </a:rPr>
              <a:t>whatsapp</a:t>
            </a:r>
            <a:r>
              <a:rPr lang="es-ES" sz="1050" dirty="0" smtClean="0">
                <a:solidFill>
                  <a:srgbClr val="FF0000"/>
                </a:solidFill>
              </a:rPr>
              <a:t>)</a:t>
            </a:r>
            <a:endParaRPr lang="es-ES" sz="105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4325" y="5910498"/>
            <a:ext cx="4410651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100">
                <a:solidFill>
                  <a:srgbClr val="FF0000"/>
                </a:solidFill>
              </a:rPr>
              <a:t>Nota:</a:t>
            </a:r>
            <a:r>
              <a:rPr lang="es-E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10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 principio no tiene mucho sentido que el usuario que envía un mensaje reciba su propio mensaje de vuelta. Enviar el mensaje a todos menos él es trivial incluyendo el socket_id cuando se hace trigger desde el servidor:</a:t>
            </a:r>
          </a:p>
          <a:p>
            <a:pPr algn="just"/>
            <a:r>
              <a:rPr lang="es-E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ch_pusher[‘canalprueba’] .trigger(‘mensaje’, </a:t>
            </a:r>
            <a:r>
              <a:rPr lang="es-ES" sz="10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datos, socket_id)</a:t>
            </a:r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48253" y="3086390"/>
            <a:ext cx="17174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smtClean="0">
                <a:solidFill>
                  <a:srgbClr val="002060"/>
                </a:solidFill>
              </a:rPr>
              <a:t>2. </a:t>
            </a:r>
            <a:r>
              <a:rPr lang="es-ES" sz="1050" smtClean="0">
                <a:solidFill>
                  <a:srgbClr val="FF0000"/>
                </a:solidFill>
              </a:rPr>
              <a:t>ch_pusher[‘canalprueba’] .trigger(‘mensaje’, datos)</a:t>
            </a:r>
            <a:endParaRPr lang="es-ES" sz="105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74696" y="3167181"/>
            <a:ext cx="16499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smtClean="0">
                <a:solidFill>
                  <a:srgbClr val="002060"/>
                </a:solidFill>
              </a:rPr>
              <a:t>3. </a:t>
            </a:r>
            <a:r>
              <a:rPr lang="es-ES" sz="1050" smtClean="0">
                <a:solidFill>
                  <a:srgbClr val="FF0000"/>
                </a:solidFill>
              </a:rPr>
              <a:t>http 200 (OK)</a:t>
            </a:r>
            <a:endParaRPr lang="es-ES" sz="105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20408094">
            <a:off x="1404873" y="2766047"/>
            <a:ext cx="3782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>
                <a:solidFill>
                  <a:srgbClr val="002060"/>
                </a:solidFill>
              </a:rPr>
              <a:t>3</a:t>
            </a:r>
            <a:r>
              <a:rPr lang="es-ES" sz="1000" b="1" smtClean="0">
                <a:solidFill>
                  <a:srgbClr val="002060"/>
                </a:solidFill>
              </a:rPr>
              <a:t>. </a:t>
            </a:r>
            <a:r>
              <a:rPr lang="es-ES" sz="100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s-ES" sz="1000">
                <a:solidFill>
                  <a:schemeClr val="accent1">
                    <a:lumMod val="75000"/>
                  </a:schemeClr>
                </a:solidFill>
              </a:rPr>
              <a:t>channel: canal_prueba, event: mensaje{contenido_mensaje})</a:t>
            </a:r>
          </a:p>
        </p:txBody>
      </p:sp>
      <p:sp>
        <p:nvSpPr>
          <p:cNvPr id="28" name="TextBox 27"/>
          <p:cNvSpPr txBox="1"/>
          <p:nvPr/>
        </p:nvSpPr>
        <p:spPr>
          <a:xfrm rot="21369428">
            <a:off x="1507037" y="2121701"/>
            <a:ext cx="37383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smtClean="0">
                <a:solidFill>
                  <a:srgbClr val="002060"/>
                </a:solidFill>
              </a:rPr>
              <a:t>3. </a:t>
            </a:r>
            <a:r>
              <a:rPr lang="es-ES" sz="1000" smtClean="0">
                <a:solidFill>
                  <a:schemeClr val="accent1">
                    <a:lumMod val="75000"/>
                  </a:schemeClr>
                </a:solidFill>
              </a:rPr>
              <a:t>(channel: canal_prueba, event: mensaje{contenido_mensaje})</a:t>
            </a:r>
            <a:endParaRPr lang="es-ES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19563316">
            <a:off x="1226093" y="3575080"/>
            <a:ext cx="3738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>
                <a:solidFill>
                  <a:srgbClr val="002060"/>
                </a:solidFill>
              </a:rPr>
              <a:t>3</a:t>
            </a:r>
            <a:r>
              <a:rPr lang="es-ES" sz="1000" b="1" smtClean="0">
                <a:solidFill>
                  <a:srgbClr val="002060"/>
                </a:solidFill>
              </a:rPr>
              <a:t>. </a:t>
            </a:r>
            <a:r>
              <a:rPr lang="es-ES" sz="100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s-ES" sz="1000">
                <a:solidFill>
                  <a:schemeClr val="accent1">
                    <a:lumMod val="75000"/>
                  </a:schemeClr>
                </a:solidFill>
              </a:rPr>
              <a:t>channel: canal_prueba, event: mensaje{contenido_mensaje})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87291" y="3841750"/>
            <a:ext cx="41281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smtClean="0"/>
              <a:t>En nuestro servidor procesamos el mensaje y lo almacenamos en el historial de ese canal. El mensaje se reenvía a pusher para que llegue al resto de usuarios</a:t>
            </a:r>
            <a:endParaRPr lang="es-ES" sz="1600"/>
          </a:p>
        </p:txBody>
      </p:sp>
    </p:spTree>
    <p:extLst>
      <p:ext uri="{BB962C8B-B14F-4D97-AF65-F5344CB8AC3E}">
        <p14:creationId xmlns:p14="http://schemas.microsoft.com/office/powerpoint/2010/main" val="40175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272" y="3689234"/>
            <a:ext cx="4476750" cy="3000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48705" t="13391" b="55801"/>
          <a:stretch/>
        </p:blipFill>
        <p:spPr>
          <a:xfrm>
            <a:off x="4908549" y="1028701"/>
            <a:ext cx="4376849" cy="201294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7593330" y="5867400"/>
            <a:ext cx="464820" cy="0"/>
          </a:xfrm>
          <a:prstGeom prst="straightConnector1">
            <a:avLst/>
          </a:prstGeom>
          <a:ln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593333" y="5974081"/>
            <a:ext cx="441961" cy="0"/>
          </a:xfrm>
          <a:prstGeom prst="straightConnector1">
            <a:avLst/>
          </a:prstGeom>
          <a:ln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62587" y="5162044"/>
            <a:ext cx="464820" cy="0"/>
          </a:xfrm>
          <a:prstGeom prst="straightConnector1">
            <a:avLst/>
          </a:prstGeom>
          <a:ln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062591" y="5268724"/>
            <a:ext cx="441961" cy="0"/>
          </a:xfrm>
          <a:prstGeom prst="straightConnector1">
            <a:avLst/>
          </a:prstGeom>
          <a:ln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l="63228" r="1" b="92017"/>
          <a:stretch/>
        </p:blipFill>
        <p:spPr>
          <a:xfrm>
            <a:off x="6598920" y="165019"/>
            <a:ext cx="3136062" cy="52163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/>
          <a:srcRect t="27094" r="91407" b="12845"/>
          <a:stretch/>
        </p:blipFill>
        <p:spPr>
          <a:xfrm>
            <a:off x="752729" y="2019299"/>
            <a:ext cx="733171" cy="392430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66017" y="454829"/>
            <a:ext cx="39512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smtClean="0">
                <a:solidFill>
                  <a:schemeClr val="accent2"/>
                </a:solidFill>
              </a:rPr>
              <a:t>B1. El usuario A comienza un chat privado con B, a traves del canal canal_prueba</a:t>
            </a:r>
          </a:p>
          <a:p>
            <a:pPr algn="just"/>
            <a:r>
              <a:rPr lang="es-E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 no haber nunca hablado con él a través de ese tema, lo que le va a enviar es en realidad una </a:t>
            </a:r>
            <a:r>
              <a:rPr lang="es-E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petición de chat</a:t>
            </a:r>
            <a:r>
              <a:rPr lang="es-E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es-E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Primero se autentica con nuestro servidor.</a:t>
            </a:r>
            <a:endParaRPr lang="es-E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467648" y="2600325"/>
            <a:ext cx="3238278" cy="2209087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481643" y="2496185"/>
            <a:ext cx="3224286" cy="2188988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2051368">
            <a:off x="1579741" y="3413633"/>
            <a:ext cx="3269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smtClean="0">
                <a:solidFill>
                  <a:srgbClr val="FF0000"/>
                </a:solidFill>
              </a:rPr>
              <a:t>PETICIóN </a:t>
            </a:r>
            <a:r>
              <a:rPr lang="es-ES" sz="1050">
                <a:solidFill>
                  <a:srgbClr val="FF0000"/>
                </a:solidFill>
              </a:rPr>
              <a:t>de autenticación (channel_name, socket_id)</a:t>
            </a:r>
            <a:endParaRPr lang="es-ES" sz="105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2051368">
            <a:off x="2427360" y="3563355"/>
            <a:ext cx="9365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smtClean="0">
                <a:solidFill>
                  <a:srgbClr val="FF0000"/>
                </a:solidFill>
              </a:rPr>
              <a:t>OK, recibido</a:t>
            </a:r>
            <a:endParaRPr lang="es-ES" sz="105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4325" y="5910498"/>
            <a:ext cx="4410651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100">
                <a:solidFill>
                  <a:srgbClr val="FF0000"/>
                </a:solidFill>
              </a:rPr>
              <a:t>Nota:</a:t>
            </a:r>
            <a:r>
              <a:rPr lang="es-E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DECIDIR: </a:t>
            </a:r>
            <a:r>
              <a:rPr lang="es-ES" sz="10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Podemos aprovechar esta petición de autenticación para anotar en nuestra base de datos este nuevo chat o... (ver siguiente slide)</a:t>
            </a:r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52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272" y="3689234"/>
            <a:ext cx="4476750" cy="3000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48705" t="13391" b="55801"/>
          <a:stretch/>
        </p:blipFill>
        <p:spPr>
          <a:xfrm>
            <a:off x="4908549" y="1028701"/>
            <a:ext cx="4376849" cy="201294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7593330" y="5867400"/>
            <a:ext cx="464820" cy="0"/>
          </a:xfrm>
          <a:prstGeom prst="straightConnector1">
            <a:avLst/>
          </a:prstGeom>
          <a:ln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593333" y="5974081"/>
            <a:ext cx="441961" cy="0"/>
          </a:xfrm>
          <a:prstGeom prst="straightConnector1">
            <a:avLst/>
          </a:prstGeom>
          <a:ln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62587" y="5162044"/>
            <a:ext cx="464820" cy="0"/>
          </a:xfrm>
          <a:prstGeom prst="straightConnector1">
            <a:avLst/>
          </a:prstGeom>
          <a:ln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062591" y="5268724"/>
            <a:ext cx="441961" cy="0"/>
          </a:xfrm>
          <a:prstGeom prst="straightConnector1">
            <a:avLst/>
          </a:prstGeom>
          <a:ln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l="63228" r="1" b="92017"/>
          <a:stretch/>
        </p:blipFill>
        <p:spPr>
          <a:xfrm>
            <a:off x="6598920" y="165019"/>
            <a:ext cx="3136062" cy="52163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/>
          <a:srcRect t="27094" r="91407" b="12845"/>
          <a:stretch/>
        </p:blipFill>
        <p:spPr>
          <a:xfrm>
            <a:off x="752729" y="2019299"/>
            <a:ext cx="733171" cy="392430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66017" y="454829"/>
            <a:ext cx="395125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smtClean="0">
                <a:solidFill>
                  <a:schemeClr val="accent2"/>
                </a:solidFill>
              </a:rPr>
              <a:t>B2. Crea (y se suscribe) el canal que será la sala de chat privada entre los dos usuarios.</a:t>
            </a:r>
          </a:p>
          <a:p>
            <a:r>
              <a:rPr lang="es-E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Habrá que establecer nombres de canal genéricos tal que el servidor al recibir el nombre del canal sabe que tipo de canal es y a que usuarios implica</a:t>
            </a:r>
            <a:endParaRPr lang="es-ES" sz="160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21369428">
            <a:off x="1401393" y="2127507"/>
            <a:ext cx="3738384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smtClean="0">
                <a:solidFill>
                  <a:schemeClr val="accent1">
                    <a:lumMod val="75000"/>
                  </a:schemeClr>
                </a:solidFill>
              </a:rPr>
              <a:t>PresenceChannel userA_userB_chat= pusher.subscribePresence( </a:t>
            </a:r>
            <a:r>
              <a:rPr lang="es-ES" sz="100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es-ES" sz="1000" smtClean="0">
                <a:solidFill>
                  <a:schemeClr val="accent1">
                    <a:lumMod val="75000"/>
                  </a:schemeClr>
                </a:solidFill>
              </a:rPr>
              <a:t>presence-userA_userB_chat </a:t>
            </a:r>
            <a:r>
              <a:rPr lang="es-ES" sz="1000">
                <a:solidFill>
                  <a:schemeClr val="accent1">
                    <a:lumMod val="75000"/>
                  </a:schemeClr>
                </a:solidFill>
              </a:rPr>
              <a:t>");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466851" y="2225040"/>
            <a:ext cx="3474720" cy="23622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419980" y="3009900"/>
            <a:ext cx="4763" cy="6167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21429" y="3191313"/>
            <a:ext cx="10161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smtClean="0">
                <a:solidFill>
                  <a:schemeClr val="accent6">
                    <a:lumMod val="75000"/>
                  </a:schemeClr>
                </a:solidFill>
              </a:rPr>
              <a:t>http 200 OK</a:t>
            </a:r>
            <a:endParaRPr lang="es-ES" sz="105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521429" y="3009900"/>
            <a:ext cx="4763" cy="6167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10150" y="3049013"/>
            <a:ext cx="23955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50" smtClean="0">
                <a:solidFill>
                  <a:schemeClr val="accent6">
                    <a:lumMod val="75000"/>
                  </a:schemeClr>
                </a:solidFill>
              </a:rPr>
              <a:t>Pusher envía eventos “channel_occupied” y “member_added”</a:t>
            </a:r>
            <a:endParaRPr lang="es-ES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4325" y="5910498"/>
            <a:ext cx="4410651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100" smtClean="0">
                <a:solidFill>
                  <a:srgbClr val="FF0000"/>
                </a:solidFill>
              </a:rPr>
              <a:t>Nota1:</a:t>
            </a:r>
            <a:r>
              <a:rPr lang="es-ES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...(proviene de anterior slide</a:t>
            </a:r>
            <a:r>
              <a:rPr lang="es-ES" sz="10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podemos esperar a que Pusher nos confirme la creación de dicho canal (posiblemente la mejor opción)</a:t>
            </a:r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4324" y="6266416"/>
            <a:ext cx="4502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100" smtClean="0">
                <a:solidFill>
                  <a:srgbClr val="FF0000"/>
                </a:solidFill>
              </a:rPr>
              <a:t>Nota2:</a:t>
            </a:r>
            <a:r>
              <a:rPr lang="es-ES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Pusher debería enviar al nuestro servidor dos notificaciones: channel_occupied y member_added. Aunque con member_added bastaría</a:t>
            </a:r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90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2559</TotalTime>
  <Words>1826</Words>
  <Application>Microsoft Office PowerPoint</Application>
  <PresentationFormat>A4 Paper (210x297 mm)</PresentationFormat>
  <Paragraphs>135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Ocampo</dc:creator>
  <cp:lastModifiedBy>Diego Ocampo</cp:lastModifiedBy>
  <cp:revision>144</cp:revision>
  <dcterms:created xsi:type="dcterms:W3CDTF">2013-10-01T09:07:53Z</dcterms:created>
  <dcterms:modified xsi:type="dcterms:W3CDTF">2013-10-10T19:33:49Z</dcterms:modified>
</cp:coreProperties>
</file>