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297" r:id="rId5"/>
    <p:sldId id="260" r:id="rId6"/>
    <p:sldId id="261" r:id="rId7"/>
    <p:sldId id="263" r:id="rId8"/>
    <p:sldId id="296" r:id="rId9"/>
  </p:sldIdLst>
  <p:sldSz cx="9144000" cy="5143500" type="screen16x9"/>
  <p:notesSz cx="6858000" cy="9144000"/>
  <p:embeddedFontLst>
    <p:embeddedFont>
      <p:font typeface="Advent Pro SemiBold" panose="020B0604020202020204"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Fira Sans Condensed Medium" panose="020B0603050000020004" pitchFamily="34" charset="0"/>
      <p:regular r:id="rId19"/>
      <p:bold r:id="rId20"/>
      <p:italic r:id="rId21"/>
      <p:boldItalic r:id="rId22"/>
    </p:embeddedFont>
    <p:embeddedFont>
      <p:font typeface="Fira Sans Extra Condensed Medium" panose="020B0604020202020204" charset="0"/>
      <p:regular r:id="rId23"/>
      <p:bold r:id="rId24"/>
      <p:italic r:id="rId25"/>
      <p:boldItalic r:id="rId26"/>
    </p:embeddedFont>
    <p:embeddedFont>
      <p:font typeface="Livvic Light" pitchFamily="2" charset="0"/>
      <p:regular r:id="rId27"/>
      <p:italic r:id="rId28"/>
    </p:embeddedFont>
    <p:embeddedFont>
      <p:font typeface="Maven Pro" panose="020B0604020202020204" charset="0"/>
      <p:regular r:id="rId29"/>
      <p:bold r:id="rId30"/>
    </p:embeddedFont>
    <p:embeddedFont>
      <p:font typeface="Maven Pro SemiBold" panose="020B0604020202020204" charset="0"/>
      <p:regular r:id="rId31"/>
      <p:bold r:id="rId32"/>
    </p:embeddedFont>
    <p:embeddedFont>
      <p:font typeface="Nunito Light" pitchFamily="2" charset="0"/>
      <p:regular r:id="rId33"/>
      <p:italic r:id="rId34"/>
    </p:embeddedFont>
    <p:embeddedFont>
      <p:font typeface="Proxima Nova" panose="020B0604020202020204" charset="0"/>
      <p:regular r:id="rId35"/>
      <p:bold r:id="rId36"/>
      <p:italic r:id="rId37"/>
      <p:boldItalic r:id="rId38"/>
    </p:embeddedFont>
    <p:embeddedFont>
      <p:font typeface="Proxima Nova Semibold" panose="020B0604020202020204" charset="0"/>
      <p:regular r:id="rId39"/>
      <p:bold r:id="rId40"/>
      <p:boldItalic r:id="rId41"/>
    </p:embeddedFont>
    <p:embeddedFont>
      <p:font typeface="Share Tech"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CB6C81-C586-40F4-8479-BB3E8FCA4298}">
  <a:tblStyle styleId="{64CB6C81-C586-40F4-8479-BB3E8FCA42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1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9" Type="http://schemas.openxmlformats.org/officeDocument/2006/relationships/font" Target="fonts/font29.fntdata"/><Relationship Id="rId21" Type="http://schemas.openxmlformats.org/officeDocument/2006/relationships/font" Target="fonts/font11.fntdata"/><Relationship Id="rId34" Type="http://schemas.openxmlformats.org/officeDocument/2006/relationships/font" Target="fonts/font24.fntdata"/><Relationship Id="rId42" Type="http://schemas.openxmlformats.org/officeDocument/2006/relationships/font" Target="fonts/font32.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6.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37" Type="http://schemas.openxmlformats.org/officeDocument/2006/relationships/font" Target="fonts/font27.fntdata"/><Relationship Id="rId40" Type="http://schemas.openxmlformats.org/officeDocument/2006/relationships/font" Target="fonts/font30.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font" Target="fonts/font26.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font" Target="fonts/font25.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font" Target="fonts/font23.fntdata"/><Relationship Id="rId38" Type="http://schemas.openxmlformats.org/officeDocument/2006/relationships/font" Target="fonts/font28.fntdata"/><Relationship Id="rId46" Type="http://schemas.openxmlformats.org/officeDocument/2006/relationships/tableStyles" Target="tableStyles.xml"/><Relationship Id="rId20" Type="http://schemas.openxmlformats.org/officeDocument/2006/relationships/font" Target="fonts/font10.fntdata"/><Relationship Id="rId41" Type="http://schemas.openxmlformats.org/officeDocument/2006/relationships/font" Target="fonts/font3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913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9"/>
        <p:cNvGrpSpPr/>
        <p:nvPr/>
      </p:nvGrpSpPr>
      <p:grpSpPr>
        <a:xfrm>
          <a:off x="0" y="0"/>
          <a:ext cx="0" cy="0"/>
          <a:chOff x="0" y="0"/>
          <a:chExt cx="0" cy="0"/>
        </a:xfrm>
      </p:grpSpPr>
      <p:sp>
        <p:nvSpPr>
          <p:cNvPr id="13790" name="Google Shape;13790;g70e1a7781e_1_25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1" name="Google Shape;13791;g70e1a7781e_1_25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2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9" r:id="rId5"/>
    <p:sldLayoutId id="2147483663" r:id="rId6"/>
    <p:sldLayoutId id="2147483666"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6"/>
        <p:cNvGrpSpPr/>
        <p:nvPr/>
      </p:nvGrpSpPr>
      <p:grpSpPr>
        <a:xfrm>
          <a:off x="0" y="0"/>
          <a:ext cx="0" cy="0"/>
          <a:chOff x="0" y="0"/>
          <a:chExt cx="0" cy="0"/>
        </a:xfrm>
      </p:grpSpPr>
      <p:sp>
        <p:nvSpPr>
          <p:cNvPr id="427" name="Google Shape;427;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8" name="Google Shape;428;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2.png"/><Relationship Id="rId10"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microsoft.com/office/2007/relationships/hdphoto" Target="../media/hdphoto4.wdp"/><Relationship Id="rId5" Type="http://schemas.openxmlformats.org/officeDocument/2006/relationships/image" Target="../media/image8.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561650" y="1688544"/>
            <a:ext cx="6020700" cy="11159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t>
            </a:r>
            <a:r>
              <a:rPr lang="en" dirty="0">
                <a:solidFill>
                  <a:schemeClr val="accent2"/>
                </a:solidFill>
              </a:rPr>
              <a:t>SCIENCE</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2347906" y="989475"/>
            <a:ext cx="3540511" cy="1807422"/>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solidFill>
                  <a:schemeClr val="accent2"/>
                </a:solidFill>
                <a:uFill>
                  <a:noFill/>
                </a:uFill>
                <a:latin typeface="Maven Pro SemiBold"/>
                <a:ea typeface="Maven Pro SemiBold"/>
                <a:cs typeface="Maven Pro SemiBold"/>
                <a:sym typeface="Maven Pro SemiBold"/>
              </a:rPr>
              <a:t>Procesamiento de Datos </a:t>
            </a:r>
            <a:r>
              <a:rPr lang="en" dirty="0">
                <a:uFill>
                  <a:noFill/>
                </a:uFill>
                <a:latin typeface="Maven Pro SemiBold"/>
                <a:ea typeface="Maven Pro SemiBold"/>
                <a:cs typeface="Maven Pro SemiBold"/>
                <a:sym typeface="Maven Pro SemiBold"/>
                <a:hlinkClick r:id="rId3"/>
              </a:rPr>
              <a:t> </a:t>
            </a:r>
            <a:r>
              <a:rPr lang="en" dirty="0"/>
              <a:t>:</a:t>
            </a:r>
            <a:endParaRPr dirty="0"/>
          </a:p>
          <a:p>
            <a:pPr marL="0" lvl="0" indent="0" algn="l" rtl="0">
              <a:lnSpc>
                <a:spcPct val="100000"/>
              </a:lnSpc>
              <a:spcBef>
                <a:spcPts val="1600"/>
              </a:spcBef>
              <a:spcAft>
                <a:spcPts val="0"/>
              </a:spcAft>
              <a:buNone/>
            </a:pP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a:t>Se Corrigio el formato de tiempo Separando por Año y mes </a:t>
            </a:r>
          </a:p>
          <a:p>
            <a:pPr marL="457200" lvl="0" indent="-304800" algn="l" rtl="0">
              <a:lnSpc>
                <a:spcPct val="100000"/>
              </a:lnSpc>
              <a:spcBef>
                <a:spcPts val="0"/>
              </a:spcBef>
              <a:spcAft>
                <a:spcPts val="0"/>
              </a:spcAft>
              <a:buClr>
                <a:schemeClr val="lt1"/>
              </a:buClr>
              <a:buSzPts val="1200"/>
              <a:buFont typeface="Maven Pro"/>
              <a:buAutoNum type="arabicPeriod"/>
            </a:pPr>
            <a:r>
              <a:rPr lang="en" dirty="0"/>
              <a:t>No se Encontraron Datos Faltantes</a:t>
            </a:r>
          </a:p>
          <a:p>
            <a:pPr marL="457200" lvl="0" indent="-304800" algn="l" rtl="0">
              <a:lnSpc>
                <a:spcPct val="100000"/>
              </a:lnSpc>
              <a:spcBef>
                <a:spcPts val="0"/>
              </a:spcBef>
              <a:spcAft>
                <a:spcPts val="0"/>
              </a:spcAft>
              <a:buClr>
                <a:schemeClr val="lt1"/>
              </a:buClr>
              <a:buSzPts val="1200"/>
              <a:buFont typeface="Maven Pro"/>
              <a:buAutoNum type="arabicPeriod"/>
            </a:pPr>
            <a:r>
              <a:rPr lang="en" dirty="0"/>
              <a:t>No se Encontraron Datos duplicados</a:t>
            </a:r>
          </a:p>
          <a:p>
            <a:pPr marL="457200" lvl="0" indent="-304800" algn="l" rtl="0">
              <a:lnSpc>
                <a:spcPct val="100000"/>
              </a:lnSpc>
              <a:spcBef>
                <a:spcPts val="0"/>
              </a:spcBef>
              <a:spcAft>
                <a:spcPts val="0"/>
              </a:spcAft>
              <a:buClr>
                <a:schemeClr val="lt1"/>
              </a:buClr>
              <a:buSzPts val="1200"/>
              <a:buFont typeface="Maven Pro"/>
              <a:buAutoNum type="arabicPeriod"/>
            </a:pPr>
            <a:r>
              <a:rPr lang="en" dirty="0"/>
              <a:t>No se encontraron datos en otros formatos  (Ver Anexos )</a:t>
            </a:r>
            <a:endParaRPr lang="en-US"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CONTENTS OF THIS TEMPLATE</a:t>
            </a:r>
            <a:endParaRPr/>
          </a:p>
        </p:txBody>
      </p:sp>
      <p:graphicFrame>
        <p:nvGraphicFramePr>
          <p:cNvPr id="6" name="Tabla 5">
            <a:extLst>
              <a:ext uri="{FF2B5EF4-FFF2-40B4-BE49-F238E27FC236}">
                <a16:creationId xmlns:a16="http://schemas.microsoft.com/office/drawing/2014/main" id="{8B4F413C-F3E9-B188-7EF5-6A5454D96683}"/>
              </a:ext>
            </a:extLst>
          </p:cNvPr>
          <p:cNvGraphicFramePr>
            <a:graphicFrameLocks noGrp="1"/>
          </p:cNvGraphicFramePr>
          <p:nvPr>
            <p:extLst>
              <p:ext uri="{D42A27DB-BD31-4B8C-83A1-F6EECF244321}">
                <p14:modId xmlns:p14="http://schemas.microsoft.com/office/powerpoint/2010/main" val="2420986022"/>
              </p:ext>
            </p:extLst>
          </p:nvPr>
        </p:nvGraphicFramePr>
        <p:xfrm>
          <a:off x="6276042" y="1400268"/>
          <a:ext cx="1930400" cy="3202305"/>
        </p:xfrm>
        <a:graphic>
          <a:graphicData uri="http://schemas.openxmlformats.org/drawingml/2006/table">
            <a:tbl>
              <a:tblPr>
                <a:tableStyleId>{5FD0F851-EC5A-4D38-B0AD-8093EC10F338}</a:tableStyleId>
              </a:tblPr>
              <a:tblGrid>
                <a:gridCol w="609600">
                  <a:extLst>
                    <a:ext uri="{9D8B030D-6E8A-4147-A177-3AD203B41FA5}">
                      <a16:colId xmlns:a16="http://schemas.microsoft.com/office/drawing/2014/main" val="75631670"/>
                    </a:ext>
                  </a:extLst>
                </a:gridCol>
                <a:gridCol w="1320800">
                  <a:extLst>
                    <a:ext uri="{9D8B030D-6E8A-4147-A177-3AD203B41FA5}">
                      <a16:colId xmlns:a16="http://schemas.microsoft.com/office/drawing/2014/main" val="855576885"/>
                    </a:ext>
                  </a:extLst>
                </a:gridCol>
              </a:tblGrid>
              <a:tr h="190500">
                <a:tc>
                  <a:txBody>
                    <a:bodyPr/>
                    <a:lstStyle/>
                    <a:p>
                      <a:pPr algn="ctr" fontAlgn="t"/>
                      <a:r>
                        <a:rPr lang="es-ES" sz="1100" u="none" strike="noStrike" dirty="0">
                          <a:solidFill>
                            <a:schemeClr val="bg1"/>
                          </a:solidFill>
                          <a:effectLst/>
                        </a:rPr>
                        <a:t>Año</a:t>
                      </a:r>
                      <a:endParaRPr lang="es-ES" sz="1100" b="1" i="0" u="none" strike="noStrike" dirty="0">
                        <a:solidFill>
                          <a:schemeClr val="bg1"/>
                        </a:solidFill>
                        <a:effectLst/>
                        <a:latin typeface="Calibri" panose="020F0502020204030204" pitchFamily="34" charset="0"/>
                      </a:endParaRPr>
                    </a:p>
                  </a:txBody>
                  <a:tcPr marL="9525" marR="9525" marT="9525" marB="0"/>
                </a:tc>
                <a:tc>
                  <a:txBody>
                    <a:bodyPr/>
                    <a:lstStyle/>
                    <a:p>
                      <a:pPr algn="ctr" fontAlgn="t"/>
                      <a:r>
                        <a:rPr lang="es-ES" sz="1100" u="none" strike="noStrike">
                          <a:solidFill>
                            <a:schemeClr val="bg1"/>
                          </a:solidFill>
                          <a:effectLst/>
                        </a:rPr>
                        <a:t>Temperatura Promedio</a:t>
                      </a:r>
                      <a:endParaRPr lang="es-ES" sz="1100" b="1" i="0" u="none" strike="noStrike">
                        <a:solidFill>
                          <a:schemeClr val="bg1"/>
                        </a:solidFill>
                        <a:effectLst/>
                        <a:latin typeface="Calibri" panose="020F0502020204030204" pitchFamily="34" charset="0"/>
                      </a:endParaRPr>
                    </a:p>
                  </a:txBody>
                  <a:tcPr marL="9525" marR="9525" marT="9525" marB="0"/>
                </a:tc>
                <a:extLst>
                  <a:ext uri="{0D108BD9-81ED-4DB2-BD59-A6C34878D82A}">
                    <a16:rowId xmlns:a16="http://schemas.microsoft.com/office/drawing/2014/main" val="275565261"/>
                  </a:ext>
                </a:extLst>
              </a:tr>
              <a:tr h="190500">
                <a:tc>
                  <a:txBody>
                    <a:bodyPr/>
                    <a:lstStyle/>
                    <a:p>
                      <a:pPr algn="ctr" fontAlgn="t"/>
                      <a:r>
                        <a:rPr lang="es-ES" sz="1100" u="none" strike="noStrike">
                          <a:solidFill>
                            <a:schemeClr val="bg1"/>
                          </a:solidFill>
                          <a:effectLst/>
                        </a:rPr>
                        <a:t>1950</a:t>
                      </a:r>
                      <a:endParaRPr lang="es-ES" sz="1100" b="1" i="0" u="none" strike="noStrike">
                        <a:solidFill>
                          <a:schemeClr val="bg1"/>
                        </a:solidFill>
                        <a:effectLst/>
                        <a:latin typeface="Calibri" panose="020F0502020204030204" pitchFamily="34" charset="0"/>
                      </a:endParaRPr>
                    </a:p>
                  </a:txBody>
                  <a:tcPr marL="9525" marR="9525" marT="9525" marB="0"/>
                </a:tc>
                <a:tc>
                  <a:txBody>
                    <a:bodyPr/>
                    <a:lstStyle/>
                    <a:p>
                      <a:pPr algn="ctr" fontAlgn="b"/>
                      <a:r>
                        <a:rPr lang="es-ES" sz="1100" u="none" strike="noStrike">
                          <a:solidFill>
                            <a:schemeClr val="bg1"/>
                          </a:solidFill>
                          <a:effectLst/>
                        </a:rPr>
                        <a:t>14,35</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0501569"/>
                  </a:ext>
                </a:extLst>
              </a:tr>
              <a:tr h="190500">
                <a:tc>
                  <a:txBody>
                    <a:bodyPr/>
                    <a:lstStyle/>
                    <a:p>
                      <a:pPr algn="ctr" fontAlgn="t"/>
                      <a:r>
                        <a:rPr lang="es-ES" sz="1100" u="none" strike="noStrike">
                          <a:solidFill>
                            <a:schemeClr val="bg1"/>
                          </a:solidFill>
                          <a:effectLst/>
                        </a:rPr>
                        <a:t>1951</a:t>
                      </a:r>
                      <a:endParaRPr lang="es-ES" sz="1100" b="1" i="0" u="none" strike="noStrike">
                        <a:solidFill>
                          <a:schemeClr val="bg1"/>
                        </a:solidFill>
                        <a:effectLst/>
                        <a:latin typeface="Calibri" panose="020F0502020204030204" pitchFamily="34" charset="0"/>
                      </a:endParaRPr>
                    </a:p>
                  </a:txBody>
                  <a:tcPr marL="9525" marR="9525" marT="9525" marB="0"/>
                </a:tc>
                <a:tc>
                  <a:txBody>
                    <a:bodyPr/>
                    <a:lstStyle/>
                    <a:p>
                      <a:pPr algn="ctr" fontAlgn="b"/>
                      <a:r>
                        <a:rPr lang="es-ES" sz="1100" u="none" strike="noStrike">
                          <a:solidFill>
                            <a:schemeClr val="bg1"/>
                          </a:solidFill>
                          <a:effectLst/>
                        </a:rPr>
                        <a:t>14,52</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0542741"/>
                  </a:ext>
                </a:extLst>
              </a:tr>
              <a:tr h="190500">
                <a:tc>
                  <a:txBody>
                    <a:bodyPr/>
                    <a:lstStyle/>
                    <a:p>
                      <a:pPr algn="ctr" fontAlgn="t"/>
                      <a:r>
                        <a:rPr lang="es-ES" sz="1100" u="none" strike="noStrike">
                          <a:solidFill>
                            <a:schemeClr val="bg1"/>
                          </a:solidFill>
                          <a:effectLst/>
                        </a:rPr>
                        <a:t>1952</a:t>
                      </a:r>
                      <a:endParaRPr lang="es-ES" sz="1100" b="1" i="0" u="none" strike="noStrike">
                        <a:solidFill>
                          <a:schemeClr val="bg1"/>
                        </a:solidFill>
                        <a:effectLst/>
                        <a:latin typeface="Calibri" panose="020F0502020204030204" pitchFamily="34" charset="0"/>
                      </a:endParaRPr>
                    </a:p>
                  </a:txBody>
                  <a:tcPr marL="9525" marR="9525" marT="9525" marB="0"/>
                </a:tc>
                <a:tc>
                  <a:txBody>
                    <a:bodyPr/>
                    <a:lstStyle/>
                    <a:p>
                      <a:pPr algn="ctr" fontAlgn="b"/>
                      <a:r>
                        <a:rPr lang="es-ES" sz="1100" u="none" strike="noStrike">
                          <a:solidFill>
                            <a:schemeClr val="bg1"/>
                          </a:solidFill>
                          <a:effectLst/>
                        </a:rPr>
                        <a:t>14,50</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9920728"/>
                  </a:ext>
                </a:extLst>
              </a:tr>
              <a:tr h="190500">
                <a:tc>
                  <a:txBody>
                    <a:bodyPr/>
                    <a:lstStyle/>
                    <a:p>
                      <a:pPr algn="ctr" fontAlgn="t"/>
                      <a:r>
                        <a:rPr lang="es-ES" sz="1100" u="none" strike="noStrike">
                          <a:solidFill>
                            <a:schemeClr val="bg1"/>
                          </a:solidFill>
                          <a:effectLst/>
                        </a:rPr>
                        <a:t>1953</a:t>
                      </a:r>
                      <a:endParaRPr lang="es-ES" sz="1100" b="1" i="0" u="none" strike="noStrike">
                        <a:solidFill>
                          <a:schemeClr val="bg1"/>
                        </a:solidFill>
                        <a:effectLst/>
                        <a:latin typeface="Calibri" panose="020F0502020204030204" pitchFamily="34" charset="0"/>
                      </a:endParaRPr>
                    </a:p>
                  </a:txBody>
                  <a:tcPr marL="9525" marR="9525" marT="9525" marB="0"/>
                </a:tc>
                <a:tc>
                  <a:txBody>
                    <a:bodyPr/>
                    <a:lstStyle/>
                    <a:p>
                      <a:pPr algn="ctr" fontAlgn="b"/>
                      <a:r>
                        <a:rPr lang="es-ES" sz="1100" u="none" strike="noStrike">
                          <a:solidFill>
                            <a:schemeClr val="bg1"/>
                          </a:solidFill>
                          <a:effectLst/>
                        </a:rPr>
                        <a:t>14,64</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0833292"/>
                  </a:ext>
                </a:extLst>
              </a:tr>
              <a:tr h="190500">
                <a:tc>
                  <a:txBody>
                    <a:bodyPr/>
                    <a:lstStyle/>
                    <a:p>
                      <a:pPr algn="ctr" fontAlgn="t"/>
                      <a:r>
                        <a:rPr lang="es-ES" sz="1100" u="none" strike="noStrike">
                          <a:solidFill>
                            <a:schemeClr val="bg1"/>
                          </a:solidFill>
                          <a:effectLst/>
                        </a:rPr>
                        <a:t>1954</a:t>
                      </a:r>
                      <a:endParaRPr lang="es-ES" sz="1100" b="1" i="0" u="none" strike="noStrike">
                        <a:solidFill>
                          <a:schemeClr val="bg1"/>
                        </a:solidFill>
                        <a:effectLst/>
                        <a:latin typeface="Calibri" panose="020F0502020204030204" pitchFamily="34" charset="0"/>
                      </a:endParaRPr>
                    </a:p>
                  </a:txBody>
                  <a:tcPr marL="9525" marR="9525" marT="9525" marB="0"/>
                </a:tc>
                <a:tc>
                  <a:txBody>
                    <a:bodyPr/>
                    <a:lstStyle/>
                    <a:p>
                      <a:pPr algn="ctr" fontAlgn="b"/>
                      <a:r>
                        <a:rPr lang="es-ES" sz="1100" u="none" strike="noStrike">
                          <a:solidFill>
                            <a:schemeClr val="bg1"/>
                          </a:solidFill>
                          <a:effectLst/>
                        </a:rPr>
                        <a:t>14,43</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0081865"/>
                  </a:ext>
                </a:extLst>
              </a:tr>
              <a:tr h="190500">
                <a:tc>
                  <a:txBody>
                    <a:bodyPr/>
                    <a:lstStyle/>
                    <a:p>
                      <a:pPr algn="ctr" fontAlgn="t"/>
                      <a:r>
                        <a:rPr lang="es-ES" sz="1100" u="none" strike="noStrike">
                          <a:solidFill>
                            <a:schemeClr val="bg1"/>
                          </a:solidFill>
                          <a:effectLst/>
                        </a:rPr>
                        <a:t>1955</a:t>
                      </a:r>
                      <a:endParaRPr lang="es-ES" sz="1100" b="1" i="0" u="none" strike="noStrike">
                        <a:solidFill>
                          <a:schemeClr val="bg1"/>
                        </a:solidFill>
                        <a:effectLst/>
                        <a:latin typeface="Calibri" panose="020F0502020204030204" pitchFamily="34" charset="0"/>
                      </a:endParaRPr>
                    </a:p>
                  </a:txBody>
                  <a:tcPr marL="9525" marR="9525" marT="9525" marB="0"/>
                </a:tc>
                <a:tc>
                  <a:txBody>
                    <a:bodyPr/>
                    <a:lstStyle/>
                    <a:p>
                      <a:pPr algn="ctr" fontAlgn="b"/>
                      <a:r>
                        <a:rPr lang="es-ES" sz="1100" u="none" strike="noStrike">
                          <a:solidFill>
                            <a:schemeClr val="bg1"/>
                          </a:solidFill>
                          <a:effectLst/>
                        </a:rPr>
                        <a:t>14,39</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4688888"/>
                  </a:ext>
                </a:extLst>
              </a:tr>
              <a:tr h="190500">
                <a:tc>
                  <a:txBody>
                    <a:bodyPr/>
                    <a:lstStyle/>
                    <a:p>
                      <a:pPr algn="ctr" fontAlgn="t"/>
                      <a:r>
                        <a:rPr lang="es-ES" sz="1100" u="none" strike="noStrike">
                          <a:solidFill>
                            <a:schemeClr val="bg1"/>
                          </a:solidFill>
                          <a:effectLst/>
                        </a:rPr>
                        <a:t>2015</a:t>
                      </a:r>
                      <a:endParaRPr lang="es-ES" sz="1100" b="1" i="0" u="none" strike="noStrike">
                        <a:solidFill>
                          <a:schemeClr val="bg1"/>
                        </a:solidFill>
                        <a:effectLst/>
                        <a:latin typeface="Calibri" panose="020F0502020204030204" pitchFamily="34" charset="0"/>
                      </a:endParaRPr>
                    </a:p>
                  </a:txBody>
                  <a:tcPr marL="9525" marR="9525" marT="9525" marB="0"/>
                </a:tc>
                <a:tc>
                  <a:txBody>
                    <a:bodyPr/>
                    <a:lstStyle/>
                    <a:p>
                      <a:pPr algn="ctr" fontAlgn="b"/>
                      <a:r>
                        <a:rPr lang="es-ES" sz="1100" u="none" strike="noStrike">
                          <a:solidFill>
                            <a:schemeClr val="bg1"/>
                          </a:solidFill>
                          <a:effectLst/>
                        </a:rPr>
                        <a:t>15,67</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0229463"/>
                  </a:ext>
                </a:extLst>
              </a:tr>
              <a:tr h="190500">
                <a:tc>
                  <a:txBody>
                    <a:bodyPr/>
                    <a:lstStyle/>
                    <a:p>
                      <a:pPr algn="ctr" fontAlgn="t"/>
                      <a:r>
                        <a:rPr lang="es-ES" sz="1100" u="none" strike="noStrike">
                          <a:solidFill>
                            <a:schemeClr val="bg1"/>
                          </a:solidFill>
                          <a:effectLst/>
                        </a:rPr>
                        <a:t>2016</a:t>
                      </a:r>
                      <a:endParaRPr lang="es-ES" sz="1100" b="1" i="0" u="none" strike="noStrike">
                        <a:solidFill>
                          <a:schemeClr val="bg1"/>
                        </a:solidFill>
                        <a:effectLst/>
                        <a:latin typeface="Calibri" panose="020F0502020204030204" pitchFamily="34" charset="0"/>
                      </a:endParaRPr>
                    </a:p>
                  </a:txBody>
                  <a:tcPr marL="9525" marR="9525" marT="9525" marB="0"/>
                </a:tc>
                <a:tc>
                  <a:txBody>
                    <a:bodyPr/>
                    <a:lstStyle/>
                    <a:p>
                      <a:pPr algn="ctr" fontAlgn="b"/>
                      <a:r>
                        <a:rPr lang="es-ES" sz="1100" u="none" strike="noStrike">
                          <a:solidFill>
                            <a:schemeClr val="bg1"/>
                          </a:solidFill>
                          <a:effectLst/>
                        </a:rPr>
                        <a:t>15,86</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1507534"/>
                  </a:ext>
                </a:extLst>
              </a:tr>
              <a:tr h="190500">
                <a:tc>
                  <a:txBody>
                    <a:bodyPr/>
                    <a:lstStyle/>
                    <a:p>
                      <a:pPr algn="ctr" fontAlgn="t"/>
                      <a:r>
                        <a:rPr lang="es-ES" sz="1100" u="none" strike="noStrike">
                          <a:solidFill>
                            <a:schemeClr val="bg1"/>
                          </a:solidFill>
                          <a:effectLst/>
                        </a:rPr>
                        <a:t>2017</a:t>
                      </a:r>
                      <a:endParaRPr lang="es-ES" sz="1100" b="1" i="0" u="none" strike="noStrike">
                        <a:solidFill>
                          <a:schemeClr val="bg1"/>
                        </a:solidFill>
                        <a:effectLst/>
                        <a:latin typeface="Calibri" panose="020F0502020204030204" pitchFamily="34" charset="0"/>
                      </a:endParaRPr>
                    </a:p>
                  </a:txBody>
                  <a:tcPr marL="9525" marR="9525" marT="9525" marB="0"/>
                </a:tc>
                <a:tc>
                  <a:txBody>
                    <a:bodyPr/>
                    <a:lstStyle/>
                    <a:p>
                      <a:pPr algn="ctr" fontAlgn="b"/>
                      <a:r>
                        <a:rPr lang="es-ES" sz="1100" u="none" strike="noStrike">
                          <a:solidFill>
                            <a:schemeClr val="bg1"/>
                          </a:solidFill>
                          <a:effectLst/>
                        </a:rPr>
                        <a:t>15,71</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2419729"/>
                  </a:ext>
                </a:extLst>
              </a:tr>
              <a:tr h="190500">
                <a:tc>
                  <a:txBody>
                    <a:bodyPr/>
                    <a:lstStyle/>
                    <a:p>
                      <a:pPr algn="ctr" fontAlgn="t"/>
                      <a:r>
                        <a:rPr lang="es-ES" sz="1100" u="none" strike="noStrike">
                          <a:solidFill>
                            <a:schemeClr val="bg1"/>
                          </a:solidFill>
                          <a:effectLst/>
                        </a:rPr>
                        <a:t>2018</a:t>
                      </a:r>
                      <a:endParaRPr lang="es-ES" sz="1100" b="1" i="0" u="none" strike="noStrike">
                        <a:solidFill>
                          <a:schemeClr val="bg1"/>
                        </a:solidFill>
                        <a:effectLst/>
                        <a:latin typeface="Calibri" panose="020F0502020204030204" pitchFamily="34" charset="0"/>
                      </a:endParaRPr>
                    </a:p>
                  </a:txBody>
                  <a:tcPr marL="9525" marR="9525" marT="9525" marB="0"/>
                </a:tc>
                <a:tc>
                  <a:txBody>
                    <a:bodyPr/>
                    <a:lstStyle/>
                    <a:p>
                      <a:pPr algn="ctr" fontAlgn="b"/>
                      <a:r>
                        <a:rPr lang="es-ES" sz="1100" u="none" strike="noStrike">
                          <a:solidFill>
                            <a:schemeClr val="bg1"/>
                          </a:solidFill>
                          <a:effectLst/>
                        </a:rPr>
                        <a:t>15,57</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5558198"/>
                  </a:ext>
                </a:extLst>
              </a:tr>
              <a:tr h="190500">
                <a:tc>
                  <a:txBody>
                    <a:bodyPr/>
                    <a:lstStyle/>
                    <a:p>
                      <a:pPr algn="ctr" fontAlgn="t"/>
                      <a:r>
                        <a:rPr lang="es-ES" sz="1100" u="none" strike="noStrike">
                          <a:solidFill>
                            <a:schemeClr val="bg1"/>
                          </a:solidFill>
                          <a:effectLst/>
                        </a:rPr>
                        <a:t>2019</a:t>
                      </a:r>
                      <a:endParaRPr lang="es-ES" sz="1100" b="1" i="0" u="none" strike="noStrike">
                        <a:solidFill>
                          <a:schemeClr val="bg1"/>
                        </a:solidFill>
                        <a:effectLst/>
                        <a:latin typeface="Calibri" panose="020F0502020204030204" pitchFamily="34" charset="0"/>
                      </a:endParaRPr>
                    </a:p>
                  </a:txBody>
                  <a:tcPr marL="9525" marR="9525" marT="9525" marB="0"/>
                </a:tc>
                <a:tc>
                  <a:txBody>
                    <a:bodyPr/>
                    <a:lstStyle/>
                    <a:p>
                      <a:pPr algn="ctr" fontAlgn="b"/>
                      <a:r>
                        <a:rPr lang="es-ES" sz="1100" u="none" strike="noStrike">
                          <a:solidFill>
                            <a:schemeClr val="bg1"/>
                          </a:solidFill>
                          <a:effectLst/>
                        </a:rPr>
                        <a:t>15,74</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2445270"/>
                  </a:ext>
                </a:extLst>
              </a:tr>
              <a:tr h="190500">
                <a:tc>
                  <a:txBody>
                    <a:bodyPr/>
                    <a:lstStyle/>
                    <a:p>
                      <a:pPr algn="ctr" fontAlgn="t"/>
                      <a:r>
                        <a:rPr lang="es-ES" sz="1100" u="none" strike="noStrike">
                          <a:solidFill>
                            <a:schemeClr val="bg1"/>
                          </a:solidFill>
                          <a:effectLst/>
                        </a:rPr>
                        <a:t>2020</a:t>
                      </a:r>
                      <a:endParaRPr lang="es-ES" sz="1100" b="1" i="0" u="none" strike="noStrike">
                        <a:solidFill>
                          <a:schemeClr val="bg1"/>
                        </a:solidFill>
                        <a:effectLst/>
                        <a:latin typeface="Calibri" panose="020F0502020204030204" pitchFamily="34" charset="0"/>
                      </a:endParaRPr>
                    </a:p>
                  </a:txBody>
                  <a:tcPr marL="9525" marR="9525" marT="9525" marB="0"/>
                </a:tc>
                <a:tc>
                  <a:txBody>
                    <a:bodyPr/>
                    <a:lstStyle/>
                    <a:p>
                      <a:pPr algn="ctr" fontAlgn="b"/>
                      <a:r>
                        <a:rPr lang="es-ES" sz="1100" u="none" strike="noStrike">
                          <a:solidFill>
                            <a:schemeClr val="bg1"/>
                          </a:solidFill>
                          <a:effectLst/>
                        </a:rPr>
                        <a:t>15,88</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2667288"/>
                  </a:ext>
                </a:extLst>
              </a:tr>
              <a:tr h="190500">
                <a:tc>
                  <a:txBody>
                    <a:bodyPr/>
                    <a:lstStyle/>
                    <a:p>
                      <a:pPr algn="ctr" fontAlgn="t"/>
                      <a:r>
                        <a:rPr lang="es-ES" sz="1100" u="none" strike="noStrike">
                          <a:solidFill>
                            <a:schemeClr val="bg1"/>
                          </a:solidFill>
                          <a:effectLst/>
                        </a:rPr>
                        <a:t>2021</a:t>
                      </a:r>
                      <a:endParaRPr lang="es-ES" sz="1100" b="1" i="0" u="none" strike="noStrike">
                        <a:solidFill>
                          <a:schemeClr val="bg1"/>
                        </a:solidFill>
                        <a:effectLst/>
                        <a:latin typeface="Calibri" panose="020F0502020204030204" pitchFamily="34" charset="0"/>
                      </a:endParaRPr>
                    </a:p>
                  </a:txBody>
                  <a:tcPr marL="9525" marR="9525" marT="9525" marB="0"/>
                </a:tc>
                <a:tc>
                  <a:txBody>
                    <a:bodyPr/>
                    <a:lstStyle/>
                    <a:p>
                      <a:pPr algn="ctr" fontAlgn="b"/>
                      <a:r>
                        <a:rPr lang="es-ES" sz="1100" u="none" strike="noStrike">
                          <a:solidFill>
                            <a:schemeClr val="bg1"/>
                          </a:solidFill>
                          <a:effectLst/>
                        </a:rPr>
                        <a:t>15,69</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877698"/>
                  </a:ext>
                </a:extLst>
              </a:tr>
              <a:tr h="190500">
                <a:tc>
                  <a:txBody>
                    <a:bodyPr/>
                    <a:lstStyle/>
                    <a:p>
                      <a:pPr algn="ctr" fontAlgn="t"/>
                      <a:r>
                        <a:rPr lang="es-ES" sz="1100" u="none" strike="noStrike">
                          <a:solidFill>
                            <a:schemeClr val="bg1"/>
                          </a:solidFill>
                          <a:effectLst/>
                        </a:rPr>
                        <a:t>2022</a:t>
                      </a:r>
                      <a:endParaRPr lang="es-ES" sz="1100" b="1" i="0" u="none" strike="noStrike">
                        <a:solidFill>
                          <a:schemeClr val="bg1"/>
                        </a:solidFill>
                        <a:effectLst/>
                        <a:latin typeface="Calibri" panose="020F0502020204030204" pitchFamily="34" charset="0"/>
                      </a:endParaRPr>
                    </a:p>
                  </a:txBody>
                  <a:tcPr marL="9525" marR="9525" marT="9525" marB="0"/>
                </a:tc>
                <a:tc>
                  <a:txBody>
                    <a:bodyPr/>
                    <a:lstStyle/>
                    <a:p>
                      <a:pPr algn="ctr" fontAlgn="b"/>
                      <a:r>
                        <a:rPr lang="es-ES" sz="1100" u="none" strike="noStrike">
                          <a:solidFill>
                            <a:schemeClr val="bg1"/>
                          </a:solidFill>
                          <a:effectLst/>
                        </a:rPr>
                        <a:t>15,70</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3458547"/>
                  </a:ext>
                </a:extLst>
              </a:tr>
              <a:tr h="190500">
                <a:tc>
                  <a:txBody>
                    <a:bodyPr/>
                    <a:lstStyle/>
                    <a:p>
                      <a:pPr algn="ctr" fontAlgn="t"/>
                      <a:r>
                        <a:rPr lang="es-ES" sz="1100" u="none" strike="noStrike">
                          <a:solidFill>
                            <a:schemeClr val="bg1"/>
                          </a:solidFill>
                          <a:effectLst/>
                        </a:rPr>
                        <a:t>2014</a:t>
                      </a:r>
                      <a:endParaRPr lang="es-ES" sz="1100" b="1" i="0" u="none" strike="noStrike">
                        <a:solidFill>
                          <a:schemeClr val="bg1"/>
                        </a:solidFill>
                        <a:effectLst/>
                        <a:latin typeface="Calibri" panose="020F0502020204030204" pitchFamily="34" charset="0"/>
                      </a:endParaRPr>
                    </a:p>
                  </a:txBody>
                  <a:tcPr marL="9525" marR="9525" marT="9525" marB="0"/>
                </a:tc>
                <a:tc>
                  <a:txBody>
                    <a:bodyPr/>
                    <a:lstStyle/>
                    <a:p>
                      <a:pPr algn="ctr" fontAlgn="b"/>
                      <a:r>
                        <a:rPr lang="es-ES" sz="1100" u="none" strike="noStrike" dirty="0">
                          <a:solidFill>
                            <a:schemeClr val="bg1"/>
                          </a:solidFill>
                          <a:effectLst/>
                        </a:rPr>
                        <a:t>15,46</a:t>
                      </a:r>
                      <a:endParaRPr lang="es-ES" sz="11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96784760"/>
                  </a:ext>
                </a:extLst>
              </a:tr>
            </a:tbl>
          </a:graphicData>
        </a:graphic>
      </p:graphicFrame>
      <p:graphicFrame>
        <p:nvGraphicFramePr>
          <p:cNvPr id="8" name="Tabla 7">
            <a:extLst>
              <a:ext uri="{FF2B5EF4-FFF2-40B4-BE49-F238E27FC236}">
                <a16:creationId xmlns:a16="http://schemas.microsoft.com/office/drawing/2014/main" id="{884DE590-7865-1933-223D-80DEB3A00E1B}"/>
              </a:ext>
            </a:extLst>
          </p:cNvPr>
          <p:cNvGraphicFramePr>
            <a:graphicFrameLocks noGrp="1"/>
          </p:cNvGraphicFramePr>
          <p:nvPr>
            <p:extLst>
              <p:ext uri="{D42A27DB-BD31-4B8C-83A1-F6EECF244321}">
                <p14:modId xmlns:p14="http://schemas.microsoft.com/office/powerpoint/2010/main" val="2488376797"/>
              </p:ext>
            </p:extLst>
          </p:nvPr>
        </p:nvGraphicFramePr>
        <p:xfrm>
          <a:off x="676952" y="1572670"/>
          <a:ext cx="1219200" cy="2857500"/>
        </p:xfrm>
        <a:graphic>
          <a:graphicData uri="http://schemas.openxmlformats.org/drawingml/2006/table">
            <a:tbl>
              <a:tblPr>
                <a:tableStyleId>{5FD0F851-EC5A-4D38-B0AD-8093EC10F338}</a:tableStyleId>
              </a:tblPr>
              <a:tblGrid>
                <a:gridCol w="609600">
                  <a:extLst>
                    <a:ext uri="{9D8B030D-6E8A-4147-A177-3AD203B41FA5}">
                      <a16:colId xmlns:a16="http://schemas.microsoft.com/office/drawing/2014/main" val="879357504"/>
                    </a:ext>
                  </a:extLst>
                </a:gridCol>
                <a:gridCol w="609600">
                  <a:extLst>
                    <a:ext uri="{9D8B030D-6E8A-4147-A177-3AD203B41FA5}">
                      <a16:colId xmlns:a16="http://schemas.microsoft.com/office/drawing/2014/main" val="1429641753"/>
                    </a:ext>
                  </a:extLst>
                </a:gridCol>
              </a:tblGrid>
              <a:tr h="190500">
                <a:tc>
                  <a:txBody>
                    <a:bodyPr/>
                    <a:lstStyle/>
                    <a:p>
                      <a:pPr algn="ctr" fontAlgn="t"/>
                      <a:r>
                        <a:rPr lang="es-ES" sz="1100" u="none" strike="noStrike">
                          <a:solidFill>
                            <a:schemeClr val="bg1"/>
                          </a:solidFill>
                          <a:effectLst/>
                        </a:rPr>
                        <a:t>time</a:t>
                      </a:r>
                      <a:endParaRPr lang="es-ES" sz="1100" b="1" i="0" u="none" strike="noStrike">
                        <a:solidFill>
                          <a:schemeClr val="bg1"/>
                        </a:solidFill>
                        <a:effectLst/>
                        <a:latin typeface="Calibri" panose="020F0502020204030204" pitchFamily="34" charset="0"/>
                      </a:endParaRPr>
                    </a:p>
                  </a:txBody>
                  <a:tcPr marL="9525" marR="9525" marT="9525" marB="0"/>
                </a:tc>
                <a:tc>
                  <a:txBody>
                    <a:bodyPr/>
                    <a:lstStyle/>
                    <a:p>
                      <a:pPr algn="ctr" fontAlgn="t"/>
                      <a:r>
                        <a:rPr lang="es-ES" sz="1100" u="none" strike="noStrike">
                          <a:solidFill>
                            <a:schemeClr val="bg1"/>
                          </a:solidFill>
                          <a:effectLst/>
                        </a:rPr>
                        <a:t>t2</a:t>
                      </a:r>
                      <a:endParaRPr lang="es-ES" sz="1100" b="1" i="0" u="none" strike="noStrike">
                        <a:solidFill>
                          <a:schemeClr val="bg1"/>
                        </a:solidFill>
                        <a:effectLst/>
                        <a:latin typeface="Calibri" panose="020F0502020204030204" pitchFamily="34" charset="0"/>
                      </a:endParaRPr>
                    </a:p>
                  </a:txBody>
                  <a:tcPr marL="9525" marR="9525" marT="9525" marB="0"/>
                </a:tc>
                <a:extLst>
                  <a:ext uri="{0D108BD9-81ED-4DB2-BD59-A6C34878D82A}">
                    <a16:rowId xmlns:a16="http://schemas.microsoft.com/office/drawing/2014/main" val="2161853167"/>
                  </a:ext>
                </a:extLst>
              </a:tr>
              <a:tr h="190500">
                <a:tc>
                  <a:txBody>
                    <a:bodyPr/>
                    <a:lstStyle/>
                    <a:p>
                      <a:pPr algn="r" fontAlgn="b"/>
                      <a:r>
                        <a:rPr lang="es-ES" sz="1100" u="none" strike="noStrike">
                          <a:solidFill>
                            <a:schemeClr val="bg1"/>
                          </a:solidFill>
                          <a:effectLst/>
                        </a:rPr>
                        <a:t>195001</a:t>
                      </a:r>
                      <a:endParaRPr lang="es-ES" sz="11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s-ES" sz="1100" u="none" strike="noStrike">
                          <a:solidFill>
                            <a:schemeClr val="bg1"/>
                          </a:solidFill>
                          <a:effectLst/>
                        </a:rPr>
                        <a:t>7,519</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2158639"/>
                  </a:ext>
                </a:extLst>
              </a:tr>
              <a:tr h="190500">
                <a:tc>
                  <a:txBody>
                    <a:bodyPr/>
                    <a:lstStyle/>
                    <a:p>
                      <a:pPr algn="r" fontAlgn="b"/>
                      <a:r>
                        <a:rPr lang="es-ES" sz="1100" u="none" strike="noStrike">
                          <a:solidFill>
                            <a:schemeClr val="bg1"/>
                          </a:solidFill>
                          <a:effectLst/>
                        </a:rPr>
                        <a:t>195002</a:t>
                      </a:r>
                      <a:endParaRPr lang="es-ES" sz="11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s-ES" sz="1100" u="none" strike="noStrike">
                          <a:solidFill>
                            <a:schemeClr val="bg1"/>
                          </a:solidFill>
                          <a:effectLst/>
                        </a:rPr>
                        <a:t>8,164</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7189292"/>
                  </a:ext>
                </a:extLst>
              </a:tr>
              <a:tr h="190500">
                <a:tc>
                  <a:txBody>
                    <a:bodyPr/>
                    <a:lstStyle/>
                    <a:p>
                      <a:pPr algn="r" fontAlgn="b"/>
                      <a:r>
                        <a:rPr lang="es-ES" sz="1100" u="none" strike="noStrike">
                          <a:solidFill>
                            <a:schemeClr val="bg1"/>
                          </a:solidFill>
                          <a:effectLst/>
                        </a:rPr>
                        <a:t>195003</a:t>
                      </a:r>
                      <a:endParaRPr lang="es-ES" sz="11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s-ES" sz="1100" u="none" strike="noStrike" dirty="0">
                          <a:solidFill>
                            <a:schemeClr val="bg1"/>
                          </a:solidFill>
                          <a:effectLst/>
                        </a:rPr>
                        <a:t>10,604</a:t>
                      </a:r>
                      <a:endParaRPr lang="es-ES" sz="11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7270882"/>
                  </a:ext>
                </a:extLst>
              </a:tr>
              <a:tr h="190500">
                <a:tc>
                  <a:txBody>
                    <a:bodyPr/>
                    <a:lstStyle/>
                    <a:p>
                      <a:pPr algn="r" fontAlgn="b"/>
                      <a:r>
                        <a:rPr lang="es-ES" sz="1100" u="none" strike="noStrike">
                          <a:solidFill>
                            <a:schemeClr val="bg1"/>
                          </a:solidFill>
                          <a:effectLst/>
                        </a:rPr>
                        <a:t>195004</a:t>
                      </a:r>
                      <a:endParaRPr lang="es-ES" sz="11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s-ES" sz="1100" u="none" strike="noStrike">
                          <a:solidFill>
                            <a:schemeClr val="bg1"/>
                          </a:solidFill>
                          <a:effectLst/>
                        </a:rPr>
                        <a:t>13,546</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6213927"/>
                  </a:ext>
                </a:extLst>
              </a:tr>
              <a:tr h="190500">
                <a:tc>
                  <a:txBody>
                    <a:bodyPr/>
                    <a:lstStyle/>
                    <a:p>
                      <a:pPr algn="r" fontAlgn="b"/>
                      <a:r>
                        <a:rPr lang="es-ES" sz="1100" u="none" strike="noStrike">
                          <a:solidFill>
                            <a:schemeClr val="bg1"/>
                          </a:solidFill>
                          <a:effectLst/>
                        </a:rPr>
                        <a:t>195005</a:t>
                      </a:r>
                      <a:endParaRPr lang="es-ES" sz="11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s-ES" sz="1100" u="none" strike="noStrike">
                          <a:solidFill>
                            <a:schemeClr val="bg1"/>
                          </a:solidFill>
                          <a:effectLst/>
                        </a:rPr>
                        <a:t>16,825</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5528653"/>
                  </a:ext>
                </a:extLst>
              </a:tr>
              <a:tr h="190500">
                <a:tc>
                  <a:txBody>
                    <a:bodyPr/>
                    <a:lstStyle/>
                    <a:p>
                      <a:pPr algn="r" fontAlgn="b"/>
                      <a:r>
                        <a:rPr lang="es-ES" sz="1100" u="none" strike="noStrike">
                          <a:solidFill>
                            <a:schemeClr val="bg1"/>
                          </a:solidFill>
                          <a:effectLst/>
                        </a:rPr>
                        <a:t>195006</a:t>
                      </a:r>
                      <a:endParaRPr lang="es-ES" sz="11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s-ES" sz="1100" u="none" strike="noStrike">
                          <a:solidFill>
                            <a:schemeClr val="bg1"/>
                          </a:solidFill>
                          <a:effectLst/>
                        </a:rPr>
                        <a:t>19,454</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09975909"/>
                  </a:ext>
                </a:extLst>
              </a:tr>
              <a:tr h="190500">
                <a:tc>
                  <a:txBody>
                    <a:bodyPr/>
                    <a:lstStyle/>
                    <a:p>
                      <a:pPr algn="r" fontAlgn="b"/>
                      <a:r>
                        <a:rPr lang="es-ES" sz="1100" u="none" strike="noStrike">
                          <a:solidFill>
                            <a:schemeClr val="bg1"/>
                          </a:solidFill>
                          <a:effectLst/>
                        </a:rPr>
                        <a:t>202205</a:t>
                      </a:r>
                      <a:endParaRPr lang="es-ES" sz="11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s-ES" sz="1100" u="none" strike="noStrike">
                          <a:solidFill>
                            <a:schemeClr val="bg1"/>
                          </a:solidFill>
                          <a:effectLst/>
                        </a:rPr>
                        <a:t>17,897</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8869983"/>
                  </a:ext>
                </a:extLst>
              </a:tr>
              <a:tr h="190500">
                <a:tc>
                  <a:txBody>
                    <a:bodyPr/>
                    <a:lstStyle/>
                    <a:p>
                      <a:pPr algn="r" fontAlgn="b"/>
                      <a:r>
                        <a:rPr lang="es-ES" sz="1100" u="none" strike="noStrike">
                          <a:solidFill>
                            <a:schemeClr val="bg1"/>
                          </a:solidFill>
                          <a:effectLst/>
                        </a:rPr>
                        <a:t>202206</a:t>
                      </a:r>
                      <a:endParaRPr lang="es-ES" sz="11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s-ES" sz="1100" u="none" strike="noStrike">
                          <a:solidFill>
                            <a:schemeClr val="bg1"/>
                          </a:solidFill>
                          <a:effectLst/>
                        </a:rPr>
                        <a:t>20,533</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5828634"/>
                  </a:ext>
                </a:extLst>
              </a:tr>
              <a:tr h="190500">
                <a:tc>
                  <a:txBody>
                    <a:bodyPr/>
                    <a:lstStyle/>
                    <a:p>
                      <a:pPr algn="r" fontAlgn="b"/>
                      <a:r>
                        <a:rPr lang="es-ES" sz="1100" u="none" strike="noStrike">
                          <a:solidFill>
                            <a:schemeClr val="bg1"/>
                          </a:solidFill>
                          <a:effectLst/>
                        </a:rPr>
                        <a:t>202207</a:t>
                      </a:r>
                      <a:endParaRPr lang="es-ES" sz="11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s-ES" sz="1100" u="none" strike="noStrike">
                          <a:solidFill>
                            <a:schemeClr val="bg1"/>
                          </a:solidFill>
                          <a:effectLst/>
                        </a:rPr>
                        <a:t>21,871</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2740846"/>
                  </a:ext>
                </a:extLst>
              </a:tr>
              <a:tr h="190500">
                <a:tc>
                  <a:txBody>
                    <a:bodyPr/>
                    <a:lstStyle/>
                    <a:p>
                      <a:pPr algn="r" fontAlgn="b"/>
                      <a:r>
                        <a:rPr lang="es-ES" sz="1100" u="none" strike="noStrike">
                          <a:solidFill>
                            <a:schemeClr val="bg1"/>
                          </a:solidFill>
                          <a:effectLst/>
                        </a:rPr>
                        <a:t>202208</a:t>
                      </a:r>
                      <a:endParaRPr lang="es-ES" sz="11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s-ES" sz="1100" u="none" strike="noStrike">
                          <a:solidFill>
                            <a:schemeClr val="bg1"/>
                          </a:solidFill>
                          <a:effectLst/>
                        </a:rPr>
                        <a:t>21,787</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2312875"/>
                  </a:ext>
                </a:extLst>
              </a:tr>
              <a:tr h="190500">
                <a:tc>
                  <a:txBody>
                    <a:bodyPr/>
                    <a:lstStyle/>
                    <a:p>
                      <a:pPr algn="r" fontAlgn="b"/>
                      <a:r>
                        <a:rPr lang="es-ES" sz="1100" u="none" strike="noStrike">
                          <a:solidFill>
                            <a:schemeClr val="bg1"/>
                          </a:solidFill>
                          <a:effectLst/>
                        </a:rPr>
                        <a:t>202209</a:t>
                      </a:r>
                      <a:endParaRPr lang="es-ES" sz="11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s-ES" sz="1100" u="none" strike="noStrike">
                          <a:solidFill>
                            <a:schemeClr val="bg1"/>
                          </a:solidFill>
                          <a:effectLst/>
                        </a:rPr>
                        <a:t>20,067</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2428871"/>
                  </a:ext>
                </a:extLst>
              </a:tr>
              <a:tr h="190500">
                <a:tc>
                  <a:txBody>
                    <a:bodyPr/>
                    <a:lstStyle/>
                    <a:p>
                      <a:pPr algn="r" fontAlgn="b"/>
                      <a:r>
                        <a:rPr lang="es-ES" sz="1100" u="none" strike="noStrike">
                          <a:solidFill>
                            <a:schemeClr val="bg1"/>
                          </a:solidFill>
                          <a:effectLst/>
                        </a:rPr>
                        <a:t>202210</a:t>
                      </a:r>
                      <a:endParaRPr lang="es-ES" sz="11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s-ES" sz="1100" u="none" strike="noStrike">
                          <a:solidFill>
                            <a:schemeClr val="bg1"/>
                          </a:solidFill>
                          <a:effectLst/>
                        </a:rPr>
                        <a:t>17,053</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4587782"/>
                  </a:ext>
                </a:extLst>
              </a:tr>
              <a:tr h="190500">
                <a:tc>
                  <a:txBody>
                    <a:bodyPr/>
                    <a:lstStyle/>
                    <a:p>
                      <a:pPr algn="r" fontAlgn="b"/>
                      <a:r>
                        <a:rPr lang="es-ES" sz="1100" u="none" strike="noStrike">
                          <a:solidFill>
                            <a:schemeClr val="bg1"/>
                          </a:solidFill>
                          <a:effectLst/>
                        </a:rPr>
                        <a:t>202211</a:t>
                      </a:r>
                      <a:endParaRPr lang="es-ES" sz="11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s-ES" sz="1100" u="none" strike="noStrike">
                          <a:solidFill>
                            <a:schemeClr val="bg1"/>
                          </a:solidFill>
                          <a:effectLst/>
                        </a:rPr>
                        <a:t>13,124</a:t>
                      </a:r>
                      <a:endParaRPr lang="es-ES" sz="1100" b="0" i="0" u="none" strike="noStrike">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8707237"/>
                  </a:ext>
                </a:extLst>
              </a:tr>
              <a:tr h="190500">
                <a:tc>
                  <a:txBody>
                    <a:bodyPr/>
                    <a:lstStyle/>
                    <a:p>
                      <a:pPr algn="r" fontAlgn="b"/>
                      <a:r>
                        <a:rPr lang="es-ES" sz="1100" u="none" strike="noStrike">
                          <a:solidFill>
                            <a:schemeClr val="bg1"/>
                          </a:solidFill>
                          <a:effectLst/>
                        </a:rPr>
                        <a:t>202212</a:t>
                      </a:r>
                      <a:endParaRPr lang="es-ES" sz="1100" b="0" i="0" u="none" strike="noStrike">
                        <a:solidFill>
                          <a:schemeClr val="bg1"/>
                        </a:solidFill>
                        <a:effectLst/>
                        <a:latin typeface="Calibri" panose="020F0502020204030204" pitchFamily="34" charset="0"/>
                      </a:endParaRPr>
                    </a:p>
                  </a:txBody>
                  <a:tcPr marL="9525" marR="9525" marT="9525" marB="0" anchor="b"/>
                </a:tc>
                <a:tc>
                  <a:txBody>
                    <a:bodyPr/>
                    <a:lstStyle/>
                    <a:p>
                      <a:pPr algn="r" fontAlgn="b"/>
                      <a:r>
                        <a:rPr lang="es-ES" sz="1100" u="none" strike="noStrike" dirty="0">
                          <a:solidFill>
                            <a:schemeClr val="bg1"/>
                          </a:solidFill>
                          <a:effectLst/>
                        </a:rPr>
                        <a:t>10,343</a:t>
                      </a:r>
                      <a:endParaRPr lang="es-ES" sz="11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8832417"/>
                  </a:ext>
                </a:extLst>
              </a:tr>
            </a:tbl>
          </a:graphicData>
        </a:graphic>
      </p:graphicFrame>
      <p:graphicFrame>
        <p:nvGraphicFramePr>
          <p:cNvPr id="9" name="Tabla 8">
            <a:extLst>
              <a:ext uri="{FF2B5EF4-FFF2-40B4-BE49-F238E27FC236}">
                <a16:creationId xmlns:a16="http://schemas.microsoft.com/office/drawing/2014/main" id="{68F2B8A0-70AB-15C6-8421-00AB15419CFE}"/>
              </a:ext>
            </a:extLst>
          </p:cNvPr>
          <p:cNvGraphicFramePr>
            <a:graphicFrameLocks noGrp="1"/>
          </p:cNvGraphicFramePr>
          <p:nvPr>
            <p:extLst>
              <p:ext uri="{D42A27DB-BD31-4B8C-83A1-F6EECF244321}">
                <p14:modId xmlns:p14="http://schemas.microsoft.com/office/powerpoint/2010/main" val="2853657131"/>
              </p:ext>
            </p:extLst>
          </p:nvPr>
        </p:nvGraphicFramePr>
        <p:xfrm>
          <a:off x="2779607" y="3270452"/>
          <a:ext cx="2975734" cy="1332121"/>
        </p:xfrm>
        <a:graphic>
          <a:graphicData uri="http://schemas.openxmlformats.org/drawingml/2006/table">
            <a:tbl>
              <a:tblPr>
                <a:tableStyleId>{5FD0F851-EC5A-4D38-B0AD-8093EC10F338}</a:tableStyleId>
              </a:tblPr>
              <a:tblGrid>
                <a:gridCol w="1175290">
                  <a:extLst>
                    <a:ext uri="{9D8B030D-6E8A-4147-A177-3AD203B41FA5}">
                      <a16:colId xmlns:a16="http://schemas.microsoft.com/office/drawing/2014/main" val="2436667601"/>
                    </a:ext>
                  </a:extLst>
                </a:gridCol>
                <a:gridCol w="600148">
                  <a:extLst>
                    <a:ext uri="{9D8B030D-6E8A-4147-A177-3AD203B41FA5}">
                      <a16:colId xmlns:a16="http://schemas.microsoft.com/office/drawing/2014/main" val="313935784"/>
                    </a:ext>
                  </a:extLst>
                </a:gridCol>
                <a:gridCol w="600148">
                  <a:extLst>
                    <a:ext uri="{9D8B030D-6E8A-4147-A177-3AD203B41FA5}">
                      <a16:colId xmlns:a16="http://schemas.microsoft.com/office/drawing/2014/main" val="361613596"/>
                    </a:ext>
                  </a:extLst>
                </a:gridCol>
                <a:gridCol w="600148">
                  <a:extLst>
                    <a:ext uri="{9D8B030D-6E8A-4147-A177-3AD203B41FA5}">
                      <a16:colId xmlns:a16="http://schemas.microsoft.com/office/drawing/2014/main" val="2579458538"/>
                    </a:ext>
                  </a:extLst>
                </a:gridCol>
              </a:tblGrid>
              <a:tr h="161665">
                <a:tc>
                  <a:txBody>
                    <a:bodyPr/>
                    <a:lstStyle/>
                    <a:p>
                      <a:pPr algn="ctr" fontAlgn="t"/>
                      <a:r>
                        <a:rPr lang="es-ES" sz="900" u="none" strike="noStrike" dirty="0">
                          <a:solidFill>
                            <a:schemeClr val="bg1"/>
                          </a:solidFill>
                          <a:effectLst/>
                        </a:rPr>
                        <a:t>time</a:t>
                      </a:r>
                      <a:endParaRPr lang="es-ES" sz="900" b="1" i="0" u="none" strike="noStrike" dirty="0">
                        <a:solidFill>
                          <a:schemeClr val="bg1"/>
                        </a:solidFill>
                        <a:effectLst/>
                        <a:latin typeface="Calibri" panose="020F0502020204030204" pitchFamily="34" charset="0"/>
                      </a:endParaRPr>
                    </a:p>
                  </a:txBody>
                  <a:tcPr marL="8083" marR="8083" marT="8083" marB="0"/>
                </a:tc>
                <a:tc>
                  <a:txBody>
                    <a:bodyPr/>
                    <a:lstStyle/>
                    <a:p>
                      <a:pPr algn="ctr" fontAlgn="t"/>
                      <a:r>
                        <a:rPr lang="es-ES" sz="900" u="none" strike="noStrike" dirty="0">
                          <a:solidFill>
                            <a:schemeClr val="bg1"/>
                          </a:solidFill>
                          <a:effectLst/>
                        </a:rPr>
                        <a:t>t2</a:t>
                      </a:r>
                      <a:endParaRPr lang="es-ES" sz="900" b="1" i="0" u="none" strike="noStrike" dirty="0">
                        <a:solidFill>
                          <a:schemeClr val="bg1"/>
                        </a:solidFill>
                        <a:effectLst/>
                        <a:latin typeface="Calibri" panose="020F0502020204030204" pitchFamily="34" charset="0"/>
                      </a:endParaRPr>
                    </a:p>
                  </a:txBody>
                  <a:tcPr marL="8083" marR="8083" marT="8083" marB="0"/>
                </a:tc>
                <a:tc>
                  <a:txBody>
                    <a:bodyPr/>
                    <a:lstStyle/>
                    <a:p>
                      <a:pPr algn="ctr" fontAlgn="t"/>
                      <a:r>
                        <a:rPr lang="es-ES" sz="900" u="none" strike="noStrike" dirty="0">
                          <a:solidFill>
                            <a:schemeClr val="bg1"/>
                          </a:solidFill>
                          <a:effectLst/>
                        </a:rPr>
                        <a:t>Año</a:t>
                      </a:r>
                      <a:endParaRPr lang="es-ES" sz="900" b="1" i="0" u="none" strike="noStrike" dirty="0">
                        <a:solidFill>
                          <a:schemeClr val="bg1"/>
                        </a:solidFill>
                        <a:effectLst/>
                        <a:latin typeface="Calibri" panose="020F0502020204030204" pitchFamily="34" charset="0"/>
                      </a:endParaRPr>
                    </a:p>
                  </a:txBody>
                  <a:tcPr marL="8083" marR="8083" marT="8083" marB="0"/>
                </a:tc>
                <a:tc>
                  <a:txBody>
                    <a:bodyPr/>
                    <a:lstStyle/>
                    <a:p>
                      <a:pPr algn="ctr" fontAlgn="t"/>
                      <a:r>
                        <a:rPr lang="es-ES" sz="900" u="none" strike="noStrike" dirty="0">
                          <a:solidFill>
                            <a:schemeClr val="bg1"/>
                          </a:solidFill>
                          <a:effectLst/>
                        </a:rPr>
                        <a:t>Mes</a:t>
                      </a:r>
                      <a:endParaRPr lang="es-ES" sz="900" b="1" i="0" u="none" strike="noStrike" dirty="0">
                        <a:solidFill>
                          <a:schemeClr val="bg1"/>
                        </a:solidFill>
                        <a:effectLst/>
                        <a:latin typeface="Calibri" panose="020F0502020204030204" pitchFamily="34" charset="0"/>
                      </a:endParaRPr>
                    </a:p>
                  </a:txBody>
                  <a:tcPr marL="8083" marR="8083" marT="8083" marB="0"/>
                </a:tc>
                <a:extLst>
                  <a:ext uri="{0D108BD9-81ED-4DB2-BD59-A6C34878D82A}">
                    <a16:rowId xmlns:a16="http://schemas.microsoft.com/office/drawing/2014/main" val="2934361955"/>
                  </a:ext>
                </a:extLst>
              </a:tr>
              <a:tr h="292614">
                <a:tc>
                  <a:txBody>
                    <a:bodyPr/>
                    <a:lstStyle/>
                    <a:p>
                      <a:pPr algn="ctr" fontAlgn="b"/>
                      <a:r>
                        <a:rPr lang="es-ES" sz="900" u="none" strike="noStrike">
                          <a:solidFill>
                            <a:schemeClr val="bg1"/>
                          </a:solidFill>
                          <a:effectLst/>
                        </a:rPr>
                        <a:t>1950-01-01 00:00:00</a:t>
                      </a:r>
                      <a:endParaRPr lang="es-ES" sz="900" b="0" i="0" u="none" strike="noStrike">
                        <a:solidFill>
                          <a:schemeClr val="bg1"/>
                        </a:solidFill>
                        <a:effectLst/>
                        <a:latin typeface="Calibri" panose="020F0502020204030204" pitchFamily="34" charset="0"/>
                      </a:endParaRPr>
                    </a:p>
                  </a:txBody>
                  <a:tcPr marL="8083" marR="8083" marT="8083" marB="0" anchor="b"/>
                </a:tc>
                <a:tc>
                  <a:txBody>
                    <a:bodyPr/>
                    <a:lstStyle/>
                    <a:p>
                      <a:pPr algn="ctr" fontAlgn="b"/>
                      <a:r>
                        <a:rPr lang="es-ES" sz="900" u="none" strike="noStrike">
                          <a:solidFill>
                            <a:schemeClr val="bg1"/>
                          </a:solidFill>
                          <a:effectLst/>
                        </a:rPr>
                        <a:t>7,519</a:t>
                      </a:r>
                      <a:endParaRPr lang="es-ES" sz="900" b="0" i="0" u="none" strike="noStrike">
                        <a:solidFill>
                          <a:schemeClr val="bg1"/>
                        </a:solidFill>
                        <a:effectLst/>
                        <a:latin typeface="Calibri" panose="020F0502020204030204" pitchFamily="34" charset="0"/>
                      </a:endParaRPr>
                    </a:p>
                  </a:txBody>
                  <a:tcPr marL="8083" marR="8083" marT="8083" marB="0" anchor="b"/>
                </a:tc>
                <a:tc>
                  <a:txBody>
                    <a:bodyPr/>
                    <a:lstStyle/>
                    <a:p>
                      <a:pPr algn="ctr" fontAlgn="b"/>
                      <a:r>
                        <a:rPr lang="es-ES" sz="900" u="none" strike="noStrike" dirty="0">
                          <a:solidFill>
                            <a:schemeClr val="bg1"/>
                          </a:solidFill>
                          <a:effectLst/>
                        </a:rPr>
                        <a:t>1950</a:t>
                      </a:r>
                      <a:endParaRPr lang="es-ES" sz="900" b="0" i="0" u="none" strike="noStrike" dirty="0">
                        <a:solidFill>
                          <a:schemeClr val="bg1"/>
                        </a:solidFill>
                        <a:effectLst/>
                        <a:latin typeface="Calibri" panose="020F0502020204030204" pitchFamily="34" charset="0"/>
                      </a:endParaRPr>
                    </a:p>
                  </a:txBody>
                  <a:tcPr marL="8083" marR="8083" marT="8083" marB="0" anchor="b"/>
                </a:tc>
                <a:tc>
                  <a:txBody>
                    <a:bodyPr/>
                    <a:lstStyle/>
                    <a:p>
                      <a:pPr algn="ctr" fontAlgn="b"/>
                      <a:r>
                        <a:rPr lang="es-ES" sz="900" u="none" strike="noStrike">
                          <a:solidFill>
                            <a:schemeClr val="bg1"/>
                          </a:solidFill>
                          <a:effectLst/>
                        </a:rPr>
                        <a:t>1</a:t>
                      </a:r>
                      <a:endParaRPr lang="es-ES" sz="900" b="0" i="0" u="none" strike="noStrike">
                        <a:solidFill>
                          <a:schemeClr val="bg1"/>
                        </a:solidFill>
                        <a:effectLst/>
                        <a:latin typeface="Calibri" panose="020F0502020204030204" pitchFamily="34" charset="0"/>
                      </a:endParaRPr>
                    </a:p>
                  </a:txBody>
                  <a:tcPr marL="8083" marR="8083" marT="8083" marB="0" anchor="b"/>
                </a:tc>
                <a:extLst>
                  <a:ext uri="{0D108BD9-81ED-4DB2-BD59-A6C34878D82A}">
                    <a16:rowId xmlns:a16="http://schemas.microsoft.com/office/drawing/2014/main" val="3044586959"/>
                  </a:ext>
                </a:extLst>
              </a:tr>
              <a:tr h="292614">
                <a:tc>
                  <a:txBody>
                    <a:bodyPr/>
                    <a:lstStyle/>
                    <a:p>
                      <a:pPr algn="ctr" fontAlgn="b"/>
                      <a:r>
                        <a:rPr lang="es-ES" sz="900" u="none" strike="noStrike">
                          <a:solidFill>
                            <a:schemeClr val="bg1"/>
                          </a:solidFill>
                          <a:effectLst/>
                        </a:rPr>
                        <a:t>1950-02-01 00:00:00</a:t>
                      </a:r>
                      <a:endParaRPr lang="es-ES" sz="900" b="0" i="0" u="none" strike="noStrike">
                        <a:solidFill>
                          <a:schemeClr val="bg1"/>
                        </a:solidFill>
                        <a:effectLst/>
                        <a:latin typeface="Calibri" panose="020F0502020204030204" pitchFamily="34" charset="0"/>
                      </a:endParaRPr>
                    </a:p>
                  </a:txBody>
                  <a:tcPr marL="8083" marR="8083" marT="8083" marB="0" anchor="b"/>
                </a:tc>
                <a:tc>
                  <a:txBody>
                    <a:bodyPr/>
                    <a:lstStyle/>
                    <a:p>
                      <a:pPr algn="ctr" fontAlgn="b"/>
                      <a:r>
                        <a:rPr lang="es-ES" sz="900" u="none" strike="noStrike">
                          <a:solidFill>
                            <a:schemeClr val="bg1"/>
                          </a:solidFill>
                          <a:effectLst/>
                        </a:rPr>
                        <a:t>8,164</a:t>
                      </a:r>
                      <a:endParaRPr lang="es-ES" sz="900" b="0" i="0" u="none" strike="noStrike">
                        <a:solidFill>
                          <a:schemeClr val="bg1"/>
                        </a:solidFill>
                        <a:effectLst/>
                        <a:latin typeface="Calibri" panose="020F0502020204030204" pitchFamily="34" charset="0"/>
                      </a:endParaRPr>
                    </a:p>
                  </a:txBody>
                  <a:tcPr marL="8083" marR="8083" marT="8083" marB="0" anchor="b"/>
                </a:tc>
                <a:tc>
                  <a:txBody>
                    <a:bodyPr/>
                    <a:lstStyle/>
                    <a:p>
                      <a:pPr algn="ctr" fontAlgn="b"/>
                      <a:r>
                        <a:rPr lang="es-ES" sz="900" u="none" strike="noStrike">
                          <a:solidFill>
                            <a:schemeClr val="bg1"/>
                          </a:solidFill>
                          <a:effectLst/>
                        </a:rPr>
                        <a:t>1950</a:t>
                      </a:r>
                      <a:endParaRPr lang="es-ES" sz="900" b="0" i="0" u="none" strike="noStrike">
                        <a:solidFill>
                          <a:schemeClr val="bg1"/>
                        </a:solidFill>
                        <a:effectLst/>
                        <a:latin typeface="Calibri" panose="020F0502020204030204" pitchFamily="34" charset="0"/>
                      </a:endParaRPr>
                    </a:p>
                  </a:txBody>
                  <a:tcPr marL="8083" marR="8083" marT="8083" marB="0" anchor="b"/>
                </a:tc>
                <a:tc>
                  <a:txBody>
                    <a:bodyPr/>
                    <a:lstStyle/>
                    <a:p>
                      <a:pPr algn="ctr" fontAlgn="b"/>
                      <a:r>
                        <a:rPr lang="es-ES" sz="900" u="none" strike="noStrike">
                          <a:solidFill>
                            <a:schemeClr val="bg1"/>
                          </a:solidFill>
                          <a:effectLst/>
                        </a:rPr>
                        <a:t>2</a:t>
                      </a:r>
                      <a:endParaRPr lang="es-ES" sz="900" b="0" i="0" u="none" strike="noStrike">
                        <a:solidFill>
                          <a:schemeClr val="bg1"/>
                        </a:solidFill>
                        <a:effectLst/>
                        <a:latin typeface="Calibri" panose="020F0502020204030204" pitchFamily="34" charset="0"/>
                      </a:endParaRPr>
                    </a:p>
                  </a:txBody>
                  <a:tcPr marL="8083" marR="8083" marT="8083" marB="0" anchor="b"/>
                </a:tc>
                <a:extLst>
                  <a:ext uri="{0D108BD9-81ED-4DB2-BD59-A6C34878D82A}">
                    <a16:rowId xmlns:a16="http://schemas.microsoft.com/office/drawing/2014/main" val="1067997151"/>
                  </a:ext>
                </a:extLst>
              </a:tr>
              <a:tr h="292614">
                <a:tc>
                  <a:txBody>
                    <a:bodyPr/>
                    <a:lstStyle/>
                    <a:p>
                      <a:pPr algn="ctr" fontAlgn="b"/>
                      <a:r>
                        <a:rPr lang="es-ES" sz="900" u="none" strike="noStrike">
                          <a:solidFill>
                            <a:schemeClr val="bg1"/>
                          </a:solidFill>
                          <a:effectLst/>
                        </a:rPr>
                        <a:t>1950-03-01 00:00:00</a:t>
                      </a:r>
                      <a:endParaRPr lang="es-ES" sz="900" b="0" i="0" u="none" strike="noStrike">
                        <a:solidFill>
                          <a:schemeClr val="bg1"/>
                        </a:solidFill>
                        <a:effectLst/>
                        <a:latin typeface="Calibri" panose="020F0502020204030204" pitchFamily="34" charset="0"/>
                      </a:endParaRPr>
                    </a:p>
                  </a:txBody>
                  <a:tcPr marL="8083" marR="8083" marT="8083" marB="0" anchor="b"/>
                </a:tc>
                <a:tc>
                  <a:txBody>
                    <a:bodyPr/>
                    <a:lstStyle/>
                    <a:p>
                      <a:pPr algn="ctr" fontAlgn="b"/>
                      <a:r>
                        <a:rPr lang="es-ES" sz="900" u="none" strike="noStrike">
                          <a:solidFill>
                            <a:schemeClr val="bg1"/>
                          </a:solidFill>
                          <a:effectLst/>
                        </a:rPr>
                        <a:t>10,604</a:t>
                      </a:r>
                      <a:endParaRPr lang="es-ES" sz="900" b="0" i="0" u="none" strike="noStrike">
                        <a:solidFill>
                          <a:schemeClr val="bg1"/>
                        </a:solidFill>
                        <a:effectLst/>
                        <a:latin typeface="Calibri" panose="020F0502020204030204" pitchFamily="34" charset="0"/>
                      </a:endParaRPr>
                    </a:p>
                  </a:txBody>
                  <a:tcPr marL="8083" marR="8083" marT="8083" marB="0" anchor="b"/>
                </a:tc>
                <a:tc>
                  <a:txBody>
                    <a:bodyPr/>
                    <a:lstStyle/>
                    <a:p>
                      <a:pPr algn="ctr" fontAlgn="b"/>
                      <a:r>
                        <a:rPr lang="es-ES" sz="900" u="none" strike="noStrike">
                          <a:solidFill>
                            <a:schemeClr val="bg1"/>
                          </a:solidFill>
                          <a:effectLst/>
                        </a:rPr>
                        <a:t>1950</a:t>
                      </a:r>
                      <a:endParaRPr lang="es-ES" sz="900" b="0" i="0" u="none" strike="noStrike">
                        <a:solidFill>
                          <a:schemeClr val="bg1"/>
                        </a:solidFill>
                        <a:effectLst/>
                        <a:latin typeface="Calibri" panose="020F0502020204030204" pitchFamily="34" charset="0"/>
                      </a:endParaRPr>
                    </a:p>
                  </a:txBody>
                  <a:tcPr marL="8083" marR="8083" marT="8083" marB="0" anchor="b"/>
                </a:tc>
                <a:tc>
                  <a:txBody>
                    <a:bodyPr/>
                    <a:lstStyle/>
                    <a:p>
                      <a:pPr algn="ctr" fontAlgn="b"/>
                      <a:r>
                        <a:rPr lang="es-ES" sz="900" u="none" strike="noStrike">
                          <a:solidFill>
                            <a:schemeClr val="bg1"/>
                          </a:solidFill>
                          <a:effectLst/>
                        </a:rPr>
                        <a:t>3</a:t>
                      </a:r>
                      <a:endParaRPr lang="es-ES" sz="900" b="0" i="0" u="none" strike="noStrike">
                        <a:solidFill>
                          <a:schemeClr val="bg1"/>
                        </a:solidFill>
                        <a:effectLst/>
                        <a:latin typeface="Calibri" panose="020F0502020204030204" pitchFamily="34" charset="0"/>
                      </a:endParaRPr>
                    </a:p>
                  </a:txBody>
                  <a:tcPr marL="8083" marR="8083" marT="8083" marB="0" anchor="b"/>
                </a:tc>
                <a:extLst>
                  <a:ext uri="{0D108BD9-81ED-4DB2-BD59-A6C34878D82A}">
                    <a16:rowId xmlns:a16="http://schemas.microsoft.com/office/drawing/2014/main" val="1327444824"/>
                  </a:ext>
                </a:extLst>
              </a:tr>
              <a:tr h="292614">
                <a:tc>
                  <a:txBody>
                    <a:bodyPr/>
                    <a:lstStyle/>
                    <a:p>
                      <a:pPr algn="ctr" fontAlgn="b"/>
                      <a:r>
                        <a:rPr lang="es-ES" sz="900" u="none" strike="noStrike">
                          <a:solidFill>
                            <a:schemeClr val="bg1"/>
                          </a:solidFill>
                          <a:effectLst/>
                        </a:rPr>
                        <a:t>1950-04-01 00:00:00</a:t>
                      </a:r>
                      <a:endParaRPr lang="es-ES" sz="900" b="0" i="0" u="none" strike="noStrike">
                        <a:solidFill>
                          <a:schemeClr val="bg1"/>
                        </a:solidFill>
                        <a:effectLst/>
                        <a:latin typeface="Calibri" panose="020F0502020204030204" pitchFamily="34" charset="0"/>
                      </a:endParaRPr>
                    </a:p>
                  </a:txBody>
                  <a:tcPr marL="8083" marR="8083" marT="8083" marB="0" anchor="b"/>
                </a:tc>
                <a:tc>
                  <a:txBody>
                    <a:bodyPr/>
                    <a:lstStyle/>
                    <a:p>
                      <a:pPr algn="ctr" fontAlgn="b"/>
                      <a:r>
                        <a:rPr lang="es-ES" sz="900" u="none" strike="noStrike">
                          <a:solidFill>
                            <a:schemeClr val="bg1"/>
                          </a:solidFill>
                          <a:effectLst/>
                        </a:rPr>
                        <a:t>13,546</a:t>
                      </a:r>
                      <a:endParaRPr lang="es-ES" sz="900" b="0" i="0" u="none" strike="noStrike">
                        <a:solidFill>
                          <a:schemeClr val="bg1"/>
                        </a:solidFill>
                        <a:effectLst/>
                        <a:latin typeface="Calibri" panose="020F0502020204030204" pitchFamily="34" charset="0"/>
                      </a:endParaRPr>
                    </a:p>
                  </a:txBody>
                  <a:tcPr marL="8083" marR="8083" marT="8083" marB="0" anchor="b"/>
                </a:tc>
                <a:tc>
                  <a:txBody>
                    <a:bodyPr/>
                    <a:lstStyle/>
                    <a:p>
                      <a:pPr algn="ctr" fontAlgn="b"/>
                      <a:r>
                        <a:rPr lang="es-ES" sz="900" u="none" strike="noStrike">
                          <a:solidFill>
                            <a:schemeClr val="bg1"/>
                          </a:solidFill>
                          <a:effectLst/>
                        </a:rPr>
                        <a:t>1950</a:t>
                      </a:r>
                      <a:endParaRPr lang="es-ES" sz="900" b="0" i="0" u="none" strike="noStrike">
                        <a:solidFill>
                          <a:schemeClr val="bg1"/>
                        </a:solidFill>
                        <a:effectLst/>
                        <a:latin typeface="Calibri" panose="020F0502020204030204" pitchFamily="34" charset="0"/>
                      </a:endParaRPr>
                    </a:p>
                  </a:txBody>
                  <a:tcPr marL="8083" marR="8083" marT="8083" marB="0" anchor="b"/>
                </a:tc>
                <a:tc>
                  <a:txBody>
                    <a:bodyPr/>
                    <a:lstStyle/>
                    <a:p>
                      <a:pPr algn="ctr" fontAlgn="b"/>
                      <a:r>
                        <a:rPr lang="es-ES" sz="900" u="none" strike="noStrike" dirty="0">
                          <a:solidFill>
                            <a:schemeClr val="bg1"/>
                          </a:solidFill>
                          <a:effectLst/>
                        </a:rPr>
                        <a:t>4</a:t>
                      </a:r>
                      <a:endParaRPr lang="es-ES" sz="900" b="0" i="0" u="none" strike="noStrike" dirty="0">
                        <a:solidFill>
                          <a:schemeClr val="bg1"/>
                        </a:solidFill>
                        <a:effectLst/>
                        <a:latin typeface="Calibri" panose="020F0502020204030204" pitchFamily="34" charset="0"/>
                      </a:endParaRPr>
                    </a:p>
                  </a:txBody>
                  <a:tcPr marL="8083" marR="8083" marT="8083" marB="0" anchor="b"/>
                </a:tc>
                <a:extLst>
                  <a:ext uri="{0D108BD9-81ED-4DB2-BD59-A6C34878D82A}">
                    <a16:rowId xmlns:a16="http://schemas.microsoft.com/office/drawing/2014/main" val="1280180825"/>
                  </a:ext>
                </a:extLst>
              </a:tr>
            </a:tbl>
          </a:graphicData>
        </a:graphic>
      </p:graphicFrame>
      <p:sp>
        <p:nvSpPr>
          <p:cNvPr id="10" name="Flecha: a la derecha 9">
            <a:extLst>
              <a:ext uri="{FF2B5EF4-FFF2-40B4-BE49-F238E27FC236}">
                <a16:creationId xmlns:a16="http://schemas.microsoft.com/office/drawing/2014/main" id="{3FFBAB22-905A-2209-C4F8-3CC10AD9BFBE}"/>
              </a:ext>
            </a:extLst>
          </p:cNvPr>
          <p:cNvSpPr/>
          <p:nvPr/>
        </p:nvSpPr>
        <p:spPr>
          <a:xfrm>
            <a:off x="2185147" y="3368576"/>
            <a:ext cx="325519" cy="2487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1" name="Flecha: a la derecha 10">
            <a:extLst>
              <a:ext uri="{FF2B5EF4-FFF2-40B4-BE49-F238E27FC236}">
                <a16:creationId xmlns:a16="http://schemas.microsoft.com/office/drawing/2014/main" id="{CEB4D532-B1C4-9521-B2F2-DBE756AFA22D}"/>
              </a:ext>
            </a:extLst>
          </p:cNvPr>
          <p:cNvSpPr/>
          <p:nvPr/>
        </p:nvSpPr>
        <p:spPr>
          <a:xfrm>
            <a:off x="5950523" y="3349438"/>
            <a:ext cx="325519" cy="2487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9" name="Google Shape;479;p27"/>
          <p:cNvSpPr txBox="1">
            <a:spLocks noGrp="1"/>
          </p:cNvSpPr>
          <p:nvPr>
            <p:ph type="ctrTitle" idx="7"/>
          </p:nvPr>
        </p:nvSpPr>
        <p:spPr>
          <a:xfrm>
            <a:off x="286188" y="211539"/>
            <a:ext cx="4576200" cy="108468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Box Plot  T</a:t>
            </a:r>
            <a:r>
              <a:rPr lang="es-ES" dirty="0"/>
              <a:t>e</a:t>
            </a:r>
            <a:r>
              <a:rPr lang="en" dirty="0"/>
              <a:t>mperatura Promedio Anual</a:t>
            </a:r>
            <a:endParaRPr dirty="0"/>
          </a:p>
        </p:txBody>
      </p:sp>
      <p:grpSp>
        <p:nvGrpSpPr>
          <p:cNvPr id="490" name="Google Shape;490;p27"/>
          <p:cNvGrpSpPr/>
          <p:nvPr/>
        </p:nvGrpSpPr>
        <p:grpSpPr>
          <a:xfrm>
            <a:off x="1789558" y="1317514"/>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473;p27">
            <a:extLst>
              <a:ext uri="{FF2B5EF4-FFF2-40B4-BE49-F238E27FC236}">
                <a16:creationId xmlns:a16="http://schemas.microsoft.com/office/drawing/2014/main" id="{4BE9A67B-B4D4-3D88-C0EE-ABD44EED9C40}"/>
              </a:ext>
            </a:extLst>
          </p:cNvPr>
          <p:cNvSpPr txBox="1">
            <a:spLocks noGrp="1"/>
          </p:cNvSpPr>
          <p:nvPr>
            <p:ph type="ctrTitle" idx="4"/>
          </p:nvPr>
        </p:nvSpPr>
        <p:spPr>
          <a:xfrm>
            <a:off x="1485067" y="1473106"/>
            <a:ext cx="192315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PROCESS</a:t>
            </a:r>
            <a:endParaRPr dirty="0"/>
          </a:p>
        </p:txBody>
      </p:sp>
      <p:sp>
        <p:nvSpPr>
          <p:cNvPr id="16" name="Google Shape;477;p27">
            <a:extLst>
              <a:ext uri="{FF2B5EF4-FFF2-40B4-BE49-F238E27FC236}">
                <a16:creationId xmlns:a16="http://schemas.microsoft.com/office/drawing/2014/main" id="{FD89BDD5-C3A5-326A-D2E1-9E0D8114A436}"/>
              </a:ext>
            </a:extLst>
          </p:cNvPr>
          <p:cNvSpPr txBox="1">
            <a:spLocks/>
          </p:cNvSpPr>
          <p:nvPr/>
        </p:nvSpPr>
        <p:spPr>
          <a:xfrm>
            <a:off x="279260" y="2208034"/>
            <a:ext cx="4292740" cy="20591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0" indent="0" algn="just"/>
            <a:r>
              <a:rPr lang="es-ES" b="0" i="0" dirty="0">
                <a:solidFill>
                  <a:srgbClr val="D1D5DB"/>
                </a:solidFill>
                <a:effectLst/>
                <a:latin typeface="Söhne"/>
              </a:rPr>
              <a:t>Muestra la ubicación central de los datos del promedio de la temperatura anual, su dispersión y los valores atípicos o </a:t>
            </a:r>
            <a:r>
              <a:rPr lang="es-ES" b="0" i="0" dirty="0" err="1">
                <a:solidFill>
                  <a:srgbClr val="D1D5DB"/>
                </a:solidFill>
                <a:effectLst/>
                <a:latin typeface="Söhne"/>
              </a:rPr>
              <a:t>outliders</a:t>
            </a:r>
            <a:r>
              <a:rPr lang="es-ES" b="0" i="0" dirty="0">
                <a:solidFill>
                  <a:srgbClr val="D1D5DB"/>
                </a:solidFill>
                <a:effectLst/>
                <a:latin typeface="Söhne"/>
              </a:rPr>
              <a:t>. La representación incluye un rectángulo que representa el rango intercuartílico (IQR), una línea en el interior que representa la media y unos bigotes que representan los datos por encima y por debajo del IQR.</a:t>
            </a:r>
            <a:endParaRPr lang="en-US" dirty="0"/>
          </a:p>
        </p:txBody>
      </p:sp>
      <p:grpSp>
        <p:nvGrpSpPr>
          <p:cNvPr id="45" name="Grupo 44">
            <a:extLst>
              <a:ext uri="{FF2B5EF4-FFF2-40B4-BE49-F238E27FC236}">
                <a16:creationId xmlns:a16="http://schemas.microsoft.com/office/drawing/2014/main" id="{4A486C76-84CA-26BC-DC1D-040741B9BD49}"/>
              </a:ext>
            </a:extLst>
          </p:cNvPr>
          <p:cNvGrpSpPr/>
          <p:nvPr/>
        </p:nvGrpSpPr>
        <p:grpSpPr>
          <a:xfrm>
            <a:off x="5078950" y="505691"/>
            <a:ext cx="3215763" cy="3886200"/>
            <a:chOff x="4947332" y="843082"/>
            <a:chExt cx="3215763" cy="3886200"/>
          </a:xfrm>
        </p:grpSpPr>
        <p:pic>
          <p:nvPicPr>
            <p:cNvPr id="10" name="Imagen 9">
              <a:extLst>
                <a:ext uri="{FF2B5EF4-FFF2-40B4-BE49-F238E27FC236}">
                  <a16:creationId xmlns:a16="http://schemas.microsoft.com/office/drawing/2014/main" id="{4B3D96D6-7DFF-F2E6-D32A-8CA6DB8B6F7E}"/>
                </a:ext>
              </a:extLst>
            </p:cNvPr>
            <p:cNvPicPr>
              <a:picLocks noChangeAspect="1"/>
            </p:cNvPicPr>
            <p:nvPr/>
          </p:nvPicPr>
          <p:blipFill rotWithShape="1">
            <a:blip r:embed="rId3">
              <a:duotone>
                <a:prstClr val="black"/>
                <a:schemeClr val="accent6">
                  <a:tint val="45000"/>
                  <a:satMod val="400000"/>
                </a:schemeClr>
              </a:duotone>
              <a:extLst>
                <a:ext uri="{BEBA8EAE-BF5A-486C-A8C5-ECC9F3942E4B}">
                  <a14:imgProps xmlns:a14="http://schemas.microsoft.com/office/drawing/2010/main">
                    <a14:imgLayer r:embed="rId4">
                      <a14:imgEffect>
                        <a14:sharpenSoften amount="71000"/>
                      </a14:imgEffect>
                      <a14:imgEffect>
                        <a14:brightnessContrast bright="80000" contrast="81000"/>
                      </a14:imgEffect>
                    </a14:imgLayer>
                  </a14:imgProps>
                </a:ext>
              </a:extLst>
            </a:blip>
            <a:srcRect t="6544" b="12890"/>
            <a:stretch/>
          </p:blipFill>
          <p:spPr>
            <a:xfrm>
              <a:off x="4947332" y="843082"/>
              <a:ext cx="3215763" cy="3886200"/>
            </a:xfrm>
            <a:prstGeom prst="rect">
              <a:avLst/>
            </a:prstGeom>
          </p:spPr>
        </p:pic>
        <p:pic>
          <p:nvPicPr>
            <p:cNvPr id="36" name="Imagen 35">
              <a:extLst>
                <a:ext uri="{FF2B5EF4-FFF2-40B4-BE49-F238E27FC236}">
                  <a16:creationId xmlns:a16="http://schemas.microsoft.com/office/drawing/2014/main" id="{2EE97D7A-F4A0-BAFB-ADD8-D8FD9284FD18}"/>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ackgroundRemoval t="38607" b="42380" l="54633" r="95174">
                          <a14:foregroundMark x1="78958" y1="41509" x2="64479" y2="40203"/>
                          <a14:foregroundMark x1="63900" y1="40784" x2="54633" y2="40929"/>
                        </a14:backgroundRemoval>
                      </a14:imgEffect>
                    </a14:imgLayer>
                  </a14:imgProps>
                </a:ext>
              </a:extLst>
            </a:blip>
            <a:srcRect l="52613" t="38250" r="15270" b="57071"/>
            <a:stretch/>
          </p:blipFill>
          <p:spPr>
            <a:xfrm>
              <a:off x="7016212" y="2399938"/>
              <a:ext cx="710816" cy="137754"/>
            </a:xfrm>
            <a:prstGeom prst="rect">
              <a:avLst/>
            </a:prstGeom>
          </p:spPr>
        </p:pic>
        <p:pic>
          <p:nvPicPr>
            <p:cNvPr id="38" name="Imagen 37">
              <a:extLst>
                <a:ext uri="{FF2B5EF4-FFF2-40B4-BE49-F238E27FC236}">
                  <a16:creationId xmlns:a16="http://schemas.microsoft.com/office/drawing/2014/main" id="{DF527D45-D03C-9D5D-B2EF-45E9C345F443}"/>
                </a:ext>
              </a:extLst>
            </p:cNvPr>
            <p:cNvPicPr>
              <a:picLocks noChangeAspect="1"/>
            </p:cNvPicPr>
            <p:nvPr/>
          </p:nvPicPr>
          <p:blipFill rotWithShape="1">
            <a:blip r:embed="rId7">
              <a:duotone>
                <a:schemeClr val="bg2">
                  <a:shade val="45000"/>
                  <a:satMod val="135000"/>
                </a:schemeClr>
                <a:prstClr val="white"/>
              </a:duotone>
              <a:extLst>
                <a:ext uri="{BEBA8EAE-BF5A-486C-A8C5-ECC9F3942E4B}">
                  <a14:imgProps xmlns:a14="http://schemas.microsoft.com/office/drawing/2010/main">
                    <a14:imgLayer r:embed="rId6">
                      <a14:imgEffect>
                        <a14:backgroundRemoval t="5080" b="8273" l="53282" r="83012">
                          <a14:foregroundMark x1="80502" y1="7547" x2="55019" y2="6531"/>
                          <a14:foregroundMark x1="80116" y1="7547" x2="81660" y2="6531"/>
                          <a14:foregroundMark x1="82432" y1="6531" x2="82625" y2="5806"/>
                          <a14:foregroundMark x1="82046" y1="7402" x2="83012" y2="6531"/>
                          <a14:foregroundMark x1="83012" y1="6531" x2="83012" y2="6531"/>
                        </a14:backgroundRemoval>
                      </a14:imgEffect>
                    </a14:imgLayer>
                  </a14:imgProps>
                </a:ext>
              </a:extLst>
            </a:blip>
            <a:srcRect l="50000" t="4815" r="15761" b="91204"/>
            <a:stretch/>
          </p:blipFill>
          <p:spPr>
            <a:xfrm>
              <a:off x="6753398" y="1097216"/>
              <a:ext cx="618222" cy="95624"/>
            </a:xfrm>
            <a:prstGeom prst="rect">
              <a:avLst/>
            </a:prstGeom>
          </p:spPr>
        </p:pic>
        <p:pic>
          <p:nvPicPr>
            <p:cNvPr id="40" name="Imagen 39">
              <a:extLst>
                <a:ext uri="{FF2B5EF4-FFF2-40B4-BE49-F238E27FC236}">
                  <a16:creationId xmlns:a16="http://schemas.microsoft.com/office/drawing/2014/main" id="{7537E19B-FDF4-C840-3F50-1206C997C44D}"/>
                </a:ext>
              </a:extLst>
            </p:cNvPr>
            <p:cNvPicPr>
              <a:picLocks noChangeAspect="1"/>
            </p:cNvPicPr>
            <p:nvPr/>
          </p:nvPicPr>
          <p:blipFill rotWithShape="1">
            <a:blip r:embed="rId8">
              <a:duotone>
                <a:schemeClr val="bg2">
                  <a:shade val="45000"/>
                  <a:satMod val="135000"/>
                </a:schemeClr>
                <a:prstClr val="white"/>
              </a:duotone>
              <a:extLst>
                <a:ext uri="{BEBA8EAE-BF5A-486C-A8C5-ECC9F3942E4B}">
                  <a14:imgProps xmlns:a14="http://schemas.microsoft.com/office/drawing/2010/main">
                    <a14:imgLayer r:embed="rId6">
                      <a14:imgEffect>
                        <a14:backgroundRemoval t="64877" b="68360" l="53089" r="87838">
                          <a14:foregroundMark x1="86486" y1="66909" x2="54826" y2="66909"/>
                          <a14:foregroundMark x1="55405" y1="66328" x2="54440" y2="67199"/>
                          <a14:foregroundMark x1="55019" y1="66038" x2="54826" y2="65747"/>
                          <a14:foregroundMark x1="53668" y1="67054" x2="53089" y2="67054"/>
                          <a14:foregroundMark x1="57915" y1="67199" x2="71042" y2="68505"/>
                          <a14:foregroundMark x1="71042" y1="68505" x2="83977" y2="68215"/>
                          <a14:foregroundMark x1="83977" y1="68215" x2="85328" y2="68215"/>
                          <a14:foregroundMark x1="87838" y1="66909" x2="60039" y2="65893"/>
                        </a14:backgroundRemoval>
                      </a14:imgEffect>
                    </a14:imgLayer>
                  </a14:imgProps>
                </a:ext>
              </a:extLst>
            </a:blip>
            <a:srcRect l="52174" t="64450" r="10210" b="30989"/>
            <a:stretch/>
          </p:blipFill>
          <p:spPr>
            <a:xfrm>
              <a:off x="7016212" y="3414110"/>
              <a:ext cx="854169" cy="137755"/>
            </a:xfrm>
            <a:prstGeom prst="rect">
              <a:avLst/>
            </a:prstGeom>
          </p:spPr>
        </p:pic>
        <p:pic>
          <p:nvPicPr>
            <p:cNvPr id="42" name="Imagen 41">
              <a:extLst>
                <a:ext uri="{FF2B5EF4-FFF2-40B4-BE49-F238E27FC236}">
                  <a16:creationId xmlns:a16="http://schemas.microsoft.com/office/drawing/2014/main" id="{D469D9D9-6B4F-023E-A825-FAC94A8B56F5}"/>
                </a:ext>
              </a:extLst>
            </p:cNvPr>
            <p:cNvPicPr>
              <a:picLocks noChangeAspect="1"/>
            </p:cNvPicPr>
            <p:nvPr/>
          </p:nvPicPr>
          <p:blipFill rotWithShape="1">
            <a:blip r:embed="rId9">
              <a:duotone>
                <a:schemeClr val="bg2">
                  <a:shade val="45000"/>
                  <a:satMod val="135000"/>
                </a:schemeClr>
                <a:prstClr val="white"/>
              </a:duotone>
              <a:extLst>
                <a:ext uri="{BEBA8EAE-BF5A-486C-A8C5-ECC9F3942E4B}">
                  <a14:imgProps xmlns:a14="http://schemas.microsoft.com/office/drawing/2010/main">
                    <a14:imgLayer r:embed="rId6">
                      <a14:imgEffect>
                        <a14:backgroundRemoval t="92453" b="96952" l="53668" r="82046">
                          <a14:foregroundMark x1="55792" y1="94630" x2="55019" y2="94920"/>
                          <a14:foregroundMark x1="53861" y1="94630" x2="53861" y2="94630"/>
                          <a14:foregroundMark x1="80502" y1="96226" x2="82046" y2="96226"/>
                          <a14:foregroundMark x1="64672" y1="96372" x2="64286" y2="95501"/>
                        </a14:backgroundRemoval>
                      </a14:imgEffect>
                    </a14:imgLayer>
                  </a14:imgProps>
                </a:ext>
              </a:extLst>
            </a:blip>
            <a:srcRect l="51971" t="91996" r="15067" b="2087"/>
            <a:stretch/>
          </p:blipFill>
          <p:spPr>
            <a:xfrm>
              <a:off x="6748396" y="4470293"/>
              <a:ext cx="854169" cy="203925"/>
            </a:xfrm>
            <a:prstGeom prst="rect">
              <a:avLst/>
            </a:prstGeom>
          </p:spPr>
        </p:pic>
        <p:pic>
          <p:nvPicPr>
            <p:cNvPr id="44" name="Imagen 43">
              <a:extLst>
                <a:ext uri="{FF2B5EF4-FFF2-40B4-BE49-F238E27FC236}">
                  <a16:creationId xmlns:a16="http://schemas.microsoft.com/office/drawing/2014/main" id="{6589233F-0D7F-57DF-A006-05061E341DDB}"/>
                </a:ext>
              </a:extLst>
            </p:cNvPr>
            <p:cNvPicPr>
              <a:picLocks noChangeAspect="1"/>
            </p:cNvPicPr>
            <p:nvPr/>
          </p:nvPicPr>
          <p:blipFill rotWithShape="1">
            <a:blip r:embed="rId10">
              <a:duotone>
                <a:schemeClr val="bg2">
                  <a:shade val="45000"/>
                  <a:satMod val="135000"/>
                </a:schemeClr>
                <a:prstClr val="white"/>
              </a:duotone>
              <a:extLst>
                <a:ext uri="{BEBA8EAE-BF5A-486C-A8C5-ECC9F3942E4B}">
                  <a14:imgProps xmlns:a14="http://schemas.microsoft.com/office/drawing/2010/main">
                    <a14:imgLayer r:embed="rId6">
                      <a14:imgEffect>
                        <a14:backgroundRemoval t="75907" b="79681" l="53861" r="80309">
                          <a14:foregroundMark x1="80309" y1="79100" x2="55792" y2="77068"/>
                          <a14:foregroundMark x1="55792" y1="77068" x2="70849" y2="78955"/>
                          <a14:foregroundMark x1="70849" y1="78955" x2="66602" y2="77358"/>
                          <a14:foregroundMark x1="55405" y1="77649" x2="53861" y2="77794"/>
                        </a14:backgroundRemoval>
                      </a14:imgEffect>
                    </a14:imgLayer>
                  </a14:imgProps>
                </a:ext>
              </a:extLst>
            </a:blip>
            <a:srcRect l="52791" t="75680" r="17651" b="19875"/>
            <a:stretch/>
          </p:blipFill>
          <p:spPr>
            <a:xfrm>
              <a:off x="7016212" y="3865283"/>
              <a:ext cx="728980" cy="145796"/>
            </a:xfrm>
            <a:prstGeom prst="rect">
              <a:avLst/>
            </a:prstGeom>
          </p:spPr>
        </p:pic>
      </p:grpSp>
    </p:spTree>
    <p:extLst>
      <p:ext uri="{BB962C8B-B14F-4D97-AF65-F5344CB8AC3E}">
        <p14:creationId xmlns:p14="http://schemas.microsoft.com/office/powerpoint/2010/main" val="286659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354004" y="217694"/>
            <a:ext cx="7188211"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TENDENCIA TEMPERATURA PROMEDIO ANUAL</a:t>
            </a:r>
            <a:endParaRPr dirty="0"/>
          </a:p>
        </p:txBody>
      </p:sp>
      <p:sp>
        <p:nvSpPr>
          <p:cNvPr id="574" name="Google Shape;574;p29"/>
          <p:cNvSpPr txBox="1">
            <a:spLocks noGrp="1"/>
          </p:cNvSpPr>
          <p:nvPr>
            <p:ph type="ctrTitle" idx="2"/>
          </p:nvPr>
        </p:nvSpPr>
        <p:spPr>
          <a:xfrm>
            <a:off x="6724075" y="1344164"/>
            <a:ext cx="1745864"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Analisis de Regresión</a:t>
            </a:r>
            <a:endParaRPr dirty="0"/>
          </a:p>
        </p:txBody>
      </p:sp>
      <p:sp>
        <p:nvSpPr>
          <p:cNvPr id="575" name="Google Shape;575;p29"/>
          <p:cNvSpPr txBox="1">
            <a:spLocks noGrp="1"/>
          </p:cNvSpPr>
          <p:nvPr>
            <p:ph type="subTitle" idx="3"/>
          </p:nvPr>
        </p:nvSpPr>
        <p:spPr>
          <a:xfrm>
            <a:off x="6050039" y="2110039"/>
            <a:ext cx="2900148" cy="145676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Si bien el grafico de dispersión nos permite ver el crecimeinto de la temperatura promedio en el tiempo, la linea de regresión evidencia la tendencia que lleva dicho crecimeinto, brindando infromacion adicional  tanto en el recorrido de la temperatura de decadas pasadas , asi como el comportmaiento en decadas futuras.</a:t>
            </a:r>
            <a:endParaRPr dirty="0"/>
          </a:p>
        </p:txBody>
      </p:sp>
      <p:sp>
        <p:nvSpPr>
          <p:cNvPr id="595" name="Google Shape;595;p29"/>
          <p:cNvSpPr/>
          <p:nvPr/>
        </p:nvSpPr>
        <p:spPr>
          <a:xfrm>
            <a:off x="8829015" y="990334"/>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rupo 27">
            <a:extLst>
              <a:ext uri="{FF2B5EF4-FFF2-40B4-BE49-F238E27FC236}">
                <a16:creationId xmlns:a16="http://schemas.microsoft.com/office/drawing/2014/main" id="{4ED479F3-FD86-8BDA-EC36-A1635245B8CB}"/>
              </a:ext>
            </a:extLst>
          </p:cNvPr>
          <p:cNvGrpSpPr/>
          <p:nvPr/>
        </p:nvGrpSpPr>
        <p:grpSpPr>
          <a:xfrm>
            <a:off x="180109" y="990334"/>
            <a:ext cx="6543966" cy="4183247"/>
            <a:chOff x="923634" y="869136"/>
            <a:chExt cx="6543966" cy="4183247"/>
          </a:xfrm>
        </p:grpSpPr>
        <p:pic>
          <p:nvPicPr>
            <p:cNvPr id="3" name="Imagen 2">
              <a:extLst>
                <a:ext uri="{FF2B5EF4-FFF2-40B4-BE49-F238E27FC236}">
                  <a16:creationId xmlns:a16="http://schemas.microsoft.com/office/drawing/2014/main" id="{BD8F0885-B89F-0756-B167-A2FCB5E20ED9}"/>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74000"/>
                      </a14:imgEffect>
                      <a14:imgEffect>
                        <a14:colorTemperature colorTemp="4700"/>
                      </a14:imgEffect>
                      <a14:imgEffect>
                        <a14:brightnessContrast bright="70000" contrast="19000"/>
                      </a14:imgEffect>
                    </a14:imgLayer>
                  </a14:imgProps>
                </a:ext>
              </a:extLst>
            </a:blip>
            <a:srcRect t="11092"/>
            <a:stretch/>
          </p:blipFill>
          <p:spPr>
            <a:xfrm>
              <a:off x="1194046" y="869136"/>
              <a:ext cx="6273554" cy="4183247"/>
            </a:xfrm>
            <a:prstGeom prst="rect">
              <a:avLst/>
            </a:prstGeom>
          </p:spPr>
        </p:pic>
        <p:cxnSp>
          <p:nvCxnSpPr>
            <p:cNvPr id="592" name="Google Shape;592;p29"/>
            <p:cNvCxnSpPr>
              <a:cxnSpLocks/>
            </p:cNvCxnSpPr>
            <p:nvPr/>
          </p:nvCxnSpPr>
          <p:spPr>
            <a:xfrm>
              <a:off x="1859240" y="1357955"/>
              <a:ext cx="4749378" cy="2992372"/>
            </a:xfrm>
            <a:prstGeom prst="bentConnector3">
              <a:avLst>
                <a:gd name="adj1" fmla="val 117"/>
              </a:avLst>
            </a:prstGeom>
            <a:noFill/>
            <a:ln w="9525" cap="flat" cmpd="sng">
              <a:solidFill>
                <a:schemeClr val="accent2"/>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Imagen 26">
              <a:extLst>
                <a:ext uri="{FF2B5EF4-FFF2-40B4-BE49-F238E27FC236}">
                  <a16:creationId xmlns:a16="http://schemas.microsoft.com/office/drawing/2014/main" id="{FCA0F775-F115-C35B-5095-175E2FA03BA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794" b="89691" l="5641" r="93590">
                          <a14:foregroundMark x1="35897" y1="22680" x2="20256" y2="19072"/>
                          <a14:foregroundMark x1="20256" y1="19072" x2="8718" y2="36598"/>
                          <a14:foregroundMark x1="8718" y1="36598" x2="10513" y2="71649"/>
                          <a14:foregroundMark x1="10513" y1="71649" x2="10256" y2="76289"/>
                          <a14:foregroundMark x1="93333" y1="75258" x2="91026" y2="47423"/>
                          <a14:foregroundMark x1="91026" y1="47423" x2="93846" y2="17526"/>
                          <a14:foregroundMark x1="78974" y1="80412" x2="55128" y2="75258"/>
                          <a14:foregroundMark x1="8718" y1="18041" x2="34872" y2="15464"/>
                          <a14:foregroundMark x1="5641" y1="46392" x2="5641" y2="46392"/>
                        </a14:backgroundRemoval>
                      </a14:imgEffect>
                      <a14:imgEffect>
                        <a14:saturation sat="66000"/>
                      </a14:imgEffect>
                    </a14:imgLayer>
                  </a14:imgProps>
                </a:ext>
              </a:extLst>
            </a:blip>
            <a:stretch>
              <a:fillRect/>
            </a:stretch>
          </p:blipFill>
          <p:spPr>
            <a:xfrm>
              <a:off x="4220074" y="2717223"/>
              <a:ext cx="1629034" cy="810340"/>
            </a:xfrm>
            <a:prstGeom prst="rect">
              <a:avLst/>
            </a:prstGeom>
            <a:ln>
              <a:noFill/>
            </a:ln>
            <a:effectLst>
              <a:outerShdw blurRad="292100" dist="139700" dir="2700000" algn="tl" rotWithShape="0">
                <a:srgbClr val="333333">
                  <a:alpha val="65000"/>
                </a:srgbClr>
              </a:outerShdw>
            </a:effectLs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CONCLUSIONES</a:t>
            </a:r>
            <a:endParaRPr sz="3000" dirty="0"/>
          </a:p>
        </p:txBody>
      </p:sp>
      <p:sp>
        <p:nvSpPr>
          <p:cNvPr id="601" name="Google Shape;601;p30"/>
          <p:cNvSpPr txBox="1">
            <a:spLocks noGrp="1"/>
          </p:cNvSpPr>
          <p:nvPr>
            <p:ph type="ctrTitle" idx="2"/>
          </p:nvPr>
        </p:nvSpPr>
        <p:spPr>
          <a:xfrm>
            <a:off x="1150717" y="2555694"/>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Graficas</a:t>
            </a:r>
            <a:endParaRPr dirty="0"/>
          </a:p>
        </p:txBody>
      </p:sp>
      <p:sp>
        <p:nvSpPr>
          <p:cNvPr id="602" name="Google Shape;602;p30"/>
          <p:cNvSpPr txBox="1">
            <a:spLocks noGrp="1"/>
          </p:cNvSpPr>
          <p:nvPr>
            <p:ph type="ctrTitle" idx="4"/>
          </p:nvPr>
        </p:nvSpPr>
        <p:spPr>
          <a:xfrm>
            <a:off x="969105" y="106887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Datos</a:t>
            </a:r>
            <a:endParaRPr dirty="0"/>
          </a:p>
        </p:txBody>
      </p:sp>
      <p:sp>
        <p:nvSpPr>
          <p:cNvPr id="603" name="Google Shape;603;p30"/>
          <p:cNvSpPr txBox="1">
            <a:spLocks noGrp="1"/>
          </p:cNvSpPr>
          <p:nvPr>
            <p:ph type="subTitle" idx="7"/>
          </p:nvPr>
        </p:nvSpPr>
        <p:spPr>
          <a:xfrm>
            <a:off x="5999734" y="3204763"/>
            <a:ext cx="2763266"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El analisis de regresion nos permite intuir de manera estadistica, que la tendencia entre tiempo y temperatura se amntendra </a:t>
            </a:r>
            <a:endParaRPr dirty="0"/>
          </a:p>
        </p:txBody>
      </p:sp>
      <p:sp>
        <p:nvSpPr>
          <p:cNvPr id="604" name="Google Shape;604;p30"/>
          <p:cNvSpPr txBox="1">
            <a:spLocks noGrp="1"/>
          </p:cNvSpPr>
          <p:nvPr>
            <p:ph type="ctrTitle"/>
          </p:nvPr>
        </p:nvSpPr>
        <p:spPr>
          <a:xfrm>
            <a:off x="6293597" y="98947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Tiempo</a:t>
            </a:r>
            <a:endParaRPr dirty="0"/>
          </a:p>
        </p:txBody>
      </p:sp>
      <p:sp>
        <p:nvSpPr>
          <p:cNvPr id="605" name="Google Shape;605;p30"/>
          <p:cNvSpPr txBox="1">
            <a:spLocks noGrp="1"/>
          </p:cNvSpPr>
          <p:nvPr>
            <p:ph type="subTitle" idx="1"/>
          </p:nvPr>
        </p:nvSpPr>
        <p:spPr>
          <a:xfrm>
            <a:off x="5894471" y="1595285"/>
            <a:ext cx="2980004"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El analisis realizado permite observar la relacion existente enttre el tiempo y el aumento de la temperatura promedio anual</a:t>
            </a:r>
            <a:endParaRPr dirty="0"/>
          </a:p>
        </p:txBody>
      </p:sp>
      <p:sp>
        <p:nvSpPr>
          <p:cNvPr id="606" name="Google Shape;606;p30"/>
          <p:cNvSpPr txBox="1">
            <a:spLocks noGrp="1"/>
          </p:cNvSpPr>
          <p:nvPr>
            <p:ph type="subTitle" idx="3"/>
          </p:nvPr>
        </p:nvSpPr>
        <p:spPr>
          <a:xfrm>
            <a:off x="494700" y="3146974"/>
            <a:ext cx="283011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La representacion grafica de los datos, facilita la interpretación de la informacion contenidad en los datos.</a:t>
            </a:r>
            <a:endParaRPr dirty="0"/>
          </a:p>
        </p:txBody>
      </p:sp>
      <p:sp>
        <p:nvSpPr>
          <p:cNvPr id="607" name="Google Shape;607;p30"/>
          <p:cNvSpPr txBox="1">
            <a:spLocks noGrp="1"/>
          </p:cNvSpPr>
          <p:nvPr>
            <p:ph type="subTitle" idx="5"/>
          </p:nvPr>
        </p:nvSpPr>
        <p:spPr>
          <a:xfrm>
            <a:off x="290676" y="1698746"/>
            <a:ext cx="29219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El procesamiento previo delos datos es fundamental para informacion relevante</a:t>
            </a:r>
            <a:endParaRPr dirty="0"/>
          </a:p>
        </p:txBody>
      </p:sp>
      <p:sp>
        <p:nvSpPr>
          <p:cNvPr id="608" name="Google Shape;608;p30"/>
          <p:cNvSpPr txBox="1">
            <a:spLocks noGrp="1"/>
          </p:cNvSpPr>
          <p:nvPr>
            <p:ph type="ctrTitle" idx="6"/>
          </p:nvPr>
        </p:nvSpPr>
        <p:spPr>
          <a:xfrm>
            <a:off x="6390033" y="2555694"/>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Regresión</a:t>
            </a:r>
            <a:endParaRPr dirty="0"/>
          </a:p>
        </p:txBody>
      </p:sp>
      <p:sp>
        <p:nvSpPr>
          <p:cNvPr id="609" name="Google Shape;609;p30"/>
          <p:cNvSpPr/>
          <p:nvPr/>
        </p:nvSpPr>
        <p:spPr>
          <a:xfrm>
            <a:off x="3510825" y="16739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30"/>
          <p:cNvSpPr/>
          <p:nvPr/>
        </p:nvSpPr>
        <p:spPr>
          <a:xfrm>
            <a:off x="3510825" y="3082375"/>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30"/>
          <p:cNvSpPr/>
          <p:nvPr/>
        </p:nvSpPr>
        <p:spPr>
          <a:xfrm>
            <a:off x="4909275" y="1673975"/>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30"/>
          <p:cNvCxnSpPr>
            <a:stCxn id="609" idx="3"/>
            <a:endCxn id="611" idx="1"/>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a:stCxn id="611" idx="2"/>
            <a:endCxn id="610" idx="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a:stCxn id="610" idx="3"/>
            <a:endCxn id="612" idx="1"/>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16" name="Google Shape;616;p30"/>
          <p:cNvGrpSpPr/>
          <p:nvPr/>
        </p:nvGrpSpPr>
        <p:grpSpPr>
          <a:xfrm>
            <a:off x="3675429" y="3136675"/>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5019780" y="1822469"/>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9914;p58">
            <a:extLst>
              <a:ext uri="{FF2B5EF4-FFF2-40B4-BE49-F238E27FC236}">
                <a16:creationId xmlns:a16="http://schemas.microsoft.com/office/drawing/2014/main" id="{8DD6677B-398C-9633-5B0E-396C3BB84121}"/>
              </a:ext>
            </a:extLst>
          </p:cNvPr>
          <p:cNvGrpSpPr/>
          <p:nvPr/>
        </p:nvGrpSpPr>
        <p:grpSpPr>
          <a:xfrm>
            <a:off x="3549851" y="1770802"/>
            <a:ext cx="569802" cy="543925"/>
            <a:chOff x="4126815" y="2760704"/>
            <a:chExt cx="380393" cy="363118"/>
          </a:xfrm>
        </p:grpSpPr>
        <p:sp>
          <p:nvSpPr>
            <p:cNvPr id="28" name="Google Shape;9915;p58">
              <a:extLst>
                <a:ext uri="{FF2B5EF4-FFF2-40B4-BE49-F238E27FC236}">
                  <a16:creationId xmlns:a16="http://schemas.microsoft.com/office/drawing/2014/main" id="{D4DA8778-CCE5-1C34-EBC5-112DFC6BEBC9}"/>
                </a:ext>
              </a:extLst>
            </p:cNvPr>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657E93"/>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2"/>
                  </a:solidFill>
                </a:ln>
              </a:endParaRPr>
            </a:p>
          </p:txBody>
        </p:sp>
        <p:sp>
          <p:nvSpPr>
            <p:cNvPr id="29" name="Google Shape;9916;p58">
              <a:extLst>
                <a:ext uri="{FF2B5EF4-FFF2-40B4-BE49-F238E27FC236}">
                  <a16:creationId xmlns:a16="http://schemas.microsoft.com/office/drawing/2014/main" id="{2F99AA90-ED68-0E9B-849A-01AAD96B46D3}"/>
                </a:ext>
              </a:extLst>
            </p:cNvPr>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657E93"/>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2"/>
                  </a:solidFill>
                </a:ln>
              </a:endParaRPr>
            </a:p>
          </p:txBody>
        </p:sp>
        <p:sp>
          <p:nvSpPr>
            <p:cNvPr id="30" name="Google Shape;9917;p58">
              <a:extLst>
                <a:ext uri="{FF2B5EF4-FFF2-40B4-BE49-F238E27FC236}">
                  <a16:creationId xmlns:a16="http://schemas.microsoft.com/office/drawing/2014/main" id="{4A76F1C9-1657-CFB9-AE73-96303790DEAA}"/>
                </a:ext>
              </a:extLst>
            </p:cNvPr>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657E93"/>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2"/>
                  </a:solidFill>
                </a:ln>
              </a:endParaRPr>
            </a:p>
          </p:txBody>
        </p:sp>
        <p:sp>
          <p:nvSpPr>
            <p:cNvPr id="31" name="Google Shape;9918;p58">
              <a:extLst>
                <a:ext uri="{FF2B5EF4-FFF2-40B4-BE49-F238E27FC236}">
                  <a16:creationId xmlns:a16="http://schemas.microsoft.com/office/drawing/2014/main" id="{363AA56C-19C2-2F1F-A67E-6974D1CC78CC}"/>
                </a:ext>
              </a:extLst>
            </p:cNvPr>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657E93"/>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2"/>
                  </a:solidFill>
                </a:ln>
              </a:endParaRPr>
            </a:p>
          </p:txBody>
        </p:sp>
      </p:grpSp>
      <p:grpSp>
        <p:nvGrpSpPr>
          <p:cNvPr id="34" name="Google Shape;13305;p64">
            <a:extLst>
              <a:ext uri="{FF2B5EF4-FFF2-40B4-BE49-F238E27FC236}">
                <a16:creationId xmlns:a16="http://schemas.microsoft.com/office/drawing/2014/main" id="{12A0CEA2-1D19-DDC8-33E8-6B31C51069D0}"/>
              </a:ext>
            </a:extLst>
          </p:cNvPr>
          <p:cNvGrpSpPr/>
          <p:nvPr/>
        </p:nvGrpSpPr>
        <p:grpSpPr>
          <a:xfrm>
            <a:off x="5019780" y="3222002"/>
            <a:ext cx="502292" cy="491016"/>
            <a:chOff x="1327676" y="2910480"/>
            <a:chExt cx="347934" cy="310024"/>
          </a:xfrm>
        </p:grpSpPr>
        <p:sp>
          <p:nvSpPr>
            <p:cNvPr id="35" name="Google Shape;13306;p64">
              <a:extLst>
                <a:ext uri="{FF2B5EF4-FFF2-40B4-BE49-F238E27FC236}">
                  <a16:creationId xmlns:a16="http://schemas.microsoft.com/office/drawing/2014/main" id="{47FD4F52-D233-3E83-B08D-9B43A61D4E30}"/>
                </a:ext>
              </a:extLst>
            </p:cNvPr>
            <p:cNvSpPr/>
            <p:nvPr/>
          </p:nvSpPr>
          <p:spPr>
            <a:xfrm>
              <a:off x="1367081" y="3067370"/>
              <a:ext cx="43257" cy="15565"/>
            </a:xfrm>
            <a:custGeom>
              <a:avLst/>
              <a:gdLst/>
              <a:ahLst/>
              <a:cxnLst/>
              <a:rect l="l" t="t" r="r" b="b"/>
              <a:pathLst>
                <a:path w="1359" h="489" extrusionOk="0">
                  <a:moveTo>
                    <a:pt x="167" y="0"/>
                  </a:moveTo>
                  <a:cubicBezTo>
                    <a:pt x="72" y="0"/>
                    <a:pt x="1" y="72"/>
                    <a:pt x="1" y="167"/>
                  </a:cubicBezTo>
                  <a:cubicBezTo>
                    <a:pt x="1" y="250"/>
                    <a:pt x="72" y="322"/>
                    <a:pt x="167" y="322"/>
                  </a:cubicBezTo>
                  <a:cubicBezTo>
                    <a:pt x="346" y="322"/>
                    <a:pt x="870" y="358"/>
                    <a:pt x="1120" y="477"/>
                  </a:cubicBezTo>
                  <a:cubicBezTo>
                    <a:pt x="1144" y="488"/>
                    <a:pt x="1168" y="488"/>
                    <a:pt x="1191" y="488"/>
                  </a:cubicBezTo>
                  <a:cubicBezTo>
                    <a:pt x="1251" y="488"/>
                    <a:pt x="1310" y="465"/>
                    <a:pt x="1346" y="405"/>
                  </a:cubicBezTo>
                  <a:cubicBezTo>
                    <a:pt x="1358" y="322"/>
                    <a:pt x="1334" y="238"/>
                    <a:pt x="1251" y="191"/>
                  </a:cubicBezTo>
                  <a:cubicBezTo>
                    <a:pt x="882" y="12"/>
                    <a:pt x="191" y="0"/>
                    <a:pt x="167" y="0"/>
                  </a:cubicBezTo>
                  <a:close/>
                </a:path>
              </a:pathLst>
            </a:custGeom>
            <a:solidFill>
              <a:srgbClr val="657E93"/>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307;p64">
              <a:extLst>
                <a:ext uri="{FF2B5EF4-FFF2-40B4-BE49-F238E27FC236}">
                  <a16:creationId xmlns:a16="http://schemas.microsoft.com/office/drawing/2014/main" id="{E38009CD-6ACD-8125-E9B6-90A6AEFDBC12}"/>
                </a:ext>
              </a:extLst>
            </p:cNvPr>
            <p:cNvSpPr/>
            <p:nvPr/>
          </p:nvSpPr>
          <p:spPr>
            <a:xfrm>
              <a:off x="1350402" y="3170436"/>
              <a:ext cx="10663" cy="48541"/>
            </a:xfrm>
            <a:custGeom>
              <a:avLst/>
              <a:gdLst/>
              <a:ahLst/>
              <a:cxnLst/>
              <a:rect l="l" t="t" r="r" b="b"/>
              <a:pathLst>
                <a:path w="335" h="1525" extrusionOk="0">
                  <a:moveTo>
                    <a:pt x="168" y="1"/>
                  </a:moveTo>
                  <a:cubicBezTo>
                    <a:pt x="84" y="1"/>
                    <a:pt x="1" y="84"/>
                    <a:pt x="1" y="168"/>
                  </a:cubicBezTo>
                  <a:lnTo>
                    <a:pt x="1" y="1358"/>
                  </a:lnTo>
                  <a:cubicBezTo>
                    <a:pt x="1" y="1453"/>
                    <a:pt x="84" y="1525"/>
                    <a:pt x="168" y="1525"/>
                  </a:cubicBezTo>
                  <a:cubicBezTo>
                    <a:pt x="263" y="1525"/>
                    <a:pt x="334" y="1453"/>
                    <a:pt x="334" y="1358"/>
                  </a:cubicBezTo>
                  <a:lnTo>
                    <a:pt x="334" y="168"/>
                  </a:lnTo>
                  <a:cubicBezTo>
                    <a:pt x="334" y="84"/>
                    <a:pt x="263" y="1"/>
                    <a:pt x="168" y="1"/>
                  </a:cubicBezTo>
                  <a:close/>
                </a:path>
              </a:pathLst>
            </a:custGeom>
            <a:solidFill>
              <a:srgbClr val="657E93"/>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308;p64">
              <a:extLst>
                <a:ext uri="{FF2B5EF4-FFF2-40B4-BE49-F238E27FC236}">
                  <a16:creationId xmlns:a16="http://schemas.microsoft.com/office/drawing/2014/main" id="{47BBFB89-DB51-DAAF-8BE8-2762D7872915}"/>
                </a:ext>
              </a:extLst>
            </p:cNvPr>
            <p:cNvSpPr/>
            <p:nvPr/>
          </p:nvSpPr>
          <p:spPr>
            <a:xfrm>
              <a:off x="1327676" y="3040187"/>
              <a:ext cx="201643" cy="180317"/>
            </a:xfrm>
            <a:custGeom>
              <a:avLst/>
              <a:gdLst/>
              <a:ahLst/>
              <a:cxnLst/>
              <a:rect l="l" t="t" r="r" b="b"/>
              <a:pathLst>
                <a:path w="6335" h="5665" extrusionOk="0">
                  <a:moveTo>
                    <a:pt x="5894" y="628"/>
                  </a:moveTo>
                  <a:lnTo>
                    <a:pt x="5954" y="866"/>
                  </a:lnTo>
                  <a:cubicBezTo>
                    <a:pt x="5977" y="926"/>
                    <a:pt x="5966" y="997"/>
                    <a:pt x="5918" y="1045"/>
                  </a:cubicBezTo>
                  <a:lnTo>
                    <a:pt x="5823" y="1140"/>
                  </a:lnTo>
                  <a:lnTo>
                    <a:pt x="5596" y="914"/>
                  </a:lnTo>
                  <a:lnTo>
                    <a:pt x="5894" y="628"/>
                  </a:lnTo>
                  <a:close/>
                  <a:moveTo>
                    <a:pt x="2941" y="307"/>
                  </a:moveTo>
                  <a:lnTo>
                    <a:pt x="2941" y="961"/>
                  </a:lnTo>
                  <a:cubicBezTo>
                    <a:pt x="2941" y="1057"/>
                    <a:pt x="2906" y="1164"/>
                    <a:pt x="2870" y="1271"/>
                  </a:cubicBezTo>
                  <a:lnTo>
                    <a:pt x="2787" y="1438"/>
                  </a:lnTo>
                  <a:cubicBezTo>
                    <a:pt x="2775" y="1450"/>
                    <a:pt x="2775" y="1473"/>
                    <a:pt x="2775" y="1509"/>
                  </a:cubicBezTo>
                  <a:lnTo>
                    <a:pt x="2775" y="1854"/>
                  </a:lnTo>
                  <a:cubicBezTo>
                    <a:pt x="2775" y="2104"/>
                    <a:pt x="2667" y="2331"/>
                    <a:pt x="2513" y="2485"/>
                  </a:cubicBezTo>
                  <a:cubicBezTo>
                    <a:pt x="2363" y="2635"/>
                    <a:pt x="2165" y="2727"/>
                    <a:pt x="1954" y="2727"/>
                  </a:cubicBezTo>
                  <a:cubicBezTo>
                    <a:pt x="1930" y="2727"/>
                    <a:pt x="1906" y="2726"/>
                    <a:pt x="1882" y="2724"/>
                  </a:cubicBezTo>
                  <a:cubicBezTo>
                    <a:pt x="1417" y="2712"/>
                    <a:pt x="1048" y="2307"/>
                    <a:pt x="1048" y="1819"/>
                  </a:cubicBezTo>
                  <a:lnTo>
                    <a:pt x="1048" y="1521"/>
                  </a:lnTo>
                  <a:cubicBezTo>
                    <a:pt x="1048" y="1497"/>
                    <a:pt x="1048" y="1473"/>
                    <a:pt x="1036" y="1450"/>
                  </a:cubicBezTo>
                  <a:lnTo>
                    <a:pt x="929" y="1259"/>
                  </a:lnTo>
                  <a:cubicBezTo>
                    <a:pt x="905" y="1176"/>
                    <a:pt x="870" y="1104"/>
                    <a:pt x="870" y="1021"/>
                  </a:cubicBezTo>
                  <a:lnTo>
                    <a:pt x="870" y="997"/>
                  </a:lnTo>
                  <a:cubicBezTo>
                    <a:pt x="870" y="616"/>
                    <a:pt x="1179" y="307"/>
                    <a:pt x="1572" y="307"/>
                  </a:cubicBezTo>
                  <a:close/>
                  <a:moveTo>
                    <a:pt x="2275" y="2986"/>
                  </a:moveTo>
                  <a:cubicBezTo>
                    <a:pt x="2286" y="3045"/>
                    <a:pt x="2298" y="3081"/>
                    <a:pt x="2310" y="3117"/>
                  </a:cubicBezTo>
                  <a:lnTo>
                    <a:pt x="2167" y="3259"/>
                  </a:lnTo>
                  <a:cubicBezTo>
                    <a:pt x="2102" y="3325"/>
                    <a:pt x="2013" y="3358"/>
                    <a:pt x="1923" y="3358"/>
                  </a:cubicBezTo>
                  <a:cubicBezTo>
                    <a:pt x="1834" y="3358"/>
                    <a:pt x="1745" y="3325"/>
                    <a:pt x="1679" y="3259"/>
                  </a:cubicBezTo>
                  <a:lnTo>
                    <a:pt x="1536" y="3128"/>
                  </a:lnTo>
                  <a:cubicBezTo>
                    <a:pt x="1560" y="3081"/>
                    <a:pt x="1572" y="3045"/>
                    <a:pt x="1572" y="2986"/>
                  </a:cubicBezTo>
                  <a:cubicBezTo>
                    <a:pt x="1679" y="3009"/>
                    <a:pt x="1775" y="3045"/>
                    <a:pt x="1882" y="3045"/>
                  </a:cubicBezTo>
                  <a:lnTo>
                    <a:pt x="1917" y="3045"/>
                  </a:lnTo>
                  <a:cubicBezTo>
                    <a:pt x="2036" y="3045"/>
                    <a:pt x="2167" y="3021"/>
                    <a:pt x="2275" y="2986"/>
                  </a:cubicBezTo>
                  <a:close/>
                  <a:moveTo>
                    <a:pt x="6162" y="0"/>
                  </a:moveTo>
                  <a:cubicBezTo>
                    <a:pt x="6120" y="0"/>
                    <a:pt x="6079" y="15"/>
                    <a:pt x="6049" y="45"/>
                  </a:cubicBezTo>
                  <a:lnTo>
                    <a:pt x="2906" y="3021"/>
                  </a:lnTo>
                  <a:cubicBezTo>
                    <a:pt x="2882" y="3057"/>
                    <a:pt x="2834" y="3069"/>
                    <a:pt x="2787" y="3069"/>
                  </a:cubicBezTo>
                  <a:lnTo>
                    <a:pt x="2763" y="3069"/>
                  </a:lnTo>
                  <a:cubicBezTo>
                    <a:pt x="2656" y="3069"/>
                    <a:pt x="2584" y="2997"/>
                    <a:pt x="2584" y="2890"/>
                  </a:cubicBezTo>
                  <a:lnTo>
                    <a:pt x="2584" y="2843"/>
                  </a:lnTo>
                  <a:cubicBezTo>
                    <a:pt x="2644" y="2819"/>
                    <a:pt x="2679" y="2771"/>
                    <a:pt x="2727" y="2724"/>
                  </a:cubicBezTo>
                  <a:cubicBezTo>
                    <a:pt x="2965" y="2497"/>
                    <a:pt x="3084" y="2200"/>
                    <a:pt x="3084" y="1878"/>
                  </a:cubicBezTo>
                  <a:lnTo>
                    <a:pt x="3084" y="1581"/>
                  </a:lnTo>
                  <a:lnTo>
                    <a:pt x="3144" y="1450"/>
                  </a:lnTo>
                  <a:cubicBezTo>
                    <a:pt x="3215" y="1307"/>
                    <a:pt x="3251" y="1152"/>
                    <a:pt x="3251" y="997"/>
                  </a:cubicBezTo>
                  <a:lnTo>
                    <a:pt x="3251" y="176"/>
                  </a:lnTo>
                  <a:cubicBezTo>
                    <a:pt x="3251" y="92"/>
                    <a:pt x="3179" y="21"/>
                    <a:pt x="3084" y="21"/>
                  </a:cubicBezTo>
                  <a:lnTo>
                    <a:pt x="1548" y="21"/>
                  </a:lnTo>
                  <a:cubicBezTo>
                    <a:pt x="1001" y="21"/>
                    <a:pt x="536" y="461"/>
                    <a:pt x="536" y="1033"/>
                  </a:cubicBezTo>
                  <a:lnTo>
                    <a:pt x="536" y="1045"/>
                  </a:lnTo>
                  <a:cubicBezTo>
                    <a:pt x="536" y="1176"/>
                    <a:pt x="572" y="1295"/>
                    <a:pt x="632" y="1414"/>
                  </a:cubicBezTo>
                  <a:lnTo>
                    <a:pt x="703" y="1581"/>
                  </a:lnTo>
                  <a:lnTo>
                    <a:pt x="703" y="1831"/>
                  </a:lnTo>
                  <a:cubicBezTo>
                    <a:pt x="703" y="2247"/>
                    <a:pt x="917" y="2616"/>
                    <a:pt x="1215" y="2843"/>
                  </a:cubicBezTo>
                  <a:lnTo>
                    <a:pt x="1215" y="2997"/>
                  </a:lnTo>
                  <a:cubicBezTo>
                    <a:pt x="1215" y="3069"/>
                    <a:pt x="1155" y="3140"/>
                    <a:pt x="1072" y="3176"/>
                  </a:cubicBezTo>
                  <a:lnTo>
                    <a:pt x="501" y="3343"/>
                  </a:lnTo>
                  <a:cubicBezTo>
                    <a:pt x="215" y="3414"/>
                    <a:pt x="0" y="3676"/>
                    <a:pt x="0" y="3974"/>
                  </a:cubicBezTo>
                  <a:lnTo>
                    <a:pt x="0" y="5462"/>
                  </a:lnTo>
                  <a:cubicBezTo>
                    <a:pt x="0" y="5557"/>
                    <a:pt x="84" y="5629"/>
                    <a:pt x="167" y="5629"/>
                  </a:cubicBezTo>
                  <a:cubicBezTo>
                    <a:pt x="262" y="5629"/>
                    <a:pt x="334" y="5557"/>
                    <a:pt x="334" y="5462"/>
                  </a:cubicBezTo>
                  <a:lnTo>
                    <a:pt x="334" y="3974"/>
                  </a:lnTo>
                  <a:cubicBezTo>
                    <a:pt x="334" y="3831"/>
                    <a:pt x="441" y="3676"/>
                    <a:pt x="584" y="3640"/>
                  </a:cubicBezTo>
                  <a:lnTo>
                    <a:pt x="1167" y="3474"/>
                  </a:lnTo>
                  <a:cubicBezTo>
                    <a:pt x="1215" y="3450"/>
                    <a:pt x="1251" y="3438"/>
                    <a:pt x="1298" y="3414"/>
                  </a:cubicBezTo>
                  <a:lnTo>
                    <a:pt x="1405" y="3521"/>
                  </a:lnTo>
                  <a:cubicBezTo>
                    <a:pt x="1536" y="3652"/>
                    <a:pt x="1703" y="3712"/>
                    <a:pt x="1882" y="3712"/>
                  </a:cubicBezTo>
                  <a:cubicBezTo>
                    <a:pt x="2060" y="3712"/>
                    <a:pt x="2227" y="3652"/>
                    <a:pt x="2358" y="3521"/>
                  </a:cubicBezTo>
                  <a:lnTo>
                    <a:pt x="2501" y="3367"/>
                  </a:lnTo>
                  <a:cubicBezTo>
                    <a:pt x="2584" y="3402"/>
                    <a:pt x="2656" y="3426"/>
                    <a:pt x="2727" y="3426"/>
                  </a:cubicBezTo>
                  <a:lnTo>
                    <a:pt x="2763" y="3426"/>
                  </a:lnTo>
                  <a:cubicBezTo>
                    <a:pt x="2894" y="3426"/>
                    <a:pt x="3013" y="3378"/>
                    <a:pt x="3096" y="3295"/>
                  </a:cubicBezTo>
                  <a:lnTo>
                    <a:pt x="5334" y="1176"/>
                  </a:lnTo>
                  <a:lnTo>
                    <a:pt x="5561" y="1402"/>
                  </a:lnTo>
                  <a:lnTo>
                    <a:pt x="2965" y="3986"/>
                  </a:lnTo>
                  <a:cubicBezTo>
                    <a:pt x="2798" y="4152"/>
                    <a:pt x="2715" y="4367"/>
                    <a:pt x="2715" y="4581"/>
                  </a:cubicBezTo>
                  <a:lnTo>
                    <a:pt x="2715" y="5498"/>
                  </a:lnTo>
                  <a:cubicBezTo>
                    <a:pt x="2715" y="5581"/>
                    <a:pt x="2787" y="5664"/>
                    <a:pt x="2882" y="5664"/>
                  </a:cubicBezTo>
                  <a:cubicBezTo>
                    <a:pt x="2965" y="5664"/>
                    <a:pt x="3037" y="5581"/>
                    <a:pt x="3037" y="5498"/>
                  </a:cubicBezTo>
                  <a:lnTo>
                    <a:pt x="3037" y="4581"/>
                  </a:lnTo>
                  <a:cubicBezTo>
                    <a:pt x="3037" y="4450"/>
                    <a:pt x="3096" y="4319"/>
                    <a:pt x="3191" y="4212"/>
                  </a:cubicBezTo>
                  <a:lnTo>
                    <a:pt x="6096" y="1307"/>
                  </a:lnTo>
                  <a:cubicBezTo>
                    <a:pt x="6216" y="1200"/>
                    <a:pt x="6275" y="997"/>
                    <a:pt x="6227" y="831"/>
                  </a:cubicBezTo>
                  <a:lnTo>
                    <a:pt x="6168" y="378"/>
                  </a:lnTo>
                  <a:lnTo>
                    <a:pt x="6275" y="271"/>
                  </a:lnTo>
                  <a:cubicBezTo>
                    <a:pt x="6335" y="211"/>
                    <a:pt x="6335" y="104"/>
                    <a:pt x="6275" y="45"/>
                  </a:cubicBezTo>
                  <a:cubicBezTo>
                    <a:pt x="6245" y="15"/>
                    <a:pt x="6204" y="0"/>
                    <a:pt x="6162" y="0"/>
                  </a:cubicBezTo>
                  <a:close/>
                </a:path>
              </a:pathLst>
            </a:custGeom>
            <a:solidFill>
              <a:srgbClr val="657E93"/>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309;p64">
              <a:extLst>
                <a:ext uri="{FF2B5EF4-FFF2-40B4-BE49-F238E27FC236}">
                  <a16:creationId xmlns:a16="http://schemas.microsoft.com/office/drawing/2014/main" id="{D7F66A64-4F12-6D05-4679-190EBDC83AE9}"/>
                </a:ext>
              </a:extLst>
            </p:cNvPr>
            <p:cNvSpPr/>
            <p:nvPr/>
          </p:nvSpPr>
          <p:spPr>
            <a:xfrm>
              <a:off x="1470179" y="2910480"/>
              <a:ext cx="205431" cy="173601"/>
            </a:xfrm>
            <a:custGeom>
              <a:avLst/>
              <a:gdLst/>
              <a:ahLst/>
              <a:cxnLst/>
              <a:rect l="l" t="t" r="r" b="b"/>
              <a:pathLst>
                <a:path w="6454" h="5454" extrusionOk="0">
                  <a:moveTo>
                    <a:pt x="500" y="0"/>
                  </a:moveTo>
                  <a:cubicBezTo>
                    <a:pt x="215" y="0"/>
                    <a:pt x="0" y="226"/>
                    <a:pt x="0" y="512"/>
                  </a:cubicBezTo>
                  <a:lnTo>
                    <a:pt x="0" y="4822"/>
                  </a:lnTo>
                  <a:cubicBezTo>
                    <a:pt x="0" y="4917"/>
                    <a:pt x="72" y="4989"/>
                    <a:pt x="155" y="4989"/>
                  </a:cubicBezTo>
                  <a:cubicBezTo>
                    <a:pt x="250" y="4989"/>
                    <a:pt x="322" y="4917"/>
                    <a:pt x="322" y="4822"/>
                  </a:cubicBezTo>
                  <a:lnTo>
                    <a:pt x="322" y="512"/>
                  </a:lnTo>
                  <a:cubicBezTo>
                    <a:pt x="322" y="405"/>
                    <a:pt x="393" y="322"/>
                    <a:pt x="500" y="322"/>
                  </a:cubicBezTo>
                  <a:lnTo>
                    <a:pt x="5953" y="322"/>
                  </a:lnTo>
                  <a:cubicBezTo>
                    <a:pt x="6049" y="322"/>
                    <a:pt x="6132" y="405"/>
                    <a:pt x="6132" y="512"/>
                  </a:cubicBezTo>
                  <a:lnTo>
                    <a:pt x="6132" y="4941"/>
                  </a:lnTo>
                  <a:cubicBezTo>
                    <a:pt x="6132" y="5048"/>
                    <a:pt x="6049" y="5120"/>
                    <a:pt x="5953" y="5120"/>
                  </a:cubicBezTo>
                  <a:lnTo>
                    <a:pt x="2298" y="5120"/>
                  </a:lnTo>
                  <a:cubicBezTo>
                    <a:pt x="2215" y="5120"/>
                    <a:pt x="2131" y="5191"/>
                    <a:pt x="2131" y="5287"/>
                  </a:cubicBezTo>
                  <a:cubicBezTo>
                    <a:pt x="2131" y="5370"/>
                    <a:pt x="2215" y="5453"/>
                    <a:pt x="2298" y="5453"/>
                  </a:cubicBezTo>
                  <a:lnTo>
                    <a:pt x="5953" y="5453"/>
                  </a:lnTo>
                  <a:cubicBezTo>
                    <a:pt x="6227" y="5453"/>
                    <a:pt x="6453" y="5227"/>
                    <a:pt x="6453" y="4941"/>
                  </a:cubicBezTo>
                  <a:lnTo>
                    <a:pt x="6453" y="512"/>
                  </a:lnTo>
                  <a:cubicBezTo>
                    <a:pt x="6453" y="226"/>
                    <a:pt x="6215" y="0"/>
                    <a:pt x="5953" y="0"/>
                  </a:cubicBezTo>
                  <a:close/>
                </a:path>
              </a:pathLst>
            </a:custGeom>
            <a:solidFill>
              <a:srgbClr val="657E93"/>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310;p64">
              <a:extLst>
                <a:ext uri="{FF2B5EF4-FFF2-40B4-BE49-F238E27FC236}">
                  <a16:creationId xmlns:a16="http://schemas.microsoft.com/office/drawing/2014/main" id="{B6716430-002B-D951-E295-D10453C3A2E0}"/>
                </a:ext>
              </a:extLst>
            </p:cNvPr>
            <p:cNvSpPr/>
            <p:nvPr/>
          </p:nvSpPr>
          <p:spPr>
            <a:xfrm>
              <a:off x="1497075" y="2942692"/>
              <a:ext cx="152370" cy="96668"/>
            </a:xfrm>
            <a:custGeom>
              <a:avLst/>
              <a:gdLst/>
              <a:ahLst/>
              <a:cxnLst/>
              <a:rect l="l" t="t" r="r" b="b"/>
              <a:pathLst>
                <a:path w="4787" h="3037" extrusionOk="0">
                  <a:moveTo>
                    <a:pt x="3751" y="0"/>
                  </a:moveTo>
                  <a:cubicBezTo>
                    <a:pt x="3656" y="0"/>
                    <a:pt x="3584" y="72"/>
                    <a:pt x="3584" y="167"/>
                  </a:cubicBezTo>
                  <a:cubicBezTo>
                    <a:pt x="3584" y="250"/>
                    <a:pt x="3656" y="334"/>
                    <a:pt x="3751" y="334"/>
                  </a:cubicBezTo>
                  <a:lnTo>
                    <a:pt x="4215" y="334"/>
                  </a:lnTo>
                  <a:lnTo>
                    <a:pt x="2465" y="2072"/>
                  </a:lnTo>
                  <a:lnTo>
                    <a:pt x="1727" y="1322"/>
                  </a:lnTo>
                  <a:cubicBezTo>
                    <a:pt x="1697" y="1292"/>
                    <a:pt x="1656" y="1277"/>
                    <a:pt x="1614" y="1277"/>
                  </a:cubicBezTo>
                  <a:cubicBezTo>
                    <a:pt x="1572" y="1277"/>
                    <a:pt x="1531" y="1292"/>
                    <a:pt x="1501" y="1322"/>
                  </a:cubicBezTo>
                  <a:lnTo>
                    <a:pt x="60" y="2774"/>
                  </a:lnTo>
                  <a:cubicBezTo>
                    <a:pt x="1" y="2834"/>
                    <a:pt x="1" y="2929"/>
                    <a:pt x="60" y="2989"/>
                  </a:cubicBezTo>
                  <a:cubicBezTo>
                    <a:pt x="84" y="3024"/>
                    <a:pt x="132" y="3036"/>
                    <a:pt x="179" y="3036"/>
                  </a:cubicBezTo>
                  <a:cubicBezTo>
                    <a:pt x="227" y="3036"/>
                    <a:pt x="251" y="3024"/>
                    <a:pt x="298" y="2989"/>
                  </a:cubicBezTo>
                  <a:lnTo>
                    <a:pt x="1632" y="1655"/>
                  </a:lnTo>
                  <a:lnTo>
                    <a:pt x="2382" y="2393"/>
                  </a:lnTo>
                  <a:cubicBezTo>
                    <a:pt x="2412" y="2423"/>
                    <a:pt x="2453" y="2438"/>
                    <a:pt x="2495" y="2438"/>
                  </a:cubicBezTo>
                  <a:cubicBezTo>
                    <a:pt x="2537" y="2438"/>
                    <a:pt x="2578" y="2423"/>
                    <a:pt x="2608" y="2393"/>
                  </a:cubicBezTo>
                  <a:lnTo>
                    <a:pt x="4465" y="536"/>
                  </a:lnTo>
                  <a:lnTo>
                    <a:pt x="4465" y="1000"/>
                  </a:lnTo>
                  <a:cubicBezTo>
                    <a:pt x="4465" y="1084"/>
                    <a:pt x="4537" y="1167"/>
                    <a:pt x="4632" y="1167"/>
                  </a:cubicBezTo>
                  <a:cubicBezTo>
                    <a:pt x="4715" y="1167"/>
                    <a:pt x="4787" y="1084"/>
                    <a:pt x="4787" y="1000"/>
                  </a:cubicBezTo>
                  <a:lnTo>
                    <a:pt x="4787" y="155"/>
                  </a:lnTo>
                  <a:cubicBezTo>
                    <a:pt x="4751" y="72"/>
                    <a:pt x="4692" y="0"/>
                    <a:pt x="4596" y="0"/>
                  </a:cubicBezTo>
                  <a:close/>
                </a:path>
              </a:pathLst>
            </a:custGeom>
            <a:solidFill>
              <a:srgbClr val="657E93"/>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8" name="Google Shape;435;p25">
            <a:extLst>
              <a:ext uri="{FF2B5EF4-FFF2-40B4-BE49-F238E27FC236}">
                <a16:creationId xmlns:a16="http://schemas.microsoft.com/office/drawing/2014/main" id="{98637FC5-0BC0-1AE2-C888-8312B506CF49}"/>
              </a:ext>
            </a:extLst>
          </p:cNvPr>
          <p:cNvSpPr txBox="1">
            <a:spLocks noGrp="1"/>
          </p:cNvSpPr>
          <p:nvPr>
            <p:ph type="ctrTitle"/>
          </p:nvPr>
        </p:nvSpPr>
        <p:spPr>
          <a:xfrm>
            <a:off x="1561650" y="1688544"/>
            <a:ext cx="6020700" cy="11159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Gracias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792"/>
        <p:cNvGrpSpPr/>
        <p:nvPr/>
      </p:nvGrpSpPr>
      <p:grpSpPr>
        <a:xfrm>
          <a:off x="0" y="0"/>
          <a:ext cx="0" cy="0"/>
          <a:chOff x="0" y="0"/>
          <a:chExt cx="0" cy="0"/>
        </a:xfrm>
      </p:grpSpPr>
      <p:sp>
        <p:nvSpPr>
          <p:cNvPr id="2" name="Google Shape;12851;p63">
            <a:extLst>
              <a:ext uri="{FF2B5EF4-FFF2-40B4-BE49-F238E27FC236}">
                <a16:creationId xmlns:a16="http://schemas.microsoft.com/office/drawing/2014/main" id="{C5665EA1-854F-2316-A830-D7014064627B}"/>
              </a:ext>
            </a:extLst>
          </p:cNvPr>
          <p:cNvSpPr txBox="1">
            <a:spLocks/>
          </p:cNvSpPr>
          <p:nvPr/>
        </p:nvSpPr>
        <p:spPr>
          <a:xfrm>
            <a:off x="1068100" y="933450"/>
            <a:ext cx="7047300" cy="48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es-ES" dirty="0">
                <a:latin typeface="Arial"/>
                <a:ea typeface="Arial"/>
                <a:cs typeface="Arial"/>
                <a:sym typeface="Arial"/>
              </a:rPr>
              <a:t>Anexos</a:t>
            </a:r>
          </a:p>
        </p:txBody>
      </p:sp>
      <p:pic>
        <p:nvPicPr>
          <p:cNvPr id="4" name="Imagen 3">
            <a:extLst>
              <a:ext uri="{FF2B5EF4-FFF2-40B4-BE49-F238E27FC236}">
                <a16:creationId xmlns:a16="http://schemas.microsoft.com/office/drawing/2014/main" id="{4C730719-EC83-C4E5-FF20-4E67B283CA84}"/>
              </a:ext>
            </a:extLst>
          </p:cNvPr>
          <p:cNvPicPr>
            <a:picLocks noChangeAspect="1"/>
          </p:cNvPicPr>
          <p:nvPr/>
        </p:nvPicPr>
        <p:blipFill>
          <a:blip r:embed="rId3"/>
          <a:stretch>
            <a:fillRect/>
          </a:stretch>
        </p:blipFill>
        <p:spPr>
          <a:xfrm>
            <a:off x="805837" y="1824475"/>
            <a:ext cx="659892" cy="747275"/>
          </a:xfrm>
          <a:prstGeom prst="rect">
            <a:avLst/>
          </a:prstGeom>
        </p:spPr>
      </p:pic>
      <p:pic>
        <p:nvPicPr>
          <p:cNvPr id="6" name="Imagen 5">
            <a:extLst>
              <a:ext uri="{FF2B5EF4-FFF2-40B4-BE49-F238E27FC236}">
                <a16:creationId xmlns:a16="http://schemas.microsoft.com/office/drawing/2014/main" id="{A03BDC92-9560-14E1-30C6-A1A805025F96}"/>
              </a:ext>
            </a:extLst>
          </p:cNvPr>
          <p:cNvPicPr>
            <a:picLocks noChangeAspect="1"/>
          </p:cNvPicPr>
          <p:nvPr/>
        </p:nvPicPr>
        <p:blipFill>
          <a:blip r:embed="rId4"/>
          <a:stretch>
            <a:fillRect/>
          </a:stretch>
        </p:blipFill>
        <p:spPr>
          <a:xfrm>
            <a:off x="4652949" y="1810259"/>
            <a:ext cx="1789249" cy="755001"/>
          </a:xfrm>
          <a:prstGeom prst="rect">
            <a:avLst/>
          </a:prstGeom>
        </p:spPr>
      </p:pic>
      <p:pic>
        <p:nvPicPr>
          <p:cNvPr id="8" name="Imagen 7">
            <a:extLst>
              <a:ext uri="{FF2B5EF4-FFF2-40B4-BE49-F238E27FC236}">
                <a16:creationId xmlns:a16="http://schemas.microsoft.com/office/drawing/2014/main" id="{3A7C9C74-9B7A-DF23-22AF-E5CA22201D7A}"/>
              </a:ext>
            </a:extLst>
          </p:cNvPr>
          <p:cNvPicPr>
            <a:picLocks noChangeAspect="1"/>
          </p:cNvPicPr>
          <p:nvPr/>
        </p:nvPicPr>
        <p:blipFill>
          <a:blip r:embed="rId5"/>
          <a:stretch>
            <a:fillRect/>
          </a:stretch>
        </p:blipFill>
        <p:spPr>
          <a:xfrm>
            <a:off x="1572516" y="1824475"/>
            <a:ext cx="1204302" cy="757674"/>
          </a:xfrm>
          <a:prstGeom prst="rect">
            <a:avLst/>
          </a:prstGeom>
        </p:spPr>
      </p:pic>
      <p:pic>
        <p:nvPicPr>
          <p:cNvPr id="10" name="Imagen 9">
            <a:extLst>
              <a:ext uri="{FF2B5EF4-FFF2-40B4-BE49-F238E27FC236}">
                <a16:creationId xmlns:a16="http://schemas.microsoft.com/office/drawing/2014/main" id="{FA094FA6-2F9F-8BBB-018A-4D536451AB9E}"/>
              </a:ext>
            </a:extLst>
          </p:cNvPr>
          <p:cNvPicPr>
            <a:picLocks noChangeAspect="1"/>
          </p:cNvPicPr>
          <p:nvPr/>
        </p:nvPicPr>
        <p:blipFill>
          <a:blip r:embed="rId6"/>
          <a:stretch>
            <a:fillRect/>
          </a:stretch>
        </p:blipFill>
        <p:spPr>
          <a:xfrm>
            <a:off x="2883605" y="1824474"/>
            <a:ext cx="1607448" cy="747275"/>
          </a:xfrm>
          <a:prstGeom prst="rect">
            <a:avLst/>
          </a:prstGeom>
        </p:spPr>
      </p:pic>
      <p:pic>
        <p:nvPicPr>
          <p:cNvPr id="12" name="Imagen 11">
            <a:extLst>
              <a:ext uri="{FF2B5EF4-FFF2-40B4-BE49-F238E27FC236}">
                <a16:creationId xmlns:a16="http://schemas.microsoft.com/office/drawing/2014/main" id="{7DCFF378-1E8D-B7E9-157D-576A180A7934}"/>
              </a:ext>
            </a:extLst>
          </p:cNvPr>
          <p:cNvPicPr>
            <a:picLocks noChangeAspect="1"/>
          </p:cNvPicPr>
          <p:nvPr/>
        </p:nvPicPr>
        <p:blipFill>
          <a:blip r:embed="rId7"/>
          <a:stretch>
            <a:fillRect/>
          </a:stretch>
        </p:blipFill>
        <p:spPr>
          <a:xfrm>
            <a:off x="6662820" y="1803052"/>
            <a:ext cx="1338969" cy="766667"/>
          </a:xfrm>
          <a:prstGeom prst="rect">
            <a:avLst/>
          </a:prstGeom>
        </p:spPr>
      </p:pic>
      <p:pic>
        <p:nvPicPr>
          <p:cNvPr id="14" name="Imagen 13">
            <a:extLst>
              <a:ext uri="{FF2B5EF4-FFF2-40B4-BE49-F238E27FC236}">
                <a16:creationId xmlns:a16="http://schemas.microsoft.com/office/drawing/2014/main" id="{AAA8A451-C7A7-16E1-C96A-C76CED00A04C}"/>
              </a:ext>
            </a:extLst>
          </p:cNvPr>
          <p:cNvPicPr>
            <a:picLocks noChangeAspect="1"/>
          </p:cNvPicPr>
          <p:nvPr/>
        </p:nvPicPr>
        <p:blipFill>
          <a:blip r:embed="rId8"/>
          <a:stretch>
            <a:fillRect/>
          </a:stretch>
        </p:blipFill>
        <p:spPr>
          <a:xfrm>
            <a:off x="732482" y="2851466"/>
            <a:ext cx="1061447" cy="1744216"/>
          </a:xfrm>
          <a:prstGeom prst="rect">
            <a:avLst/>
          </a:prstGeom>
        </p:spPr>
      </p:pic>
      <p:pic>
        <p:nvPicPr>
          <p:cNvPr id="16" name="Imagen 15">
            <a:extLst>
              <a:ext uri="{FF2B5EF4-FFF2-40B4-BE49-F238E27FC236}">
                <a16:creationId xmlns:a16="http://schemas.microsoft.com/office/drawing/2014/main" id="{61CF2300-B942-80B7-5255-4BD31563909E}"/>
              </a:ext>
            </a:extLst>
          </p:cNvPr>
          <p:cNvPicPr>
            <a:picLocks noChangeAspect="1"/>
          </p:cNvPicPr>
          <p:nvPr/>
        </p:nvPicPr>
        <p:blipFill>
          <a:blip r:embed="rId9"/>
          <a:stretch>
            <a:fillRect/>
          </a:stretch>
        </p:blipFill>
        <p:spPr>
          <a:xfrm>
            <a:off x="1946563" y="2859620"/>
            <a:ext cx="1280777" cy="1736062"/>
          </a:xfrm>
          <a:prstGeom prst="rect">
            <a:avLst/>
          </a:prstGeom>
        </p:spPr>
      </p:pic>
      <p:pic>
        <p:nvPicPr>
          <p:cNvPr id="18" name="Imagen 17">
            <a:extLst>
              <a:ext uri="{FF2B5EF4-FFF2-40B4-BE49-F238E27FC236}">
                <a16:creationId xmlns:a16="http://schemas.microsoft.com/office/drawing/2014/main" id="{5AAE3701-9B6C-A00C-3749-2D646C692CE7}"/>
              </a:ext>
            </a:extLst>
          </p:cNvPr>
          <p:cNvPicPr>
            <a:picLocks noChangeAspect="1"/>
          </p:cNvPicPr>
          <p:nvPr/>
        </p:nvPicPr>
        <p:blipFill>
          <a:blip r:embed="rId10"/>
          <a:stretch>
            <a:fillRect/>
          </a:stretch>
        </p:blipFill>
        <p:spPr>
          <a:xfrm>
            <a:off x="3596024" y="2851466"/>
            <a:ext cx="2696862" cy="1744216"/>
          </a:xfrm>
          <a:prstGeom prst="rect">
            <a:avLst/>
          </a:prstGeom>
        </p:spPr>
      </p:pic>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332</Words>
  <Application>Microsoft Office PowerPoint</Application>
  <PresentationFormat>Presentación en pantalla (16:9)</PresentationFormat>
  <Paragraphs>107</Paragraphs>
  <Slides>7</Slides>
  <Notes>7</Notes>
  <HiddenSlides>0</HiddenSlides>
  <MMClips>0</MMClips>
  <ScaleCrop>false</ScaleCrop>
  <HeadingPairs>
    <vt:vector size="6" baseType="variant">
      <vt:variant>
        <vt:lpstr>Fuentes usadas</vt:lpstr>
      </vt:variant>
      <vt:variant>
        <vt:i4>13</vt:i4>
      </vt:variant>
      <vt:variant>
        <vt:lpstr>Tema</vt:lpstr>
      </vt:variant>
      <vt:variant>
        <vt:i4>2</vt:i4>
      </vt:variant>
      <vt:variant>
        <vt:lpstr>Títulos de diapositiva</vt:lpstr>
      </vt:variant>
      <vt:variant>
        <vt:i4>7</vt:i4>
      </vt:variant>
    </vt:vector>
  </HeadingPairs>
  <TitlesOfParts>
    <vt:vector size="22" baseType="lpstr">
      <vt:lpstr>Fira Sans Extra Condensed Medium</vt:lpstr>
      <vt:lpstr>Maven Pro SemiBold</vt:lpstr>
      <vt:lpstr>Maven Pro</vt:lpstr>
      <vt:lpstr>Calibri</vt:lpstr>
      <vt:lpstr>Arial</vt:lpstr>
      <vt:lpstr>Fira Sans Condensed Medium</vt:lpstr>
      <vt:lpstr>Söhne</vt:lpstr>
      <vt:lpstr>Proxima Nova</vt:lpstr>
      <vt:lpstr>Livvic Light</vt:lpstr>
      <vt:lpstr>Proxima Nova Semibold</vt:lpstr>
      <vt:lpstr>Nunito Light</vt:lpstr>
      <vt:lpstr>Advent Pro SemiBold</vt:lpstr>
      <vt:lpstr>Share Tech</vt:lpstr>
      <vt:lpstr>Data Science Consulting by Slidesgo</vt:lpstr>
      <vt:lpstr>Slidesgo Final Pages</vt:lpstr>
      <vt:lpstr>DATA SCIENCE</vt:lpstr>
      <vt:lpstr>CONTENTS OF THIS TEMPLATE</vt:lpstr>
      <vt:lpstr>Box Plot  Temperatura Promedio Anual</vt:lpstr>
      <vt:lpstr>TENDENCIA TEMPERATURA PROMEDIO ANUAL</vt:lpstr>
      <vt:lpstr>CONCLUSIONES</vt:lpstr>
      <vt:lpstr>Gracias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Diego</dc:creator>
  <cp:lastModifiedBy>Diego</cp:lastModifiedBy>
  <cp:revision>1</cp:revision>
  <dcterms:modified xsi:type="dcterms:W3CDTF">2023-01-31T03:15:49Z</dcterms:modified>
</cp:coreProperties>
</file>