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2"/>
    <p:sldId id="281" r:id="rId3"/>
    <p:sldId id="279" r:id="rId4"/>
    <p:sldId id="282" r:id="rId5"/>
    <p:sldId id="260" r:id="rId6"/>
    <p:sldId id="264" r:id="rId7"/>
    <p:sldId id="271" r:id="rId8"/>
    <p:sldId id="283" r:id="rId9"/>
    <p:sldId id="284" r:id="rId10"/>
    <p:sldId id="285" r:id="rId11"/>
    <p:sldId id="286" r:id="rId12"/>
    <p:sldId id="287" r:id="rId13"/>
    <p:sldId id="289" r:id="rId14"/>
    <p:sldId id="290" r:id="rId15"/>
    <p:sldId id="288" r:id="rId16"/>
    <p:sldId id="291" r:id="rId17"/>
    <p:sldId id="292" r:id="rId18"/>
    <p:sldId id="293" r:id="rId19"/>
    <p:sldId id="294" r:id="rId20"/>
    <p:sldId id="295" r:id="rId21"/>
    <p:sldId id="296" r:id="rId22"/>
    <p:sldId id="297" r:id="rId23"/>
    <p:sldId id="298" r:id="rId24"/>
    <p:sldId id="278" r:id="rId25"/>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5" autoAdjust="0"/>
    <p:restoredTop sz="94694"/>
  </p:normalViewPr>
  <p:slideViewPr>
    <p:cSldViewPr>
      <p:cViewPr varScale="1">
        <p:scale>
          <a:sx n="65" d="100"/>
          <a:sy n="65" d="100"/>
        </p:scale>
        <p:origin x="103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BE16898-B18B-0579-3F18-4E3DD0C41F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7"/>
            <a:ext cx="20104100" cy="113085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bg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4E49376-72F1-FCC7-7AB0-BC37C167EA42}"/>
              </a:ext>
            </a:extLst>
          </p:cNvPr>
          <p:cNvPicPr>
            <a:picLocks noChangeAspect="1"/>
          </p:cNvPicPr>
          <p:nvPr userDrawn="1"/>
        </p:nvPicPr>
        <p:blipFill>
          <a:blip r:embed="rId2"/>
          <a:stretch>
            <a:fillRect/>
          </a:stretch>
        </p:blipFill>
        <p:spPr>
          <a:xfrm>
            <a:off x="528018" y="1710786"/>
            <a:ext cx="19071465" cy="9079653"/>
          </a:xfrm>
          <a:prstGeom prst="rect">
            <a:avLst/>
          </a:prstGeom>
        </p:spPr>
      </p:pic>
      <p:pic>
        <p:nvPicPr>
          <p:cNvPr id="4" name="Imagen 3">
            <a:extLst>
              <a:ext uri="{FF2B5EF4-FFF2-40B4-BE49-F238E27FC236}">
                <a16:creationId xmlns:a16="http://schemas.microsoft.com/office/drawing/2014/main" id="{A16D24D1-11AE-6484-5BA9-B2BAEB6E8D0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2937653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C66FC48-4562-42F1-7E45-9DD2E026FDDE}"/>
              </a:ext>
            </a:extLst>
          </p:cNvPr>
          <p:cNvPicPr>
            <a:picLocks noChangeAspect="1"/>
          </p:cNvPicPr>
          <p:nvPr userDrawn="1"/>
        </p:nvPicPr>
        <p:blipFill>
          <a:blip r:embed="rId2"/>
          <a:stretch>
            <a:fillRect/>
          </a:stretch>
        </p:blipFill>
        <p:spPr>
          <a:xfrm>
            <a:off x="528017" y="1710786"/>
            <a:ext cx="19071465" cy="9079653"/>
          </a:xfrm>
          <a:prstGeom prst="rect">
            <a:avLst/>
          </a:prstGeom>
        </p:spPr>
      </p:pic>
      <p:pic>
        <p:nvPicPr>
          <p:cNvPr id="2" name="Imagen 1">
            <a:extLst>
              <a:ext uri="{FF2B5EF4-FFF2-40B4-BE49-F238E27FC236}">
                <a16:creationId xmlns:a16="http://schemas.microsoft.com/office/drawing/2014/main" id="{B1B13924-5B94-8C86-A350-343891A7CB6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870575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bg1"/>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794F00B-0395-7038-CBC5-96775BC72299}"/>
              </a:ext>
            </a:extLst>
          </p:cNvPr>
          <p:cNvPicPr>
            <a:picLocks noChangeAspect="1"/>
          </p:cNvPicPr>
          <p:nvPr userDrawn="1"/>
        </p:nvPicPr>
        <p:blipFill>
          <a:blip r:embed="rId2"/>
          <a:stretch>
            <a:fillRect/>
          </a:stretch>
        </p:blipFill>
        <p:spPr>
          <a:xfrm>
            <a:off x="528016" y="1710088"/>
            <a:ext cx="19047459" cy="9068224"/>
          </a:xfrm>
          <a:prstGeom prst="rect">
            <a:avLst/>
          </a:prstGeom>
        </p:spPr>
      </p:pic>
      <p:pic>
        <p:nvPicPr>
          <p:cNvPr id="2" name="Imagen 1">
            <a:extLst>
              <a:ext uri="{FF2B5EF4-FFF2-40B4-BE49-F238E27FC236}">
                <a16:creationId xmlns:a16="http://schemas.microsoft.com/office/drawing/2014/main" id="{45DFD1A4-A866-CD54-693D-48331EC88EA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4033888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Title Slide">
    <p:bg>
      <p:bgPr>
        <a:solidFill>
          <a:schemeClr val="bg1"/>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C3EC949-7EBE-3906-9091-979405038162}"/>
              </a:ext>
            </a:extLst>
          </p:cNvPr>
          <p:cNvPicPr>
            <a:picLocks noChangeAspect="1"/>
          </p:cNvPicPr>
          <p:nvPr userDrawn="1"/>
        </p:nvPicPr>
        <p:blipFill>
          <a:blip r:embed="rId2"/>
          <a:stretch>
            <a:fillRect/>
          </a:stretch>
        </p:blipFill>
        <p:spPr>
          <a:xfrm>
            <a:off x="519566" y="1710778"/>
            <a:ext cx="19085249" cy="9086215"/>
          </a:xfrm>
          <a:prstGeom prst="rect">
            <a:avLst/>
          </a:prstGeom>
        </p:spPr>
      </p:pic>
      <p:pic>
        <p:nvPicPr>
          <p:cNvPr id="2" name="Imagen 1">
            <a:extLst>
              <a:ext uri="{FF2B5EF4-FFF2-40B4-BE49-F238E27FC236}">
                <a16:creationId xmlns:a16="http://schemas.microsoft.com/office/drawing/2014/main" id="{2700D285-C990-E6A2-EF51-F80235EE463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1276173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E62CBCF-B1AA-7FCD-A067-BC8D98A3F931}"/>
              </a:ext>
            </a:extLst>
          </p:cNvPr>
          <p:cNvPicPr>
            <a:picLocks noChangeAspect="1"/>
          </p:cNvPicPr>
          <p:nvPr userDrawn="1"/>
        </p:nvPicPr>
        <p:blipFill>
          <a:blip r:embed="rId2"/>
          <a:stretch>
            <a:fillRect/>
          </a:stretch>
        </p:blipFill>
        <p:spPr>
          <a:xfrm>
            <a:off x="528293" y="1710778"/>
            <a:ext cx="19056516" cy="9072536"/>
          </a:xfrm>
          <a:prstGeom prst="rect">
            <a:avLst/>
          </a:prstGeom>
        </p:spPr>
      </p:pic>
      <p:pic>
        <p:nvPicPr>
          <p:cNvPr id="2" name="Imagen 1">
            <a:extLst>
              <a:ext uri="{FF2B5EF4-FFF2-40B4-BE49-F238E27FC236}">
                <a16:creationId xmlns:a16="http://schemas.microsoft.com/office/drawing/2014/main" id="{03FC14DC-2FB7-029A-C1F8-85A30996398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2835574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bg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7993BA3-7E62-6830-C666-587D7EDB9CC7}"/>
              </a:ext>
            </a:extLst>
          </p:cNvPr>
          <p:cNvPicPr>
            <a:picLocks noChangeAspect="1"/>
          </p:cNvPicPr>
          <p:nvPr userDrawn="1"/>
        </p:nvPicPr>
        <p:blipFill>
          <a:blip r:embed="rId2"/>
          <a:stretch>
            <a:fillRect/>
          </a:stretch>
        </p:blipFill>
        <p:spPr>
          <a:xfrm>
            <a:off x="528293" y="1710778"/>
            <a:ext cx="19056516" cy="9072536"/>
          </a:xfrm>
          <a:prstGeom prst="rect">
            <a:avLst/>
          </a:prstGeom>
        </p:spPr>
      </p:pic>
      <p:pic>
        <p:nvPicPr>
          <p:cNvPr id="2" name="Imagen 1">
            <a:extLst>
              <a:ext uri="{FF2B5EF4-FFF2-40B4-BE49-F238E27FC236}">
                <a16:creationId xmlns:a16="http://schemas.microsoft.com/office/drawing/2014/main" id="{51141120-6718-CDB1-9DA9-67E98334F3D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3320617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BE16898-B18B-0579-3F18-4E3DD0C41FD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397"/>
            <a:ext cx="20104096" cy="11308554"/>
          </a:xfrm>
          <a:prstGeom prst="rect">
            <a:avLst/>
          </a:prstGeom>
        </p:spPr>
      </p:pic>
    </p:spTree>
    <p:extLst>
      <p:ext uri="{BB962C8B-B14F-4D97-AF65-F5344CB8AC3E}">
        <p14:creationId xmlns:p14="http://schemas.microsoft.com/office/powerpoint/2010/main" val="85125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68C4E6A5-37A9-CA41-CFFE-0D02790DBBD3}"/>
              </a:ext>
            </a:extLst>
          </p:cNvPr>
          <p:cNvSpPr/>
          <p:nvPr userDrawn="1"/>
        </p:nvSpPr>
        <p:spPr>
          <a:xfrm>
            <a:off x="528620" y="1710786"/>
            <a:ext cx="19047460" cy="9072245"/>
          </a:xfrm>
          <a:custGeom>
            <a:avLst/>
            <a:gdLst/>
            <a:ahLst/>
            <a:cxnLst/>
            <a:rect l="l" t="t" r="r" b="b"/>
            <a:pathLst>
              <a:path w="19047460" h="9072245">
                <a:moveTo>
                  <a:pt x="18703776" y="0"/>
                </a:moveTo>
                <a:lnTo>
                  <a:pt x="343078" y="0"/>
                </a:lnTo>
                <a:lnTo>
                  <a:pt x="296526" y="3131"/>
                </a:lnTo>
                <a:lnTo>
                  <a:pt x="251876" y="12254"/>
                </a:lnTo>
                <a:lnTo>
                  <a:pt x="209539" y="26960"/>
                </a:lnTo>
                <a:lnTo>
                  <a:pt x="169923" y="46839"/>
                </a:lnTo>
                <a:lnTo>
                  <a:pt x="133436" y="71483"/>
                </a:lnTo>
                <a:lnTo>
                  <a:pt x="100487" y="100483"/>
                </a:lnTo>
                <a:lnTo>
                  <a:pt x="71486" y="133431"/>
                </a:lnTo>
                <a:lnTo>
                  <a:pt x="46841" y="169918"/>
                </a:lnTo>
                <a:lnTo>
                  <a:pt x="26961" y="209535"/>
                </a:lnTo>
                <a:lnTo>
                  <a:pt x="12255" y="251873"/>
                </a:lnTo>
                <a:lnTo>
                  <a:pt x="3132" y="296523"/>
                </a:lnTo>
                <a:lnTo>
                  <a:pt x="0" y="343078"/>
                </a:lnTo>
                <a:lnTo>
                  <a:pt x="0" y="8728969"/>
                </a:lnTo>
                <a:lnTo>
                  <a:pt x="3132" y="8775522"/>
                </a:lnTo>
                <a:lnTo>
                  <a:pt x="12255" y="8820171"/>
                </a:lnTo>
                <a:lnTo>
                  <a:pt x="26961" y="8862508"/>
                </a:lnTo>
                <a:lnTo>
                  <a:pt x="46841" y="8902125"/>
                </a:lnTo>
                <a:lnTo>
                  <a:pt x="71486" y="8938612"/>
                </a:lnTo>
                <a:lnTo>
                  <a:pt x="100487" y="8971560"/>
                </a:lnTo>
                <a:lnTo>
                  <a:pt x="133436" y="9000561"/>
                </a:lnTo>
                <a:lnTo>
                  <a:pt x="169923" y="9025206"/>
                </a:lnTo>
                <a:lnTo>
                  <a:pt x="209539" y="9045086"/>
                </a:lnTo>
                <a:lnTo>
                  <a:pt x="251876" y="9059792"/>
                </a:lnTo>
                <a:lnTo>
                  <a:pt x="296526" y="9068916"/>
                </a:lnTo>
                <a:lnTo>
                  <a:pt x="343078" y="9072048"/>
                </a:lnTo>
                <a:lnTo>
                  <a:pt x="18703776" y="9072048"/>
                </a:lnTo>
                <a:lnTo>
                  <a:pt x="18750330" y="9068916"/>
                </a:lnTo>
                <a:lnTo>
                  <a:pt x="18794981" y="9059792"/>
                </a:lnTo>
                <a:lnTo>
                  <a:pt x="18837319" y="9045086"/>
                </a:lnTo>
                <a:lnTo>
                  <a:pt x="18876936" y="9025206"/>
                </a:lnTo>
                <a:lnTo>
                  <a:pt x="18913422" y="9000561"/>
                </a:lnTo>
                <a:lnTo>
                  <a:pt x="18946370" y="8971560"/>
                </a:lnTo>
                <a:lnTo>
                  <a:pt x="18975371" y="8938612"/>
                </a:lnTo>
                <a:lnTo>
                  <a:pt x="19000015" y="8902125"/>
                </a:lnTo>
                <a:lnTo>
                  <a:pt x="19019894" y="8862508"/>
                </a:lnTo>
                <a:lnTo>
                  <a:pt x="19034599" y="8820171"/>
                </a:lnTo>
                <a:lnTo>
                  <a:pt x="19043722" y="8775522"/>
                </a:lnTo>
                <a:lnTo>
                  <a:pt x="19046854" y="8728969"/>
                </a:lnTo>
                <a:lnTo>
                  <a:pt x="19046854" y="343078"/>
                </a:lnTo>
                <a:lnTo>
                  <a:pt x="19043722" y="296523"/>
                </a:lnTo>
                <a:lnTo>
                  <a:pt x="19034599" y="251873"/>
                </a:lnTo>
                <a:lnTo>
                  <a:pt x="19019894" y="209535"/>
                </a:lnTo>
                <a:lnTo>
                  <a:pt x="19000015" y="169918"/>
                </a:lnTo>
                <a:lnTo>
                  <a:pt x="18975371" y="133431"/>
                </a:lnTo>
                <a:lnTo>
                  <a:pt x="18946370" y="100483"/>
                </a:lnTo>
                <a:lnTo>
                  <a:pt x="18913422" y="71483"/>
                </a:lnTo>
                <a:lnTo>
                  <a:pt x="18876936" y="46839"/>
                </a:lnTo>
                <a:lnTo>
                  <a:pt x="18837319" y="26960"/>
                </a:lnTo>
                <a:lnTo>
                  <a:pt x="18794981" y="12254"/>
                </a:lnTo>
                <a:lnTo>
                  <a:pt x="18750330" y="3131"/>
                </a:lnTo>
                <a:lnTo>
                  <a:pt x="18703776" y="0"/>
                </a:lnTo>
                <a:close/>
              </a:path>
            </a:pathLst>
          </a:custGeom>
          <a:solidFill>
            <a:srgbClr val="F8F4EB"/>
          </a:solidFill>
        </p:spPr>
        <p:txBody>
          <a:bodyPr wrap="square" lIns="0" tIns="0" rIns="0" bIns="0" rtlCol="0"/>
          <a:lstStyle/>
          <a:p>
            <a:endParaRPr/>
          </a:p>
        </p:txBody>
      </p:sp>
      <p:pic>
        <p:nvPicPr>
          <p:cNvPr id="3" name="Imagen 2">
            <a:extLst>
              <a:ext uri="{FF2B5EF4-FFF2-40B4-BE49-F238E27FC236}">
                <a16:creationId xmlns:a16="http://schemas.microsoft.com/office/drawing/2014/main" id="{2E610A72-35FF-D95D-1EC0-0C85A9EBFBE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372757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8078980-B2E0-BFC6-F12D-82E26DE66842}"/>
              </a:ext>
            </a:extLst>
          </p:cNvPr>
          <p:cNvPicPr>
            <a:picLocks noChangeAspect="1"/>
          </p:cNvPicPr>
          <p:nvPr userDrawn="1"/>
        </p:nvPicPr>
        <p:blipFill>
          <a:blip r:embed="rId2"/>
          <a:stretch>
            <a:fillRect/>
          </a:stretch>
        </p:blipFill>
        <p:spPr>
          <a:xfrm>
            <a:off x="-6350" y="0"/>
            <a:ext cx="20269200" cy="11309350"/>
          </a:xfrm>
          <a:prstGeom prst="rect">
            <a:avLst/>
          </a:prstGeom>
        </p:spPr>
      </p:pic>
      <p:sp>
        <p:nvSpPr>
          <p:cNvPr id="3" name="object 2">
            <a:extLst>
              <a:ext uri="{FF2B5EF4-FFF2-40B4-BE49-F238E27FC236}">
                <a16:creationId xmlns:a16="http://schemas.microsoft.com/office/drawing/2014/main" id="{E01984FE-3D4F-E67F-4FEE-B68273B5D17B}"/>
              </a:ext>
            </a:extLst>
          </p:cNvPr>
          <p:cNvSpPr/>
          <p:nvPr userDrawn="1"/>
        </p:nvSpPr>
        <p:spPr>
          <a:xfrm>
            <a:off x="528618" y="1710786"/>
            <a:ext cx="11817985" cy="9072245"/>
          </a:xfrm>
          <a:custGeom>
            <a:avLst/>
            <a:gdLst/>
            <a:ahLst/>
            <a:cxnLst/>
            <a:rect l="l" t="t" r="r" b="b"/>
            <a:pathLst>
              <a:path w="11817985" h="9072245">
                <a:moveTo>
                  <a:pt x="11474394" y="0"/>
                </a:moveTo>
                <a:lnTo>
                  <a:pt x="343089" y="0"/>
                </a:lnTo>
                <a:lnTo>
                  <a:pt x="296534" y="3131"/>
                </a:lnTo>
                <a:lnTo>
                  <a:pt x="251882" y="12254"/>
                </a:lnTo>
                <a:lnTo>
                  <a:pt x="209544" y="26960"/>
                </a:lnTo>
                <a:lnTo>
                  <a:pt x="169926" y="46839"/>
                </a:lnTo>
                <a:lnTo>
                  <a:pt x="133438" y="71483"/>
                </a:lnTo>
                <a:lnTo>
                  <a:pt x="100489" y="100483"/>
                </a:lnTo>
                <a:lnTo>
                  <a:pt x="71487" y="133431"/>
                </a:lnTo>
                <a:lnTo>
                  <a:pt x="46842" y="169918"/>
                </a:lnTo>
                <a:lnTo>
                  <a:pt x="26961" y="209535"/>
                </a:lnTo>
                <a:lnTo>
                  <a:pt x="12255" y="251873"/>
                </a:lnTo>
                <a:lnTo>
                  <a:pt x="3132" y="296523"/>
                </a:lnTo>
                <a:lnTo>
                  <a:pt x="0" y="343078"/>
                </a:lnTo>
                <a:lnTo>
                  <a:pt x="0" y="8728969"/>
                </a:lnTo>
                <a:lnTo>
                  <a:pt x="3132" y="8775522"/>
                </a:lnTo>
                <a:lnTo>
                  <a:pt x="12255" y="8820171"/>
                </a:lnTo>
                <a:lnTo>
                  <a:pt x="26961" y="8862508"/>
                </a:lnTo>
                <a:lnTo>
                  <a:pt x="46842" y="8902125"/>
                </a:lnTo>
                <a:lnTo>
                  <a:pt x="71487" y="8938612"/>
                </a:lnTo>
                <a:lnTo>
                  <a:pt x="100489" y="8971560"/>
                </a:lnTo>
                <a:lnTo>
                  <a:pt x="133438" y="9000561"/>
                </a:lnTo>
                <a:lnTo>
                  <a:pt x="169926" y="9025206"/>
                </a:lnTo>
                <a:lnTo>
                  <a:pt x="209544" y="9045086"/>
                </a:lnTo>
                <a:lnTo>
                  <a:pt x="251882" y="9059792"/>
                </a:lnTo>
                <a:lnTo>
                  <a:pt x="296534" y="9068916"/>
                </a:lnTo>
                <a:lnTo>
                  <a:pt x="343089" y="9072048"/>
                </a:lnTo>
                <a:lnTo>
                  <a:pt x="11474394" y="9072048"/>
                </a:lnTo>
                <a:lnTo>
                  <a:pt x="11520948" y="9068916"/>
                </a:lnTo>
                <a:lnTo>
                  <a:pt x="11565599" y="9059792"/>
                </a:lnTo>
                <a:lnTo>
                  <a:pt x="11607937" y="9045086"/>
                </a:lnTo>
                <a:lnTo>
                  <a:pt x="11647554" y="9025206"/>
                </a:lnTo>
                <a:lnTo>
                  <a:pt x="11684040" y="9000561"/>
                </a:lnTo>
                <a:lnTo>
                  <a:pt x="11716988" y="8971560"/>
                </a:lnTo>
                <a:lnTo>
                  <a:pt x="11745989" y="8938612"/>
                </a:lnTo>
                <a:lnTo>
                  <a:pt x="11770633" y="8902125"/>
                </a:lnTo>
                <a:lnTo>
                  <a:pt x="11790512" y="8862508"/>
                </a:lnTo>
                <a:lnTo>
                  <a:pt x="11805217" y="8820171"/>
                </a:lnTo>
                <a:lnTo>
                  <a:pt x="11814340" y="8775522"/>
                </a:lnTo>
                <a:lnTo>
                  <a:pt x="11817472" y="8728969"/>
                </a:lnTo>
                <a:lnTo>
                  <a:pt x="11817472" y="343078"/>
                </a:lnTo>
                <a:lnTo>
                  <a:pt x="11814340" y="296523"/>
                </a:lnTo>
                <a:lnTo>
                  <a:pt x="11805217" y="251873"/>
                </a:lnTo>
                <a:lnTo>
                  <a:pt x="11790512" y="209535"/>
                </a:lnTo>
                <a:lnTo>
                  <a:pt x="11770633" y="169918"/>
                </a:lnTo>
                <a:lnTo>
                  <a:pt x="11745989" y="133431"/>
                </a:lnTo>
                <a:lnTo>
                  <a:pt x="11716988" y="100483"/>
                </a:lnTo>
                <a:lnTo>
                  <a:pt x="11684040" y="71483"/>
                </a:lnTo>
                <a:lnTo>
                  <a:pt x="11647554" y="46839"/>
                </a:lnTo>
                <a:lnTo>
                  <a:pt x="11607937" y="26960"/>
                </a:lnTo>
                <a:lnTo>
                  <a:pt x="11565599" y="12254"/>
                </a:lnTo>
                <a:lnTo>
                  <a:pt x="11520948" y="3131"/>
                </a:lnTo>
                <a:lnTo>
                  <a:pt x="11474394" y="0"/>
                </a:lnTo>
                <a:close/>
              </a:path>
            </a:pathLst>
          </a:custGeom>
          <a:solidFill>
            <a:srgbClr val="FFFFFF"/>
          </a:solidFill>
        </p:spPr>
        <p:txBody>
          <a:bodyPr wrap="square" lIns="0" tIns="0" rIns="0" bIns="0" rtlCol="0"/>
          <a:lstStyle/>
          <a:p>
            <a:endParaRPr/>
          </a:p>
        </p:txBody>
      </p:sp>
      <p:pic>
        <p:nvPicPr>
          <p:cNvPr id="5" name="Imagen 4">
            <a:extLst>
              <a:ext uri="{FF2B5EF4-FFF2-40B4-BE49-F238E27FC236}">
                <a16:creationId xmlns:a16="http://schemas.microsoft.com/office/drawing/2014/main" id="{C4ADA92D-79E0-75FB-4C48-9FC5CBAA04E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4221647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8078980-B2E0-BFC6-F12D-82E26DE66842}"/>
              </a:ext>
            </a:extLst>
          </p:cNvPr>
          <p:cNvPicPr>
            <a:picLocks noChangeAspect="1"/>
          </p:cNvPicPr>
          <p:nvPr userDrawn="1"/>
        </p:nvPicPr>
        <p:blipFill>
          <a:blip r:embed="rId2"/>
          <a:stretch>
            <a:fillRect/>
          </a:stretch>
        </p:blipFill>
        <p:spPr>
          <a:xfrm>
            <a:off x="-6350" y="0"/>
            <a:ext cx="20269200" cy="11309350"/>
          </a:xfrm>
          <a:prstGeom prst="rect">
            <a:avLst/>
          </a:prstGeom>
        </p:spPr>
      </p:pic>
      <p:pic>
        <p:nvPicPr>
          <p:cNvPr id="3" name="Imagen 2">
            <a:extLst>
              <a:ext uri="{FF2B5EF4-FFF2-40B4-BE49-F238E27FC236}">
                <a16:creationId xmlns:a16="http://schemas.microsoft.com/office/drawing/2014/main" id="{7491E232-45DC-A874-9BB0-BA012F8F018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413634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8078980-B2E0-BFC6-F12D-82E26DE66842}"/>
              </a:ext>
            </a:extLst>
          </p:cNvPr>
          <p:cNvPicPr>
            <a:picLocks noChangeAspect="1"/>
          </p:cNvPicPr>
          <p:nvPr userDrawn="1"/>
        </p:nvPicPr>
        <p:blipFill>
          <a:blip r:embed="rId2"/>
          <a:stretch>
            <a:fillRect/>
          </a:stretch>
        </p:blipFill>
        <p:spPr>
          <a:xfrm>
            <a:off x="-6350" y="0"/>
            <a:ext cx="20269200" cy="11309350"/>
          </a:xfrm>
          <a:prstGeom prst="rect">
            <a:avLst/>
          </a:prstGeom>
        </p:spPr>
      </p:pic>
      <p:sp>
        <p:nvSpPr>
          <p:cNvPr id="3" name="object 2">
            <a:extLst>
              <a:ext uri="{FF2B5EF4-FFF2-40B4-BE49-F238E27FC236}">
                <a16:creationId xmlns:a16="http://schemas.microsoft.com/office/drawing/2014/main" id="{3C35D062-3FB9-1D78-D6B8-C84B784F8EB3}"/>
              </a:ext>
            </a:extLst>
          </p:cNvPr>
          <p:cNvSpPr/>
          <p:nvPr userDrawn="1"/>
        </p:nvSpPr>
        <p:spPr>
          <a:xfrm>
            <a:off x="528618" y="1710786"/>
            <a:ext cx="11817985" cy="9072245"/>
          </a:xfrm>
          <a:custGeom>
            <a:avLst/>
            <a:gdLst/>
            <a:ahLst/>
            <a:cxnLst/>
            <a:rect l="l" t="t" r="r" b="b"/>
            <a:pathLst>
              <a:path w="11817985" h="9072245">
                <a:moveTo>
                  <a:pt x="11474394" y="0"/>
                </a:moveTo>
                <a:lnTo>
                  <a:pt x="343089" y="0"/>
                </a:lnTo>
                <a:lnTo>
                  <a:pt x="296534" y="3131"/>
                </a:lnTo>
                <a:lnTo>
                  <a:pt x="251882" y="12254"/>
                </a:lnTo>
                <a:lnTo>
                  <a:pt x="209544" y="26960"/>
                </a:lnTo>
                <a:lnTo>
                  <a:pt x="169926" y="46839"/>
                </a:lnTo>
                <a:lnTo>
                  <a:pt x="133438" y="71483"/>
                </a:lnTo>
                <a:lnTo>
                  <a:pt x="100489" y="100483"/>
                </a:lnTo>
                <a:lnTo>
                  <a:pt x="71487" y="133431"/>
                </a:lnTo>
                <a:lnTo>
                  <a:pt x="46842" y="169918"/>
                </a:lnTo>
                <a:lnTo>
                  <a:pt x="26961" y="209535"/>
                </a:lnTo>
                <a:lnTo>
                  <a:pt x="12255" y="251873"/>
                </a:lnTo>
                <a:lnTo>
                  <a:pt x="3132" y="296523"/>
                </a:lnTo>
                <a:lnTo>
                  <a:pt x="0" y="343078"/>
                </a:lnTo>
                <a:lnTo>
                  <a:pt x="0" y="8728969"/>
                </a:lnTo>
                <a:lnTo>
                  <a:pt x="3132" y="8775522"/>
                </a:lnTo>
                <a:lnTo>
                  <a:pt x="12255" y="8820171"/>
                </a:lnTo>
                <a:lnTo>
                  <a:pt x="26961" y="8862508"/>
                </a:lnTo>
                <a:lnTo>
                  <a:pt x="46842" y="8902125"/>
                </a:lnTo>
                <a:lnTo>
                  <a:pt x="71487" y="8938612"/>
                </a:lnTo>
                <a:lnTo>
                  <a:pt x="100489" y="8971560"/>
                </a:lnTo>
                <a:lnTo>
                  <a:pt x="133438" y="9000561"/>
                </a:lnTo>
                <a:lnTo>
                  <a:pt x="169926" y="9025206"/>
                </a:lnTo>
                <a:lnTo>
                  <a:pt x="209544" y="9045086"/>
                </a:lnTo>
                <a:lnTo>
                  <a:pt x="251882" y="9059792"/>
                </a:lnTo>
                <a:lnTo>
                  <a:pt x="296534" y="9068916"/>
                </a:lnTo>
                <a:lnTo>
                  <a:pt x="343089" y="9072048"/>
                </a:lnTo>
                <a:lnTo>
                  <a:pt x="11474394" y="9072048"/>
                </a:lnTo>
                <a:lnTo>
                  <a:pt x="11520948" y="9068916"/>
                </a:lnTo>
                <a:lnTo>
                  <a:pt x="11565599" y="9059792"/>
                </a:lnTo>
                <a:lnTo>
                  <a:pt x="11607937" y="9045086"/>
                </a:lnTo>
                <a:lnTo>
                  <a:pt x="11647554" y="9025206"/>
                </a:lnTo>
                <a:lnTo>
                  <a:pt x="11684040" y="9000561"/>
                </a:lnTo>
                <a:lnTo>
                  <a:pt x="11716988" y="8971560"/>
                </a:lnTo>
                <a:lnTo>
                  <a:pt x="11745989" y="8938612"/>
                </a:lnTo>
                <a:lnTo>
                  <a:pt x="11770633" y="8902125"/>
                </a:lnTo>
                <a:lnTo>
                  <a:pt x="11790512" y="8862508"/>
                </a:lnTo>
                <a:lnTo>
                  <a:pt x="11805217" y="8820171"/>
                </a:lnTo>
                <a:lnTo>
                  <a:pt x="11814340" y="8775522"/>
                </a:lnTo>
                <a:lnTo>
                  <a:pt x="11817472" y="8728969"/>
                </a:lnTo>
                <a:lnTo>
                  <a:pt x="11817472" y="343078"/>
                </a:lnTo>
                <a:lnTo>
                  <a:pt x="11814340" y="296523"/>
                </a:lnTo>
                <a:lnTo>
                  <a:pt x="11805217" y="251873"/>
                </a:lnTo>
                <a:lnTo>
                  <a:pt x="11790512" y="209535"/>
                </a:lnTo>
                <a:lnTo>
                  <a:pt x="11770633" y="169918"/>
                </a:lnTo>
                <a:lnTo>
                  <a:pt x="11745989" y="133431"/>
                </a:lnTo>
                <a:lnTo>
                  <a:pt x="11716988" y="100483"/>
                </a:lnTo>
                <a:lnTo>
                  <a:pt x="11684040" y="71483"/>
                </a:lnTo>
                <a:lnTo>
                  <a:pt x="11647554" y="46839"/>
                </a:lnTo>
                <a:lnTo>
                  <a:pt x="11607937" y="26960"/>
                </a:lnTo>
                <a:lnTo>
                  <a:pt x="11565599" y="12254"/>
                </a:lnTo>
                <a:lnTo>
                  <a:pt x="11520948" y="3131"/>
                </a:lnTo>
                <a:lnTo>
                  <a:pt x="11474394" y="0"/>
                </a:lnTo>
                <a:close/>
              </a:path>
            </a:pathLst>
          </a:custGeom>
          <a:solidFill>
            <a:srgbClr val="FFFFFF"/>
          </a:solidFill>
        </p:spPr>
        <p:txBody>
          <a:bodyPr wrap="square" lIns="0" tIns="0" rIns="0" bIns="0" rtlCol="0"/>
          <a:lstStyle/>
          <a:p>
            <a:endParaRPr/>
          </a:p>
        </p:txBody>
      </p:sp>
      <p:pic>
        <p:nvPicPr>
          <p:cNvPr id="6" name="Imagen 5">
            <a:extLst>
              <a:ext uri="{FF2B5EF4-FFF2-40B4-BE49-F238E27FC236}">
                <a16:creationId xmlns:a16="http://schemas.microsoft.com/office/drawing/2014/main" id="{5F31CAA6-26BF-1BBA-2A6D-4A33869449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3164614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28620" y="1710786"/>
            <a:ext cx="19047460" cy="9072245"/>
          </a:xfrm>
          <a:custGeom>
            <a:avLst/>
            <a:gdLst/>
            <a:ahLst/>
            <a:cxnLst/>
            <a:rect l="l" t="t" r="r" b="b"/>
            <a:pathLst>
              <a:path w="19047460" h="9072245">
                <a:moveTo>
                  <a:pt x="18703776" y="0"/>
                </a:moveTo>
                <a:lnTo>
                  <a:pt x="343078" y="0"/>
                </a:lnTo>
                <a:lnTo>
                  <a:pt x="296526" y="3131"/>
                </a:lnTo>
                <a:lnTo>
                  <a:pt x="251876" y="12254"/>
                </a:lnTo>
                <a:lnTo>
                  <a:pt x="209539" y="26960"/>
                </a:lnTo>
                <a:lnTo>
                  <a:pt x="169923" y="46839"/>
                </a:lnTo>
                <a:lnTo>
                  <a:pt x="133436" y="71483"/>
                </a:lnTo>
                <a:lnTo>
                  <a:pt x="100487" y="100483"/>
                </a:lnTo>
                <a:lnTo>
                  <a:pt x="71486" y="133431"/>
                </a:lnTo>
                <a:lnTo>
                  <a:pt x="46841" y="169918"/>
                </a:lnTo>
                <a:lnTo>
                  <a:pt x="26961" y="209535"/>
                </a:lnTo>
                <a:lnTo>
                  <a:pt x="12255" y="251873"/>
                </a:lnTo>
                <a:lnTo>
                  <a:pt x="3132" y="296523"/>
                </a:lnTo>
                <a:lnTo>
                  <a:pt x="0" y="343078"/>
                </a:lnTo>
                <a:lnTo>
                  <a:pt x="0" y="8728969"/>
                </a:lnTo>
                <a:lnTo>
                  <a:pt x="3132" y="8775522"/>
                </a:lnTo>
                <a:lnTo>
                  <a:pt x="12255" y="8820171"/>
                </a:lnTo>
                <a:lnTo>
                  <a:pt x="26961" y="8862508"/>
                </a:lnTo>
                <a:lnTo>
                  <a:pt x="46841" y="8902125"/>
                </a:lnTo>
                <a:lnTo>
                  <a:pt x="71486" y="8938612"/>
                </a:lnTo>
                <a:lnTo>
                  <a:pt x="100487" y="8971560"/>
                </a:lnTo>
                <a:lnTo>
                  <a:pt x="133436" y="9000561"/>
                </a:lnTo>
                <a:lnTo>
                  <a:pt x="169923" y="9025206"/>
                </a:lnTo>
                <a:lnTo>
                  <a:pt x="209539" y="9045086"/>
                </a:lnTo>
                <a:lnTo>
                  <a:pt x="251876" y="9059792"/>
                </a:lnTo>
                <a:lnTo>
                  <a:pt x="296526" y="9068916"/>
                </a:lnTo>
                <a:lnTo>
                  <a:pt x="343078" y="9072048"/>
                </a:lnTo>
                <a:lnTo>
                  <a:pt x="18703776" y="9072048"/>
                </a:lnTo>
                <a:lnTo>
                  <a:pt x="18750330" y="9068916"/>
                </a:lnTo>
                <a:lnTo>
                  <a:pt x="18794981" y="9059792"/>
                </a:lnTo>
                <a:lnTo>
                  <a:pt x="18837319" y="9045086"/>
                </a:lnTo>
                <a:lnTo>
                  <a:pt x="18876936" y="9025206"/>
                </a:lnTo>
                <a:lnTo>
                  <a:pt x="18913422" y="9000561"/>
                </a:lnTo>
                <a:lnTo>
                  <a:pt x="18946370" y="8971560"/>
                </a:lnTo>
                <a:lnTo>
                  <a:pt x="18975371" y="8938612"/>
                </a:lnTo>
                <a:lnTo>
                  <a:pt x="19000015" y="8902125"/>
                </a:lnTo>
                <a:lnTo>
                  <a:pt x="19019894" y="8862508"/>
                </a:lnTo>
                <a:lnTo>
                  <a:pt x="19034599" y="8820171"/>
                </a:lnTo>
                <a:lnTo>
                  <a:pt x="19043722" y="8775522"/>
                </a:lnTo>
                <a:lnTo>
                  <a:pt x="19046854" y="8728969"/>
                </a:lnTo>
                <a:lnTo>
                  <a:pt x="19046854" y="343078"/>
                </a:lnTo>
                <a:lnTo>
                  <a:pt x="19043722" y="296523"/>
                </a:lnTo>
                <a:lnTo>
                  <a:pt x="19034599" y="251873"/>
                </a:lnTo>
                <a:lnTo>
                  <a:pt x="19019894" y="209535"/>
                </a:lnTo>
                <a:lnTo>
                  <a:pt x="19000015" y="169918"/>
                </a:lnTo>
                <a:lnTo>
                  <a:pt x="18975371" y="133431"/>
                </a:lnTo>
                <a:lnTo>
                  <a:pt x="18946370" y="100483"/>
                </a:lnTo>
                <a:lnTo>
                  <a:pt x="18913422" y="71483"/>
                </a:lnTo>
                <a:lnTo>
                  <a:pt x="18876936" y="46839"/>
                </a:lnTo>
                <a:lnTo>
                  <a:pt x="18837319" y="26960"/>
                </a:lnTo>
                <a:lnTo>
                  <a:pt x="18794981" y="12254"/>
                </a:lnTo>
                <a:lnTo>
                  <a:pt x="18750330" y="3131"/>
                </a:lnTo>
                <a:lnTo>
                  <a:pt x="18703776" y="0"/>
                </a:lnTo>
                <a:close/>
              </a:path>
            </a:pathLst>
          </a:custGeom>
          <a:solidFill>
            <a:srgbClr val="FF051E"/>
          </a:solidFill>
        </p:spPr>
        <p:txBody>
          <a:bodyPr wrap="square" lIns="0" tIns="0" rIns="0" bIns="0" rtlCol="0"/>
          <a:lstStyle/>
          <a:p>
            <a:endParaRPr/>
          </a:p>
        </p:txBody>
      </p:sp>
      <p:pic>
        <p:nvPicPr>
          <p:cNvPr id="3" name="Imagen 2">
            <a:extLst>
              <a:ext uri="{FF2B5EF4-FFF2-40B4-BE49-F238E27FC236}">
                <a16:creationId xmlns:a16="http://schemas.microsoft.com/office/drawing/2014/main" id="{8C9AFF4F-1666-6FCB-BF63-8933691726A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343795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FC3A2FCE-9E93-4A5C-5541-2EE326C746AE}"/>
              </a:ext>
            </a:extLst>
          </p:cNvPr>
          <p:cNvPicPr>
            <a:picLocks noChangeAspect="1"/>
          </p:cNvPicPr>
          <p:nvPr userDrawn="1"/>
        </p:nvPicPr>
        <p:blipFill>
          <a:blip r:embed="rId2"/>
          <a:stretch>
            <a:fillRect/>
          </a:stretch>
        </p:blipFill>
        <p:spPr>
          <a:xfrm>
            <a:off x="528019" y="1710786"/>
            <a:ext cx="19055905" cy="9079653"/>
          </a:xfrm>
          <a:prstGeom prst="rect">
            <a:avLst/>
          </a:prstGeom>
        </p:spPr>
      </p:pic>
      <p:pic>
        <p:nvPicPr>
          <p:cNvPr id="3" name="Imagen 2">
            <a:extLst>
              <a:ext uri="{FF2B5EF4-FFF2-40B4-BE49-F238E27FC236}">
                <a16:creationId xmlns:a16="http://schemas.microsoft.com/office/drawing/2014/main" id="{CEEA03A9-CCAD-DB99-9704-C8D6D39EEE9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3F3DF38-0B75-2D29-E45D-FC1CFAEC3D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pic>
        <p:nvPicPr>
          <p:cNvPr id="6" name="Imagen 5">
            <a:extLst>
              <a:ext uri="{FF2B5EF4-FFF2-40B4-BE49-F238E27FC236}">
                <a16:creationId xmlns:a16="http://schemas.microsoft.com/office/drawing/2014/main" id="{80E1A9F0-535E-88FE-FD12-6CFDBA248065}"/>
              </a:ext>
            </a:extLst>
          </p:cNvPr>
          <p:cNvPicPr>
            <a:picLocks noChangeAspect="1"/>
          </p:cNvPicPr>
          <p:nvPr userDrawn="1"/>
        </p:nvPicPr>
        <p:blipFill>
          <a:blip r:embed="rId3"/>
          <a:stretch>
            <a:fillRect/>
          </a:stretch>
        </p:blipFill>
        <p:spPr>
          <a:xfrm>
            <a:off x="528016" y="1710786"/>
            <a:ext cx="19071465" cy="9079653"/>
          </a:xfrm>
          <a:prstGeom prst="rect">
            <a:avLst/>
          </a:prstGeom>
        </p:spPr>
      </p:pic>
    </p:spTree>
    <p:extLst>
      <p:ext uri="{BB962C8B-B14F-4D97-AF65-F5344CB8AC3E}">
        <p14:creationId xmlns:p14="http://schemas.microsoft.com/office/powerpoint/2010/main" val="376666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_Title Slide">
    <p:bg>
      <p:bgPr>
        <a:solidFill>
          <a:schemeClr val="bg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3F3DF38-0B75-2D29-E45D-FC1CFAEC3D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pic>
        <p:nvPicPr>
          <p:cNvPr id="4" name="Imagen 3">
            <a:extLst>
              <a:ext uri="{FF2B5EF4-FFF2-40B4-BE49-F238E27FC236}">
                <a16:creationId xmlns:a16="http://schemas.microsoft.com/office/drawing/2014/main" id="{EFF277C8-8F7B-FECC-FAE1-4742064F9AC0}"/>
              </a:ext>
            </a:extLst>
          </p:cNvPr>
          <p:cNvPicPr>
            <a:picLocks noChangeAspect="1"/>
          </p:cNvPicPr>
          <p:nvPr userDrawn="1"/>
        </p:nvPicPr>
        <p:blipFill>
          <a:blip r:embed="rId3"/>
          <a:stretch>
            <a:fillRect/>
          </a:stretch>
        </p:blipFill>
        <p:spPr>
          <a:xfrm>
            <a:off x="547065" y="1710786"/>
            <a:ext cx="19071465" cy="9079653"/>
          </a:xfrm>
          <a:prstGeom prst="rect">
            <a:avLst/>
          </a:prstGeom>
        </p:spPr>
      </p:pic>
    </p:spTree>
    <p:extLst>
      <p:ext uri="{BB962C8B-B14F-4D97-AF65-F5344CB8AC3E}">
        <p14:creationId xmlns:p14="http://schemas.microsoft.com/office/powerpoint/2010/main" val="346898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74" r:id="rId2"/>
    <p:sldLayoutId id="2147483663" r:id="rId3"/>
    <p:sldLayoutId id="2147483667" r:id="rId4"/>
    <p:sldLayoutId id="2147483668" r:id="rId5"/>
    <p:sldLayoutId id="2147483664" r:id="rId6"/>
    <p:sldLayoutId id="2147483661" r:id="rId7"/>
    <p:sldLayoutId id="2147483665" r:id="rId8"/>
    <p:sldLayoutId id="2147483677" r:id="rId9"/>
    <p:sldLayoutId id="2147483672" r:id="rId10"/>
    <p:sldLayoutId id="2147483666" r:id="rId11"/>
    <p:sldLayoutId id="2147483669" r:id="rId12"/>
    <p:sldLayoutId id="2147483670" r:id="rId13"/>
    <p:sldLayoutId id="2147483671" r:id="rId14"/>
    <p:sldLayoutId id="2147483673" r:id="rId15"/>
    <p:sldLayoutId id="2147483676" r:id="rId1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16.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6.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6.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github.com/diegoperea20/Project-ETL" TargetMode="Externa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kaggle.com/datasets/prasad22/weather-data"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4.png"/><Relationship Id="rId1" Type="http://schemas.openxmlformats.org/officeDocument/2006/relationships/slideLayout" Target="../slideLayouts/slideLayout4.xml"/><Relationship Id="rId5" Type="http://schemas.openxmlformats.org/officeDocument/2006/relationships/image" Target="../media/image1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0F9AE4B-5412-43E4-9FC3-EC4DF9CA1EEE}"/>
              </a:ext>
            </a:extLst>
          </p:cNvPr>
          <p:cNvSpPr txBox="1"/>
          <p:nvPr/>
        </p:nvSpPr>
        <p:spPr>
          <a:xfrm>
            <a:off x="1212850" y="1387475"/>
            <a:ext cx="17678400" cy="4370427"/>
          </a:xfrm>
          <a:prstGeom prst="rect">
            <a:avLst/>
          </a:prstGeom>
          <a:noFill/>
        </p:spPr>
        <p:txBody>
          <a:bodyPr wrap="square" rtlCol="0">
            <a:spAutoFit/>
          </a:bodyPr>
          <a:lstStyle/>
          <a:p>
            <a:pPr algn="ctr"/>
            <a:r>
              <a:rPr lang="es-CO" sz="13900" b="1" dirty="0">
                <a:solidFill>
                  <a:schemeClr val="bg1"/>
                </a:solidFill>
              </a:rPr>
              <a:t>ETL</a:t>
            </a:r>
          </a:p>
          <a:p>
            <a:pPr algn="ctr"/>
            <a:r>
              <a:rPr lang="es-CO" sz="13900" b="1" dirty="0">
                <a:solidFill>
                  <a:schemeClr val="bg1"/>
                </a:solidFill>
              </a:rPr>
              <a:t>Weather Data</a:t>
            </a:r>
          </a:p>
        </p:txBody>
      </p:sp>
      <p:sp>
        <p:nvSpPr>
          <p:cNvPr id="3" name="CuadroTexto 2">
            <a:extLst>
              <a:ext uri="{FF2B5EF4-FFF2-40B4-BE49-F238E27FC236}">
                <a16:creationId xmlns:a16="http://schemas.microsoft.com/office/drawing/2014/main" id="{2EA655CB-82AE-40BF-A274-E2FA3A47123B}"/>
              </a:ext>
            </a:extLst>
          </p:cNvPr>
          <p:cNvSpPr txBox="1"/>
          <p:nvPr/>
        </p:nvSpPr>
        <p:spPr>
          <a:xfrm>
            <a:off x="1212850" y="6416675"/>
            <a:ext cx="17678400" cy="954107"/>
          </a:xfrm>
          <a:prstGeom prst="rect">
            <a:avLst/>
          </a:prstGeom>
          <a:noFill/>
        </p:spPr>
        <p:txBody>
          <a:bodyPr wrap="square" rtlCol="0">
            <a:spAutoFit/>
          </a:bodyPr>
          <a:lstStyle/>
          <a:p>
            <a:pPr algn="ctr"/>
            <a:r>
              <a:rPr lang="es-MX" sz="2800" b="1" dirty="0" err="1">
                <a:solidFill>
                  <a:schemeClr val="bg1"/>
                </a:solidFill>
              </a:rPr>
              <a:t>Mechatronics</a:t>
            </a:r>
            <a:r>
              <a:rPr lang="es-MX" sz="2800" b="1" dirty="0">
                <a:solidFill>
                  <a:schemeClr val="bg1"/>
                </a:solidFill>
              </a:rPr>
              <a:t> </a:t>
            </a:r>
            <a:r>
              <a:rPr lang="es-MX" sz="2800" b="1" dirty="0" err="1">
                <a:solidFill>
                  <a:schemeClr val="bg1"/>
                </a:solidFill>
              </a:rPr>
              <a:t>Engineer</a:t>
            </a:r>
            <a:r>
              <a:rPr lang="es-MX" sz="2800" b="1" dirty="0">
                <a:solidFill>
                  <a:schemeClr val="bg1"/>
                </a:solidFill>
              </a:rPr>
              <a:t> </a:t>
            </a:r>
            <a:r>
              <a:rPr lang="es-MX" sz="2800" b="1" dirty="0" err="1">
                <a:solidFill>
                  <a:schemeClr val="bg1"/>
                </a:solidFill>
              </a:rPr>
              <a:t>Specialist</a:t>
            </a:r>
            <a:r>
              <a:rPr lang="es-MX" sz="2800" b="1" dirty="0">
                <a:solidFill>
                  <a:schemeClr val="bg1"/>
                </a:solidFill>
              </a:rPr>
              <a:t> in Artificial </a:t>
            </a:r>
            <a:r>
              <a:rPr lang="es-MX" sz="2800" b="1" dirty="0" err="1">
                <a:solidFill>
                  <a:schemeClr val="bg1"/>
                </a:solidFill>
              </a:rPr>
              <a:t>Intelligence</a:t>
            </a:r>
            <a:r>
              <a:rPr lang="es-MX" sz="2800" b="1" dirty="0">
                <a:solidFill>
                  <a:schemeClr val="bg1"/>
                </a:solidFill>
              </a:rPr>
              <a:t>,</a:t>
            </a:r>
          </a:p>
          <a:p>
            <a:pPr algn="ctr"/>
            <a:r>
              <a:rPr lang="es-MX" sz="2800" b="1" dirty="0">
                <a:solidFill>
                  <a:schemeClr val="bg1"/>
                </a:solidFill>
              </a:rPr>
              <a:t>Diego Iván Perea Montealegre</a:t>
            </a:r>
            <a:endParaRPr lang="es-CO" sz="2800" b="1" dirty="0">
              <a:solidFill>
                <a:schemeClr val="bg1"/>
              </a:solidFill>
            </a:endParaRPr>
          </a:p>
        </p:txBody>
      </p:sp>
    </p:spTree>
    <p:extLst>
      <p:ext uri="{BB962C8B-B14F-4D97-AF65-F5344CB8AC3E}">
        <p14:creationId xmlns:p14="http://schemas.microsoft.com/office/powerpoint/2010/main" val="92979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D1AFC58E-D834-F932-ACA4-429BBA161048}"/>
              </a:ext>
            </a:extLst>
          </p:cNvPr>
          <p:cNvSpPr txBox="1"/>
          <p:nvPr/>
        </p:nvSpPr>
        <p:spPr>
          <a:xfrm>
            <a:off x="2853326" y="4469597"/>
            <a:ext cx="4897120" cy="5282565"/>
          </a:xfrm>
          <a:prstGeom prst="rect">
            <a:avLst/>
          </a:prstGeom>
        </p:spPr>
        <p:txBody>
          <a:bodyPr vert="horz" wrap="square" lIns="0" tIns="11430" rIns="0" bIns="0" rtlCol="0">
            <a:spAutoFit/>
          </a:bodyPr>
          <a:lstStyle/>
          <a:p>
            <a:pPr marL="12700">
              <a:lnSpc>
                <a:spcPct val="100000"/>
              </a:lnSpc>
              <a:spcBef>
                <a:spcPts val="90"/>
              </a:spcBef>
            </a:pPr>
            <a:r>
              <a:rPr lang="es-ES" sz="34500" spc="-25" dirty="0">
                <a:solidFill>
                  <a:schemeClr val="bg1"/>
                </a:solidFill>
                <a:latin typeface="Arial"/>
                <a:cs typeface="Arial"/>
              </a:rPr>
              <a:t>02</a:t>
            </a:r>
            <a:endParaRPr sz="34500" dirty="0">
              <a:solidFill>
                <a:schemeClr val="bg1"/>
              </a:solidFill>
              <a:latin typeface="Arial"/>
              <a:cs typeface="Arial"/>
            </a:endParaRPr>
          </a:p>
        </p:txBody>
      </p:sp>
      <p:sp>
        <p:nvSpPr>
          <p:cNvPr id="5" name="object 7">
            <a:extLst>
              <a:ext uri="{FF2B5EF4-FFF2-40B4-BE49-F238E27FC236}">
                <a16:creationId xmlns:a16="http://schemas.microsoft.com/office/drawing/2014/main" id="{824F24EC-23B2-C64E-515D-3BFB242BC9DC}"/>
              </a:ext>
            </a:extLst>
          </p:cNvPr>
          <p:cNvSpPr/>
          <p:nvPr/>
        </p:nvSpPr>
        <p:spPr>
          <a:xfrm>
            <a:off x="7995133" y="5744765"/>
            <a:ext cx="0" cy="3118485"/>
          </a:xfrm>
          <a:custGeom>
            <a:avLst/>
            <a:gdLst/>
            <a:ahLst/>
            <a:cxnLst/>
            <a:rect l="l" t="t" r="r" b="b"/>
            <a:pathLst>
              <a:path h="3118485">
                <a:moveTo>
                  <a:pt x="0" y="0"/>
                </a:moveTo>
                <a:lnTo>
                  <a:pt x="0" y="3118009"/>
                </a:lnTo>
              </a:path>
            </a:pathLst>
          </a:custGeom>
          <a:ln w="41883">
            <a:solidFill>
              <a:schemeClr val="bg1"/>
            </a:solidFill>
          </a:ln>
        </p:spPr>
        <p:txBody>
          <a:bodyPr wrap="square" lIns="0" tIns="0" rIns="0" bIns="0" rtlCol="0"/>
          <a:lstStyle/>
          <a:p>
            <a:endParaRPr/>
          </a:p>
        </p:txBody>
      </p:sp>
      <p:sp>
        <p:nvSpPr>
          <p:cNvPr id="6" name="object 2">
            <a:extLst>
              <a:ext uri="{FF2B5EF4-FFF2-40B4-BE49-F238E27FC236}">
                <a16:creationId xmlns:a16="http://schemas.microsoft.com/office/drawing/2014/main" id="{C22C431C-3A71-CC49-C7CD-CEF114A3F151}"/>
              </a:ext>
            </a:extLst>
          </p:cNvPr>
          <p:cNvSpPr txBox="1">
            <a:spLocks/>
          </p:cNvSpPr>
          <p:nvPr/>
        </p:nvSpPr>
        <p:spPr>
          <a:xfrm>
            <a:off x="8343994" y="5654675"/>
            <a:ext cx="3689255"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4950" b="1" spc="-10" dirty="0" err="1">
                <a:solidFill>
                  <a:schemeClr val="bg1"/>
                </a:solidFill>
                <a:latin typeface="Arial"/>
                <a:cs typeface="Arial"/>
              </a:rPr>
              <a:t>Transform</a:t>
            </a:r>
            <a:endParaRPr lang="es-CO" sz="4950" dirty="0">
              <a:solidFill>
                <a:schemeClr val="bg1"/>
              </a:solidFill>
              <a:latin typeface="Arial"/>
              <a:cs typeface="Arial"/>
            </a:endParaRPr>
          </a:p>
        </p:txBody>
      </p:sp>
    </p:spTree>
    <p:extLst>
      <p:ext uri="{BB962C8B-B14F-4D97-AF65-F5344CB8AC3E}">
        <p14:creationId xmlns:p14="http://schemas.microsoft.com/office/powerpoint/2010/main" val="3529493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3CF-B5E7-DB7C-CDA0-3EBEB07329EE}"/>
            </a:ext>
          </a:extLst>
        </p:cNvPr>
        <p:cNvGrpSpPr/>
        <p:nvPr/>
      </p:nvGrpSpPr>
      <p:grpSpPr>
        <a:xfrm>
          <a:off x="0" y="0"/>
          <a:ext cx="0" cy="0"/>
          <a:chOff x="0" y="0"/>
          <a:chExt cx="0" cy="0"/>
        </a:xfrm>
      </p:grpSpPr>
      <p:pic>
        <p:nvPicPr>
          <p:cNvPr id="5122" name="Picture 2" descr="Step1">
            <a:extLst>
              <a:ext uri="{FF2B5EF4-FFF2-40B4-BE49-F238E27FC236}">
                <a16:creationId xmlns:a16="http://schemas.microsoft.com/office/drawing/2014/main" id="{41445321-3BBA-42F7-A1CA-02A2C0CC9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904" y="2204884"/>
            <a:ext cx="12423484" cy="77489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aggle modelado predictivo ciencia de datos análisis predictivo de  negocios, azul, texto, laboratorio png | Klipartz">
            <a:extLst>
              <a:ext uri="{FF2B5EF4-FFF2-40B4-BE49-F238E27FC236}">
                <a16:creationId xmlns:a16="http://schemas.microsoft.com/office/drawing/2014/main" id="{95C937DB-4EFE-4C5A-A62B-00A679D9D80E}"/>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9877" b="89877" l="8427" r="90562">
                        <a14:foregroundMark x1="8539" y1="42963" x2="8539" y2="42963"/>
                        <a14:foregroundMark x1="8539" y1="42963" x2="8539" y2="42963"/>
                        <a14:foregroundMark x1="25393" y1="51358" x2="25393" y2="51358"/>
                        <a14:foregroundMark x1="55618" y1="47654" x2="55618" y2="47654"/>
                        <a14:foregroundMark x1="72360" y1="22716" x2="72360" y2="22716"/>
                        <a14:foregroundMark x1="90562" y1="47160" x2="90562" y2="47160"/>
                        <a14:foregroundMark x1="50112" y1="48395" x2="50112" y2="48395"/>
                      </a14:backgroundRemoval>
                    </a14:imgEffect>
                  </a14:imgLayer>
                </a14:imgProps>
              </a:ext>
              <a:ext uri="{28A0092B-C50C-407E-A947-70E740481C1C}">
                <a14:useLocalDpi xmlns:a14="http://schemas.microsoft.com/office/drawing/2010/main" val="0"/>
              </a:ext>
            </a:extLst>
          </a:blip>
          <a:srcRect/>
          <a:stretch>
            <a:fillRect/>
          </a:stretch>
        </p:blipFill>
        <p:spPr bwMode="auto">
          <a:xfrm>
            <a:off x="360004" y="4315593"/>
            <a:ext cx="3206118" cy="1458964"/>
          </a:xfrm>
          <a:prstGeom prst="rect">
            <a:avLst/>
          </a:prstGeom>
          <a:noFill/>
          <a:extLst>
            <a:ext uri="{909E8E84-426E-40DD-AFC4-6F175D3DCCD1}">
              <a14:hiddenFill xmlns:a14="http://schemas.microsoft.com/office/drawing/2010/main">
                <a:solidFill>
                  <a:srgbClr val="FFFFFF"/>
                </a:solidFill>
              </a14:hiddenFill>
            </a:ext>
          </a:extLst>
        </p:spPr>
      </p:pic>
      <p:sp>
        <p:nvSpPr>
          <p:cNvPr id="11" name="Flecha: a la derecha 10">
            <a:extLst>
              <a:ext uri="{FF2B5EF4-FFF2-40B4-BE49-F238E27FC236}">
                <a16:creationId xmlns:a16="http://schemas.microsoft.com/office/drawing/2014/main" id="{21BD9BE9-39AC-4CB0-9ABA-CEAD3A463D8B}"/>
              </a:ext>
            </a:extLst>
          </p:cNvPr>
          <p:cNvSpPr/>
          <p:nvPr/>
        </p:nvSpPr>
        <p:spPr>
          <a:xfrm>
            <a:off x="3478606" y="4892675"/>
            <a:ext cx="685800" cy="609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Elipse 11">
            <a:extLst>
              <a:ext uri="{FF2B5EF4-FFF2-40B4-BE49-F238E27FC236}">
                <a16:creationId xmlns:a16="http://schemas.microsoft.com/office/drawing/2014/main" id="{A8FF6E38-C555-4C44-A1E3-963B008D63D0}"/>
              </a:ext>
            </a:extLst>
          </p:cNvPr>
          <p:cNvSpPr/>
          <p:nvPr/>
        </p:nvSpPr>
        <p:spPr>
          <a:xfrm>
            <a:off x="4032250" y="6079357"/>
            <a:ext cx="1290613" cy="1219200"/>
          </a:xfrm>
          <a:prstGeom prst="ellipse">
            <a:avLst/>
          </a:prstGeom>
          <a:solidFill>
            <a:schemeClr val="accent1">
              <a:alpha val="27000"/>
            </a:schemeClr>
          </a:soli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 name="Imagen 9">
            <a:extLst>
              <a:ext uri="{FF2B5EF4-FFF2-40B4-BE49-F238E27FC236}">
                <a16:creationId xmlns:a16="http://schemas.microsoft.com/office/drawing/2014/main" id="{7A1773CD-35BE-411B-83D6-ECC25813FBF4}"/>
              </a:ext>
            </a:extLst>
          </p:cNvPr>
          <p:cNvPicPr>
            <a:picLocks noChangeAspect="1"/>
          </p:cNvPicPr>
          <p:nvPr/>
        </p:nvPicPr>
        <p:blipFill>
          <a:blip r:embed="rId5"/>
          <a:stretch>
            <a:fillRect/>
          </a:stretch>
        </p:blipFill>
        <p:spPr>
          <a:xfrm>
            <a:off x="8147050" y="6950075"/>
            <a:ext cx="952500" cy="952500"/>
          </a:xfrm>
          <a:prstGeom prst="rect">
            <a:avLst/>
          </a:prstGeom>
        </p:spPr>
      </p:pic>
      <p:sp>
        <p:nvSpPr>
          <p:cNvPr id="13" name="object 5">
            <a:extLst>
              <a:ext uri="{FF2B5EF4-FFF2-40B4-BE49-F238E27FC236}">
                <a16:creationId xmlns:a16="http://schemas.microsoft.com/office/drawing/2014/main" id="{AE789962-2674-42E6-8867-D7EA25416F9A}"/>
              </a:ext>
            </a:extLst>
          </p:cNvPr>
          <p:cNvSpPr txBox="1">
            <a:spLocks/>
          </p:cNvSpPr>
          <p:nvPr/>
        </p:nvSpPr>
        <p:spPr>
          <a:xfrm>
            <a:off x="527050" y="930275"/>
            <a:ext cx="2899492" cy="161775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err="1">
                <a:solidFill>
                  <a:srgbClr val="C00000"/>
                </a:solidFill>
                <a:latin typeface="Arial"/>
                <a:cs typeface="Arial"/>
              </a:rPr>
              <a:t>Phase</a:t>
            </a:r>
            <a:r>
              <a:rPr lang="es-CO" sz="5400" b="1" spc="-10" dirty="0">
                <a:solidFill>
                  <a:srgbClr val="C00000"/>
                </a:solidFill>
                <a:latin typeface="Arial"/>
                <a:cs typeface="Arial"/>
              </a:rPr>
              <a:t> 2</a:t>
            </a:r>
            <a:endParaRPr lang="es-CO" sz="5400" dirty="0">
              <a:solidFill>
                <a:srgbClr val="C00000"/>
              </a:solidFill>
              <a:latin typeface="Arial"/>
              <a:cs typeface="Arial"/>
            </a:endParaRPr>
          </a:p>
          <a:p>
            <a:pPr marL="12700">
              <a:spcBef>
                <a:spcPts val="95"/>
              </a:spcBef>
            </a:pPr>
            <a:endParaRPr lang="es-CO" sz="4950" dirty="0">
              <a:solidFill>
                <a:srgbClr val="C00000"/>
              </a:solidFill>
              <a:latin typeface="Arial"/>
              <a:cs typeface="Arial"/>
            </a:endParaRPr>
          </a:p>
        </p:txBody>
      </p:sp>
    </p:spTree>
    <p:extLst>
      <p:ext uri="{BB962C8B-B14F-4D97-AF65-F5344CB8AC3E}">
        <p14:creationId xmlns:p14="http://schemas.microsoft.com/office/powerpoint/2010/main" val="896504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3CF-B5E7-DB7C-CDA0-3EBEB07329EE}"/>
            </a:ext>
          </a:extLst>
        </p:cNvPr>
        <p:cNvGrpSpPr/>
        <p:nvPr/>
      </p:nvGrpSpPr>
      <p:grpSpPr>
        <a:xfrm>
          <a:off x="0" y="0"/>
          <a:ext cx="0" cy="0"/>
          <a:chOff x="0" y="0"/>
          <a:chExt cx="0" cy="0"/>
        </a:xfrm>
      </p:grpSpPr>
      <p:sp>
        <p:nvSpPr>
          <p:cNvPr id="8" name="object 4">
            <a:extLst>
              <a:ext uri="{FF2B5EF4-FFF2-40B4-BE49-F238E27FC236}">
                <a16:creationId xmlns:a16="http://schemas.microsoft.com/office/drawing/2014/main" id="{690BC15A-6D54-4E5B-8A35-6F7841B85596}"/>
              </a:ext>
            </a:extLst>
          </p:cNvPr>
          <p:cNvSpPr txBox="1"/>
          <p:nvPr/>
        </p:nvSpPr>
        <p:spPr>
          <a:xfrm>
            <a:off x="679450" y="2225675"/>
            <a:ext cx="18030526" cy="3970318"/>
          </a:xfrm>
          <a:prstGeom prst="rect">
            <a:avLst/>
          </a:prstGeom>
        </p:spPr>
        <p:txBody>
          <a:bodyPr vert="horz" wrap="square" lIns="0" tIns="11430" rIns="0" bIns="0" rtlCol="0">
            <a:spAutoFit/>
          </a:bodyPr>
          <a:lstStyle/>
          <a:p>
            <a:pPr marL="12700" marR="5080" algn="just">
              <a:lnSpc>
                <a:spcPct val="100800"/>
              </a:lnSpc>
              <a:spcBef>
                <a:spcPts val="90"/>
              </a:spcBef>
            </a:pPr>
            <a:r>
              <a:rPr lang="en-US" sz="3600" spc="-10" dirty="0">
                <a:solidFill>
                  <a:schemeClr val="tx1"/>
                </a:solidFill>
                <a:latin typeface="Arial"/>
                <a:cs typeface="Arial"/>
              </a:rPr>
              <a:t>The following transformations are performed:</a:t>
            </a:r>
          </a:p>
          <a:p>
            <a:pPr marL="12700" marR="5080" algn="just">
              <a:lnSpc>
                <a:spcPct val="100800"/>
              </a:lnSpc>
              <a:spcBef>
                <a:spcPts val="90"/>
              </a:spcBef>
            </a:pPr>
            <a:endParaRPr lang="en-US" sz="3600" spc="-10" dirty="0">
              <a:solidFill>
                <a:schemeClr val="tx1"/>
              </a:solidFill>
              <a:latin typeface="Arial"/>
              <a:cs typeface="Arial"/>
            </a:endParaRPr>
          </a:p>
          <a:p>
            <a:pPr marL="584200" marR="5080" indent="-571500" algn="just">
              <a:lnSpc>
                <a:spcPct val="100800"/>
              </a:lnSpc>
              <a:spcBef>
                <a:spcPts val="90"/>
              </a:spcBef>
              <a:buFont typeface="Arial" panose="020B0604020202020204" pitchFamily="34" charset="0"/>
              <a:buChar char="•"/>
            </a:pPr>
            <a:r>
              <a:rPr lang="en-US" sz="3600" spc="-10" dirty="0">
                <a:solidFill>
                  <a:schemeClr val="tx1"/>
                </a:solidFill>
                <a:latin typeface="Arial"/>
                <a:cs typeface="Arial"/>
              </a:rPr>
              <a:t>Extract year, month, day, hour, and minute from </a:t>
            </a:r>
            <a:r>
              <a:rPr lang="en-US" sz="3600" spc="-10" dirty="0" err="1">
                <a:solidFill>
                  <a:schemeClr val="tx1"/>
                </a:solidFill>
                <a:latin typeface="Arial"/>
                <a:cs typeface="Arial"/>
              </a:rPr>
              <a:t>Date_Time</a:t>
            </a:r>
            <a:endParaRPr lang="en-US" sz="3600" spc="-10" dirty="0">
              <a:solidFill>
                <a:schemeClr val="tx1"/>
              </a:solidFill>
              <a:latin typeface="Arial"/>
              <a:cs typeface="Arial"/>
            </a:endParaRPr>
          </a:p>
          <a:p>
            <a:pPr marL="584200" marR="5080" indent="-571500" algn="just">
              <a:lnSpc>
                <a:spcPct val="100800"/>
              </a:lnSpc>
              <a:spcBef>
                <a:spcPts val="90"/>
              </a:spcBef>
              <a:buFont typeface="Arial" panose="020B0604020202020204" pitchFamily="34" charset="0"/>
              <a:buChar char="•"/>
            </a:pPr>
            <a:r>
              <a:rPr lang="en-US" sz="3600" spc="-10" dirty="0">
                <a:solidFill>
                  <a:schemeClr val="tx1"/>
                </a:solidFill>
                <a:latin typeface="Arial"/>
                <a:cs typeface="Arial"/>
              </a:rPr>
              <a:t>Convert Location to uppercase</a:t>
            </a:r>
          </a:p>
          <a:p>
            <a:pPr marL="584200" marR="5080" indent="-571500" algn="just">
              <a:lnSpc>
                <a:spcPct val="100800"/>
              </a:lnSpc>
              <a:spcBef>
                <a:spcPts val="90"/>
              </a:spcBef>
              <a:buFont typeface="Arial" panose="020B0604020202020204" pitchFamily="34" charset="0"/>
              <a:buChar char="•"/>
            </a:pPr>
            <a:r>
              <a:rPr lang="en-US" sz="3600" spc="-10" dirty="0">
                <a:solidFill>
                  <a:schemeClr val="tx1"/>
                </a:solidFill>
                <a:latin typeface="Arial"/>
                <a:cs typeface="Arial"/>
              </a:rPr>
              <a:t>Normalize </a:t>
            </a:r>
            <a:r>
              <a:rPr lang="en-US" sz="3600" spc="-10" dirty="0" err="1">
                <a:solidFill>
                  <a:schemeClr val="tx1"/>
                </a:solidFill>
                <a:latin typeface="Arial"/>
                <a:cs typeface="Arial"/>
              </a:rPr>
              <a:t>Temperature_C</a:t>
            </a:r>
            <a:r>
              <a:rPr lang="en-US" sz="3600" spc="-10" dirty="0">
                <a:solidFill>
                  <a:schemeClr val="tx1"/>
                </a:solidFill>
                <a:latin typeface="Arial"/>
                <a:cs typeface="Arial"/>
              </a:rPr>
              <a:t> to Fahrenheit</a:t>
            </a:r>
          </a:p>
          <a:p>
            <a:pPr marL="584200" marR="5080" indent="-571500" algn="just">
              <a:lnSpc>
                <a:spcPct val="100800"/>
              </a:lnSpc>
              <a:spcBef>
                <a:spcPts val="90"/>
              </a:spcBef>
              <a:buFont typeface="Arial" panose="020B0604020202020204" pitchFamily="34" charset="0"/>
              <a:buChar char="•"/>
            </a:pPr>
            <a:r>
              <a:rPr lang="en-US" sz="3600" spc="-10" dirty="0">
                <a:solidFill>
                  <a:schemeClr val="tx1"/>
                </a:solidFill>
                <a:latin typeface="Arial"/>
                <a:cs typeface="Arial"/>
              </a:rPr>
              <a:t>Normalize </a:t>
            </a:r>
            <a:r>
              <a:rPr lang="en-US" sz="3600" spc="-10" dirty="0" err="1">
                <a:solidFill>
                  <a:schemeClr val="tx1"/>
                </a:solidFill>
                <a:latin typeface="Arial"/>
                <a:cs typeface="Arial"/>
              </a:rPr>
              <a:t>Wind_Speed_kmh</a:t>
            </a:r>
            <a:r>
              <a:rPr lang="en-US" sz="3600" spc="-10" dirty="0">
                <a:solidFill>
                  <a:schemeClr val="tx1"/>
                </a:solidFill>
                <a:latin typeface="Arial"/>
                <a:cs typeface="Arial"/>
              </a:rPr>
              <a:t> to mph</a:t>
            </a:r>
          </a:p>
          <a:p>
            <a:pPr marL="584200" marR="5080" indent="-571500" algn="just">
              <a:lnSpc>
                <a:spcPct val="100800"/>
              </a:lnSpc>
              <a:spcBef>
                <a:spcPts val="90"/>
              </a:spcBef>
              <a:buFont typeface="Arial" panose="020B0604020202020204" pitchFamily="34" charset="0"/>
              <a:buChar char="•"/>
            </a:pPr>
            <a:r>
              <a:rPr lang="en-US" sz="3600" spc="-10" dirty="0">
                <a:solidFill>
                  <a:schemeClr val="tx1"/>
                </a:solidFill>
                <a:latin typeface="Arial"/>
                <a:cs typeface="Arial"/>
              </a:rPr>
              <a:t>Average temperature per location</a:t>
            </a:r>
            <a:endParaRPr sz="3600" dirty="0">
              <a:solidFill>
                <a:schemeClr val="tx1"/>
              </a:solidFill>
              <a:latin typeface="Arial"/>
              <a:cs typeface="Arial"/>
            </a:endParaRPr>
          </a:p>
        </p:txBody>
      </p:sp>
      <p:sp>
        <p:nvSpPr>
          <p:cNvPr id="9" name="object 5">
            <a:extLst>
              <a:ext uri="{FF2B5EF4-FFF2-40B4-BE49-F238E27FC236}">
                <a16:creationId xmlns:a16="http://schemas.microsoft.com/office/drawing/2014/main" id="{4890FC95-CD62-45B9-8FC1-09931C0BAED7}"/>
              </a:ext>
            </a:extLst>
          </p:cNvPr>
          <p:cNvSpPr txBox="1">
            <a:spLocks/>
          </p:cNvSpPr>
          <p:nvPr/>
        </p:nvSpPr>
        <p:spPr>
          <a:xfrm>
            <a:off x="527050" y="930275"/>
            <a:ext cx="2899492" cy="161775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err="1">
                <a:solidFill>
                  <a:srgbClr val="C00000"/>
                </a:solidFill>
                <a:latin typeface="Arial"/>
                <a:cs typeface="Arial"/>
              </a:rPr>
              <a:t>Phase</a:t>
            </a:r>
            <a:r>
              <a:rPr lang="es-CO" sz="5400" b="1" spc="-10" dirty="0">
                <a:solidFill>
                  <a:srgbClr val="C00000"/>
                </a:solidFill>
                <a:latin typeface="Arial"/>
                <a:cs typeface="Arial"/>
              </a:rPr>
              <a:t> 2</a:t>
            </a:r>
            <a:endParaRPr lang="es-CO" sz="5400" dirty="0">
              <a:solidFill>
                <a:srgbClr val="C00000"/>
              </a:solidFill>
              <a:latin typeface="Arial"/>
              <a:cs typeface="Arial"/>
            </a:endParaRPr>
          </a:p>
          <a:p>
            <a:pPr marL="12700">
              <a:spcBef>
                <a:spcPts val="95"/>
              </a:spcBef>
            </a:pPr>
            <a:endParaRPr lang="es-CO" sz="4950" dirty="0">
              <a:solidFill>
                <a:srgbClr val="C00000"/>
              </a:solidFill>
              <a:latin typeface="Arial"/>
              <a:cs typeface="Arial"/>
            </a:endParaRPr>
          </a:p>
        </p:txBody>
      </p:sp>
      <p:pic>
        <p:nvPicPr>
          <p:cNvPr id="7170" name="Picture 2" descr="Step1">
            <a:extLst>
              <a:ext uri="{FF2B5EF4-FFF2-40B4-BE49-F238E27FC236}">
                <a16:creationId xmlns:a16="http://schemas.microsoft.com/office/drawing/2014/main" id="{88506B30-EEC7-4F2B-BAE9-97FF492CB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521" y="6416675"/>
            <a:ext cx="17317408" cy="4572000"/>
          </a:xfrm>
          <a:prstGeom prst="roundRect">
            <a:avLst>
              <a:gd name="adj" fmla="val 2151"/>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915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D1AFC58E-D834-F932-ACA4-429BBA161048}"/>
              </a:ext>
            </a:extLst>
          </p:cNvPr>
          <p:cNvSpPr txBox="1"/>
          <p:nvPr/>
        </p:nvSpPr>
        <p:spPr>
          <a:xfrm>
            <a:off x="2853326" y="4469597"/>
            <a:ext cx="4897120" cy="5282565"/>
          </a:xfrm>
          <a:prstGeom prst="rect">
            <a:avLst/>
          </a:prstGeom>
        </p:spPr>
        <p:txBody>
          <a:bodyPr vert="horz" wrap="square" lIns="0" tIns="11430" rIns="0" bIns="0" rtlCol="0">
            <a:spAutoFit/>
          </a:bodyPr>
          <a:lstStyle/>
          <a:p>
            <a:pPr marL="12700">
              <a:lnSpc>
                <a:spcPct val="100000"/>
              </a:lnSpc>
              <a:spcBef>
                <a:spcPts val="90"/>
              </a:spcBef>
            </a:pPr>
            <a:r>
              <a:rPr lang="es-ES" sz="34500" spc="-25" dirty="0">
                <a:solidFill>
                  <a:schemeClr val="bg1"/>
                </a:solidFill>
                <a:latin typeface="Arial"/>
                <a:cs typeface="Arial"/>
              </a:rPr>
              <a:t>03</a:t>
            </a:r>
            <a:endParaRPr sz="34500" dirty="0">
              <a:solidFill>
                <a:schemeClr val="bg1"/>
              </a:solidFill>
              <a:latin typeface="Arial"/>
              <a:cs typeface="Arial"/>
            </a:endParaRPr>
          </a:p>
        </p:txBody>
      </p:sp>
      <p:sp>
        <p:nvSpPr>
          <p:cNvPr id="5" name="object 7">
            <a:extLst>
              <a:ext uri="{FF2B5EF4-FFF2-40B4-BE49-F238E27FC236}">
                <a16:creationId xmlns:a16="http://schemas.microsoft.com/office/drawing/2014/main" id="{824F24EC-23B2-C64E-515D-3BFB242BC9DC}"/>
              </a:ext>
            </a:extLst>
          </p:cNvPr>
          <p:cNvSpPr/>
          <p:nvPr/>
        </p:nvSpPr>
        <p:spPr>
          <a:xfrm>
            <a:off x="7995133" y="5744765"/>
            <a:ext cx="0" cy="3118485"/>
          </a:xfrm>
          <a:custGeom>
            <a:avLst/>
            <a:gdLst/>
            <a:ahLst/>
            <a:cxnLst/>
            <a:rect l="l" t="t" r="r" b="b"/>
            <a:pathLst>
              <a:path h="3118485">
                <a:moveTo>
                  <a:pt x="0" y="0"/>
                </a:moveTo>
                <a:lnTo>
                  <a:pt x="0" y="3118009"/>
                </a:lnTo>
              </a:path>
            </a:pathLst>
          </a:custGeom>
          <a:ln w="41883">
            <a:solidFill>
              <a:schemeClr val="bg1"/>
            </a:solidFill>
          </a:ln>
        </p:spPr>
        <p:txBody>
          <a:bodyPr wrap="square" lIns="0" tIns="0" rIns="0" bIns="0" rtlCol="0"/>
          <a:lstStyle/>
          <a:p>
            <a:endParaRPr/>
          </a:p>
        </p:txBody>
      </p:sp>
      <p:sp>
        <p:nvSpPr>
          <p:cNvPr id="6" name="object 2">
            <a:extLst>
              <a:ext uri="{FF2B5EF4-FFF2-40B4-BE49-F238E27FC236}">
                <a16:creationId xmlns:a16="http://schemas.microsoft.com/office/drawing/2014/main" id="{C22C431C-3A71-CC49-C7CD-CEF114A3F151}"/>
              </a:ext>
            </a:extLst>
          </p:cNvPr>
          <p:cNvSpPr txBox="1">
            <a:spLocks/>
          </p:cNvSpPr>
          <p:nvPr/>
        </p:nvSpPr>
        <p:spPr>
          <a:xfrm>
            <a:off x="8343994" y="5654675"/>
            <a:ext cx="3689255"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4950" b="1" spc="-10" dirty="0">
                <a:solidFill>
                  <a:schemeClr val="bg1"/>
                </a:solidFill>
                <a:latin typeface="Arial"/>
                <a:cs typeface="Arial"/>
              </a:rPr>
              <a:t>Load</a:t>
            </a:r>
            <a:endParaRPr lang="es-CO" sz="4950" dirty="0">
              <a:solidFill>
                <a:schemeClr val="bg1"/>
              </a:solidFill>
              <a:latin typeface="Arial"/>
              <a:cs typeface="Arial"/>
            </a:endParaRPr>
          </a:p>
        </p:txBody>
      </p:sp>
    </p:spTree>
    <p:extLst>
      <p:ext uri="{BB962C8B-B14F-4D97-AF65-F5344CB8AC3E}">
        <p14:creationId xmlns:p14="http://schemas.microsoft.com/office/powerpoint/2010/main" val="3406109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3CF-B5E7-DB7C-CDA0-3EBEB07329EE}"/>
            </a:ext>
          </a:extLst>
        </p:cNvPr>
        <p:cNvGrpSpPr/>
        <p:nvPr/>
      </p:nvGrpSpPr>
      <p:grpSpPr>
        <a:xfrm>
          <a:off x="0" y="0"/>
          <a:ext cx="0" cy="0"/>
          <a:chOff x="0" y="0"/>
          <a:chExt cx="0" cy="0"/>
        </a:xfrm>
      </p:grpSpPr>
      <p:sp>
        <p:nvSpPr>
          <p:cNvPr id="2" name="object 5">
            <a:extLst>
              <a:ext uri="{FF2B5EF4-FFF2-40B4-BE49-F238E27FC236}">
                <a16:creationId xmlns:a16="http://schemas.microsoft.com/office/drawing/2014/main" id="{5A6EBDCA-EC6C-F5BD-D823-63B11D98153A}"/>
              </a:ext>
            </a:extLst>
          </p:cNvPr>
          <p:cNvSpPr txBox="1">
            <a:spLocks/>
          </p:cNvSpPr>
          <p:nvPr/>
        </p:nvSpPr>
        <p:spPr>
          <a:xfrm>
            <a:off x="908050" y="854075"/>
            <a:ext cx="12943404"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4950" b="1" spc="-10" dirty="0">
                <a:solidFill>
                  <a:srgbClr val="C00000"/>
                </a:solidFill>
                <a:latin typeface="Arial"/>
                <a:cs typeface="Arial"/>
              </a:rPr>
              <a:t>ETL Project</a:t>
            </a:r>
            <a:endParaRPr lang="es-CO" sz="4950" dirty="0">
              <a:solidFill>
                <a:srgbClr val="C00000"/>
              </a:solidFill>
              <a:latin typeface="Arial"/>
              <a:cs typeface="Arial"/>
            </a:endParaRPr>
          </a:p>
        </p:txBody>
      </p:sp>
      <p:pic>
        <p:nvPicPr>
          <p:cNvPr id="1026" name="Picture 2" descr="Step1">
            <a:extLst>
              <a:ext uri="{FF2B5EF4-FFF2-40B4-BE49-F238E27FC236}">
                <a16:creationId xmlns:a16="http://schemas.microsoft.com/office/drawing/2014/main" id="{BA6585C4-B018-480F-9FA1-C27D0E4E5D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821506" y="2149475"/>
            <a:ext cx="12461087" cy="7772400"/>
          </a:xfrm>
          <a:prstGeom prst="roundRect">
            <a:avLst>
              <a:gd name="adj" fmla="val 2436"/>
            </a:avLst>
          </a:prstGeom>
          <a:noFill/>
          <a:effectLst/>
          <a:extLst>
            <a:ext uri="{909E8E84-426E-40DD-AFC4-6F175D3DCCD1}">
              <a14:hiddenFill xmlns:a14="http://schemas.microsoft.com/office/drawing/2010/main">
                <a:solidFill>
                  <a:srgbClr val="FFFFFF"/>
                </a:solidFill>
              </a14:hiddenFill>
            </a:ext>
          </a:extLst>
        </p:spPr>
      </p:pic>
      <p:pic>
        <p:nvPicPr>
          <p:cNvPr id="1028" name="Picture 4" descr="Kaggle modelado predictivo ciencia de datos análisis predictivo de  negocios, azul, texto, laboratorio png | Klipartz">
            <a:extLst>
              <a:ext uri="{FF2B5EF4-FFF2-40B4-BE49-F238E27FC236}">
                <a16:creationId xmlns:a16="http://schemas.microsoft.com/office/drawing/2014/main" id="{95C937DB-4EFE-4C5A-A62B-00A679D9D80E}"/>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9877" b="89877" l="8427" r="90562">
                        <a14:foregroundMark x1="8539" y1="42963" x2="8539" y2="42963"/>
                        <a14:foregroundMark x1="8539" y1="42963" x2="8539" y2="42963"/>
                        <a14:foregroundMark x1="25393" y1="51358" x2="25393" y2="51358"/>
                        <a14:foregroundMark x1="55618" y1="47654" x2="55618" y2="47654"/>
                        <a14:foregroundMark x1="72360" y1="22716" x2="72360" y2="22716"/>
                        <a14:foregroundMark x1="90562" y1="47160" x2="90562" y2="47160"/>
                        <a14:foregroundMark x1="50112" y1="48395" x2="50112" y2="48395"/>
                      </a14:backgroundRemoval>
                    </a14:imgEffect>
                  </a14:imgLayer>
                </a14:imgProps>
              </a:ext>
              <a:ext uri="{28A0092B-C50C-407E-A947-70E740481C1C}">
                <a14:useLocalDpi xmlns:a14="http://schemas.microsoft.com/office/drawing/2010/main" val="0"/>
              </a:ext>
            </a:extLst>
          </a:blip>
          <a:srcRect/>
          <a:stretch>
            <a:fillRect/>
          </a:stretch>
        </p:blipFill>
        <p:spPr bwMode="auto">
          <a:xfrm>
            <a:off x="360004" y="4315593"/>
            <a:ext cx="3206118" cy="1458964"/>
          </a:xfrm>
          <a:prstGeom prst="rect">
            <a:avLst/>
          </a:prstGeom>
          <a:noFill/>
          <a:extLst>
            <a:ext uri="{909E8E84-426E-40DD-AFC4-6F175D3DCCD1}">
              <a14:hiddenFill xmlns:a14="http://schemas.microsoft.com/office/drawing/2010/main">
                <a:solidFill>
                  <a:srgbClr val="FFFFFF"/>
                </a:solidFill>
              </a14:hiddenFill>
            </a:ext>
          </a:extLst>
        </p:spPr>
      </p:pic>
      <p:sp>
        <p:nvSpPr>
          <p:cNvPr id="11" name="Flecha: a la derecha 10">
            <a:extLst>
              <a:ext uri="{FF2B5EF4-FFF2-40B4-BE49-F238E27FC236}">
                <a16:creationId xmlns:a16="http://schemas.microsoft.com/office/drawing/2014/main" id="{21BD9BE9-39AC-4CB0-9ABA-CEAD3A463D8B}"/>
              </a:ext>
            </a:extLst>
          </p:cNvPr>
          <p:cNvSpPr/>
          <p:nvPr/>
        </p:nvSpPr>
        <p:spPr>
          <a:xfrm>
            <a:off x="3478606" y="4892675"/>
            <a:ext cx="685800" cy="609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Elipse 11">
            <a:extLst>
              <a:ext uri="{FF2B5EF4-FFF2-40B4-BE49-F238E27FC236}">
                <a16:creationId xmlns:a16="http://schemas.microsoft.com/office/drawing/2014/main" id="{A8FF6E38-C555-4C44-A1E3-963B008D63D0}"/>
              </a:ext>
            </a:extLst>
          </p:cNvPr>
          <p:cNvSpPr/>
          <p:nvPr/>
        </p:nvSpPr>
        <p:spPr>
          <a:xfrm>
            <a:off x="4032250" y="6079357"/>
            <a:ext cx="1290613" cy="1219200"/>
          </a:xfrm>
          <a:prstGeom prst="ellipse">
            <a:avLst/>
          </a:prstGeom>
          <a:solidFill>
            <a:schemeClr val="accent1">
              <a:alpha val="27000"/>
            </a:schemeClr>
          </a:soli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 name="Imagen 9">
            <a:extLst>
              <a:ext uri="{FF2B5EF4-FFF2-40B4-BE49-F238E27FC236}">
                <a16:creationId xmlns:a16="http://schemas.microsoft.com/office/drawing/2014/main" id="{7A1773CD-35BE-411B-83D6-ECC25813FBF4}"/>
              </a:ext>
            </a:extLst>
          </p:cNvPr>
          <p:cNvPicPr>
            <a:picLocks noChangeAspect="1"/>
          </p:cNvPicPr>
          <p:nvPr/>
        </p:nvPicPr>
        <p:blipFill>
          <a:blip r:embed="rId5"/>
          <a:stretch>
            <a:fillRect/>
          </a:stretch>
        </p:blipFill>
        <p:spPr>
          <a:xfrm>
            <a:off x="8147050" y="6950075"/>
            <a:ext cx="952500" cy="952500"/>
          </a:xfrm>
          <a:prstGeom prst="rect">
            <a:avLst/>
          </a:prstGeom>
        </p:spPr>
      </p:pic>
      <p:pic>
        <p:nvPicPr>
          <p:cNvPr id="15" name="Imagen 14">
            <a:extLst>
              <a:ext uri="{FF2B5EF4-FFF2-40B4-BE49-F238E27FC236}">
                <a16:creationId xmlns:a16="http://schemas.microsoft.com/office/drawing/2014/main" id="{AFE61F71-7D7D-4013-BEA4-4C2304437E3C}"/>
              </a:ext>
            </a:extLst>
          </p:cNvPr>
          <p:cNvPicPr>
            <a:picLocks noChangeAspect="1"/>
          </p:cNvPicPr>
          <p:nvPr/>
        </p:nvPicPr>
        <p:blipFill>
          <a:blip r:embed="rId5"/>
          <a:stretch>
            <a:fillRect/>
          </a:stretch>
        </p:blipFill>
        <p:spPr>
          <a:xfrm>
            <a:off x="12898954" y="6975782"/>
            <a:ext cx="952500" cy="952500"/>
          </a:xfrm>
          <a:prstGeom prst="rect">
            <a:avLst/>
          </a:prstGeom>
        </p:spPr>
      </p:pic>
    </p:spTree>
    <p:extLst>
      <p:ext uri="{BB962C8B-B14F-4D97-AF65-F5344CB8AC3E}">
        <p14:creationId xmlns:p14="http://schemas.microsoft.com/office/powerpoint/2010/main" val="1336315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3CF-B5E7-DB7C-CDA0-3EBEB07329EE}"/>
            </a:ext>
          </a:extLst>
        </p:cNvPr>
        <p:cNvGrpSpPr/>
        <p:nvPr/>
      </p:nvGrpSpPr>
      <p:grpSpPr>
        <a:xfrm>
          <a:off x="0" y="0"/>
          <a:ext cx="0" cy="0"/>
          <a:chOff x="0" y="0"/>
          <a:chExt cx="0" cy="0"/>
        </a:xfrm>
      </p:grpSpPr>
      <p:sp>
        <p:nvSpPr>
          <p:cNvPr id="9" name="object 5">
            <a:extLst>
              <a:ext uri="{FF2B5EF4-FFF2-40B4-BE49-F238E27FC236}">
                <a16:creationId xmlns:a16="http://schemas.microsoft.com/office/drawing/2014/main" id="{4890FC95-CD62-45B9-8FC1-09931C0BAED7}"/>
              </a:ext>
            </a:extLst>
          </p:cNvPr>
          <p:cNvSpPr txBox="1">
            <a:spLocks/>
          </p:cNvSpPr>
          <p:nvPr/>
        </p:nvSpPr>
        <p:spPr>
          <a:xfrm>
            <a:off x="527050" y="930275"/>
            <a:ext cx="2899492" cy="161775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err="1">
                <a:solidFill>
                  <a:srgbClr val="C00000"/>
                </a:solidFill>
                <a:latin typeface="Arial"/>
                <a:cs typeface="Arial"/>
              </a:rPr>
              <a:t>Phase</a:t>
            </a:r>
            <a:r>
              <a:rPr lang="es-CO" sz="5400" b="1" spc="-10" dirty="0">
                <a:solidFill>
                  <a:srgbClr val="C00000"/>
                </a:solidFill>
                <a:latin typeface="Arial"/>
                <a:cs typeface="Arial"/>
              </a:rPr>
              <a:t> 3</a:t>
            </a:r>
            <a:endParaRPr lang="es-CO" sz="5400" dirty="0">
              <a:solidFill>
                <a:srgbClr val="C00000"/>
              </a:solidFill>
              <a:latin typeface="Arial"/>
              <a:cs typeface="Arial"/>
            </a:endParaRPr>
          </a:p>
          <a:p>
            <a:pPr marL="12700">
              <a:spcBef>
                <a:spcPts val="95"/>
              </a:spcBef>
            </a:pPr>
            <a:endParaRPr lang="es-CO" sz="4950" dirty="0">
              <a:solidFill>
                <a:srgbClr val="C00000"/>
              </a:solidFill>
              <a:latin typeface="Arial"/>
              <a:cs typeface="Arial"/>
            </a:endParaRPr>
          </a:p>
        </p:txBody>
      </p:sp>
      <p:pic>
        <p:nvPicPr>
          <p:cNvPr id="7170" name="Picture 2" descr="Step1">
            <a:extLst>
              <a:ext uri="{FF2B5EF4-FFF2-40B4-BE49-F238E27FC236}">
                <a16:creationId xmlns:a16="http://schemas.microsoft.com/office/drawing/2014/main" id="{88506B30-EEC7-4F2B-BAE9-97FF492CB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58" y="2090072"/>
            <a:ext cx="19337772" cy="5105400"/>
          </a:xfrm>
          <a:prstGeom prst="roundRect">
            <a:avLst>
              <a:gd name="adj" fmla="val 2151"/>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B88B7B0E-E45E-4135-A0CD-7D404E2764BA}"/>
              </a:ext>
            </a:extLst>
          </p:cNvPr>
          <p:cNvPicPr>
            <a:picLocks noChangeAspect="1"/>
          </p:cNvPicPr>
          <p:nvPr/>
        </p:nvPicPr>
        <p:blipFill>
          <a:blip r:embed="rId3"/>
          <a:stretch>
            <a:fillRect/>
          </a:stretch>
        </p:blipFill>
        <p:spPr>
          <a:xfrm>
            <a:off x="9005636" y="8168148"/>
            <a:ext cx="1543050" cy="1543050"/>
          </a:xfrm>
          <a:prstGeom prst="rect">
            <a:avLst/>
          </a:prstGeom>
        </p:spPr>
      </p:pic>
      <p:sp>
        <p:nvSpPr>
          <p:cNvPr id="6" name="Flecha: a la derecha 5">
            <a:extLst>
              <a:ext uri="{FF2B5EF4-FFF2-40B4-BE49-F238E27FC236}">
                <a16:creationId xmlns:a16="http://schemas.microsoft.com/office/drawing/2014/main" id="{9F2A0839-29DE-45DE-8B93-ED92E1308631}"/>
              </a:ext>
            </a:extLst>
          </p:cNvPr>
          <p:cNvSpPr/>
          <p:nvPr/>
        </p:nvSpPr>
        <p:spPr>
          <a:xfrm rot="5400000">
            <a:off x="9556750" y="7521575"/>
            <a:ext cx="685800" cy="609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0901E860-30F0-4080-AE8F-D1DFB3B8E07E}"/>
              </a:ext>
            </a:extLst>
          </p:cNvPr>
          <p:cNvPicPr>
            <a:picLocks noChangeAspect="1"/>
          </p:cNvPicPr>
          <p:nvPr/>
        </p:nvPicPr>
        <p:blipFill>
          <a:blip r:embed="rId4"/>
          <a:stretch>
            <a:fillRect/>
          </a:stretch>
        </p:blipFill>
        <p:spPr>
          <a:xfrm>
            <a:off x="8719988" y="8463423"/>
            <a:ext cx="952500" cy="952500"/>
          </a:xfrm>
          <a:prstGeom prst="rect">
            <a:avLst/>
          </a:prstGeom>
        </p:spPr>
      </p:pic>
    </p:spTree>
    <p:extLst>
      <p:ext uri="{BB962C8B-B14F-4D97-AF65-F5344CB8AC3E}">
        <p14:creationId xmlns:p14="http://schemas.microsoft.com/office/powerpoint/2010/main" val="2032075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3CF-B5E7-DB7C-CDA0-3EBEB07329EE}"/>
            </a:ext>
          </a:extLst>
        </p:cNvPr>
        <p:cNvGrpSpPr/>
        <p:nvPr/>
      </p:nvGrpSpPr>
      <p:grpSpPr>
        <a:xfrm>
          <a:off x="0" y="0"/>
          <a:ext cx="0" cy="0"/>
          <a:chOff x="0" y="0"/>
          <a:chExt cx="0" cy="0"/>
        </a:xfrm>
      </p:grpSpPr>
      <p:sp>
        <p:nvSpPr>
          <p:cNvPr id="9" name="object 5">
            <a:extLst>
              <a:ext uri="{FF2B5EF4-FFF2-40B4-BE49-F238E27FC236}">
                <a16:creationId xmlns:a16="http://schemas.microsoft.com/office/drawing/2014/main" id="{4890FC95-CD62-45B9-8FC1-09931C0BAED7}"/>
              </a:ext>
            </a:extLst>
          </p:cNvPr>
          <p:cNvSpPr txBox="1">
            <a:spLocks/>
          </p:cNvSpPr>
          <p:nvPr/>
        </p:nvSpPr>
        <p:spPr>
          <a:xfrm>
            <a:off x="527050" y="930275"/>
            <a:ext cx="2899492" cy="161775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err="1">
                <a:solidFill>
                  <a:srgbClr val="C00000"/>
                </a:solidFill>
                <a:latin typeface="Arial"/>
                <a:cs typeface="Arial"/>
              </a:rPr>
              <a:t>Phase</a:t>
            </a:r>
            <a:r>
              <a:rPr lang="es-CO" sz="5400" b="1" spc="-10" dirty="0">
                <a:solidFill>
                  <a:srgbClr val="C00000"/>
                </a:solidFill>
                <a:latin typeface="Arial"/>
                <a:cs typeface="Arial"/>
              </a:rPr>
              <a:t> 3</a:t>
            </a:r>
            <a:endParaRPr lang="es-CO" sz="5400" dirty="0">
              <a:solidFill>
                <a:srgbClr val="C00000"/>
              </a:solidFill>
              <a:latin typeface="Arial"/>
              <a:cs typeface="Arial"/>
            </a:endParaRPr>
          </a:p>
          <a:p>
            <a:pPr marL="12700">
              <a:spcBef>
                <a:spcPts val="95"/>
              </a:spcBef>
            </a:pPr>
            <a:endParaRPr lang="es-CO" sz="4950" dirty="0">
              <a:solidFill>
                <a:srgbClr val="C00000"/>
              </a:solidFill>
              <a:latin typeface="Arial"/>
              <a:cs typeface="Arial"/>
            </a:endParaRPr>
          </a:p>
        </p:txBody>
      </p:sp>
      <p:pic>
        <p:nvPicPr>
          <p:cNvPr id="8194" name="Picture 2" descr="Step1">
            <a:extLst>
              <a:ext uri="{FF2B5EF4-FFF2-40B4-BE49-F238E27FC236}">
                <a16:creationId xmlns:a16="http://schemas.microsoft.com/office/drawing/2014/main" id="{BF48B121-29F8-4720-83E4-C10C5B9E2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362" y="1997075"/>
            <a:ext cx="17859375" cy="8572500"/>
          </a:xfrm>
          <a:prstGeom prst="roundRect">
            <a:avLst>
              <a:gd name="adj" fmla="val 1527"/>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408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D1AFC58E-D834-F932-ACA4-429BBA161048}"/>
              </a:ext>
            </a:extLst>
          </p:cNvPr>
          <p:cNvSpPr txBox="1"/>
          <p:nvPr/>
        </p:nvSpPr>
        <p:spPr>
          <a:xfrm>
            <a:off x="2853326" y="4469597"/>
            <a:ext cx="4897120" cy="5282565"/>
          </a:xfrm>
          <a:prstGeom prst="rect">
            <a:avLst/>
          </a:prstGeom>
        </p:spPr>
        <p:txBody>
          <a:bodyPr vert="horz" wrap="square" lIns="0" tIns="11430" rIns="0" bIns="0" rtlCol="0">
            <a:spAutoFit/>
          </a:bodyPr>
          <a:lstStyle/>
          <a:p>
            <a:pPr marL="12700">
              <a:lnSpc>
                <a:spcPct val="100000"/>
              </a:lnSpc>
              <a:spcBef>
                <a:spcPts val="90"/>
              </a:spcBef>
            </a:pPr>
            <a:r>
              <a:rPr lang="es-ES" sz="34500" spc="-25" dirty="0">
                <a:solidFill>
                  <a:schemeClr val="bg1"/>
                </a:solidFill>
                <a:latin typeface="Arial"/>
                <a:cs typeface="Arial"/>
              </a:rPr>
              <a:t>04</a:t>
            </a:r>
            <a:endParaRPr sz="34500" dirty="0">
              <a:solidFill>
                <a:schemeClr val="bg1"/>
              </a:solidFill>
              <a:latin typeface="Arial"/>
              <a:cs typeface="Arial"/>
            </a:endParaRPr>
          </a:p>
        </p:txBody>
      </p:sp>
      <p:sp>
        <p:nvSpPr>
          <p:cNvPr id="5" name="object 7">
            <a:extLst>
              <a:ext uri="{FF2B5EF4-FFF2-40B4-BE49-F238E27FC236}">
                <a16:creationId xmlns:a16="http://schemas.microsoft.com/office/drawing/2014/main" id="{824F24EC-23B2-C64E-515D-3BFB242BC9DC}"/>
              </a:ext>
            </a:extLst>
          </p:cNvPr>
          <p:cNvSpPr/>
          <p:nvPr/>
        </p:nvSpPr>
        <p:spPr>
          <a:xfrm>
            <a:off x="7995133" y="5744765"/>
            <a:ext cx="0" cy="3118485"/>
          </a:xfrm>
          <a:custGeom>
            <a:avLst/>
            <a:gdLst/>
            <a:ahLst/>
            <a:cxnLst/>
            <a:rect l="l" t="t" r="r" b="b"/>
            <a:pathLst>
              <a:path h="3118485">
                <a:moveTo>
                  <a:pt x="0" y="0"/>
                </a:moveTo>
                <a:lnTo>
                  <a:pt x="0" y="3118009"/>
                </a:lnTo>
              </a:path>
            </a:pathLst>
          </a:custGeom>
          <a:ln w="41883">
            <a:solidFill>
              <a:schemeClr val="bg1"/>
            </a:solidFill>
          </a:ln>
        </p:spPr>
        <p:txBody>
          <a:bodyPr wrap="square" lIns="0" tIns="0" rIns="0" bIns="0" rtlCol="0"/>
          <a:lstStyle/>
          <a:p>
            <a:endParaRPr/>
          </a:p>
        </p:txBody>
      </p:sp>
      <p:sp>
        <p:nvSpPr>
          <p:cNvPr id="6" name="object 2">
            <a:extLst>
              <a:ext uri="{FF2B5EF4-FFF2-40B4-BE49-F238E27FC236}">
                <a16:creationId xmlns:a16="http://schemas.microsoft.com/office/drawing/2014/main" id="{C22C431C-3A71-CC49-C7CD-CEF114A3F151}"/>
              </a:ext>
            </a:extLst>
          </p:cNvPr>
          <p:cNvSpPr txBox="1">
            <a:spLocks/>
          </p:cNvSpPr>
          <p:nvPr/>
        </p:nvSpPr>
        <p:spPr>
          <a:xfrm>
            <a:off x="8343994" y="5654675"/>
            <a:ext cx="4451256"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4950" b="1" spc="-10" dirty="0">
                <a:solidFill>
                  <a:schemeClr val="bg1"/>
                </a:solidFill>
                <a:latin typeface="Arial"/>
                <a:cs typeface="Arial"/>
              </a:rPr>
              <a:t>Visualization</a:t>
            </a:r>
            <a:endParaRPr lang="es-CO" sz="4950" dirty="0">
              <a:solidFill>
                <a:schemeClr val="bg1"/>
              </a:solidFill>
              <a:latin typeface="Arial"/>
              <a:cs typeface="Arial"/>
            </a:endParaRPr>
          </a:p>
        </p:txBody>
      </p:sp>
    </p:spTree>
    <p:extLst>
      <p:ext uri="{BB962C8B-B14F-4D97-AF65-F5344CB8AC3E}">
        <p14:creationId xmlns:p14="http://schemas.microsoft.com/office/powerpoint/2010/main" val="415924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3CF-B5E7-DB7C-CDA0-3EBEB07329EE}"/>
            </a:ext>
          </a:extLst>
        </p:cNvPr>
        <p:cNvGrpSpPr/>
        <p:nvPr/>
      </p:nvGrpSpPr>
      <p:grpSpPr>
        <a:xfrm>
          <a:off x="0" y="0"/>
          <a:ext cx="0" cy="0"/>
          <a:chOff x="0" y="0"/>
          <a:chExt cx="0" cy="0"/>
        </a:xfrm>
      </p:grpSpPr>
      <p:sp>
        <p:nvSpPr>
          <p:cNvPr id="9" name="object 5">
            <a:extLst>
              <a:ext uri="{FF2B5EF4-FFF2-40B4-BE49-F238E27FC236}">
                <a16:creationId xmlns:a16="http://schemas.microsoft.com/office/drawing/2014/main" id="{4890FC95-CD62-45B9-8FC1-09931C0BAED7}"/>
              </a:ext>
            </a:extLst>
          </p:cNvPr>
          <p:cNvSpPr txBox="1">
            <a:spLocks/>
          </p:cNvSpPr>
          <p:nvPr/>
        </p:nvSpPr>
        <p:spPr>
          <a:xfrm>
            <a:off x="755649" y="880966"/>
            <a:ext cx="8510075" cy="84318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a:solidFill>
                  <a:srgbClr val="C00000"/>
                </a:solidFill>
                <a:latin typeface="Arial"/>
                <a:cs typeface="Arial"/>
              </a:rPr>
              <a:t>ETL</a:t>
            </a:r>
            <a:r>
              <a:rPr lang="es-CO" sz="5400" dirty="0">
                <a:solidFill>
                  <a:srgbClr val="C00000"/>
                </a:solidFill>
                <a:latin typeface="Arial"/>
                <a:cs typeface="Arial"/>
              </a:rPr>
              <a:t> </a:t>
            </a:r>
            <a:r>
              <a:rPr lang="es-CO" sz="5400" b="1" spc="-10" dirty="0" err="1">
                <a:solidFill>
                  <a:srgbClr val="C00000"/>
                </a:solidFill>
                <a:latin typeface="Arial"/>
                <a:cs typeface="Arial"/>
              </a:rPr>
              <a:t>Automatization</a:t>
            </a:r>
            <a:endParaRPr lang="es-CO" sz="4950" dirty="0">
              <a:solidFill>
                <a:srgbClr val="C00000"/>
              </a:solidFill>
              <a:latin typeface="Arial"/>
              <a:cs typeface="Arial"/>
            </a:endParaRPr>
          </a:p>
        </p:txBody>
      </p:sp>
      <p:pic>
        <p:nvPicPr>
          <p:cNvPr id="5" name="Imagen 4">
            <a:extLst>
              <a:ext uri="{FF2B5EF4-FFF2-40B4-BE49-F238E27FC236}">
                <a16:creationId xmlns:a16="http://schemas.microsoft.com/office/drawing/2014/main" id="{B88B7B0E-E45E-4135-A0CD-7D404E2764BA}"/>
              </a:ext>
            </a:extLst>
          </p:cNvPr>
          <p:cNvPicPr>
            <a:picLocks noChangeAspect="1"/>
          </p:cNvPicPr>
          <p:nvPr/>
        </p:nvPicPr>
        <p:blipFill>
          <a:blip r:embed="rId2"/>
          <a:stretch>
            <a:fillRect/>
          </a:stretch>
        </p:blipFill>
        <p:spPr>
          <a:xfrm>
            <a:off x="14471650" y="4587875"/>
            <a:ext cx="1543050" cy="1543050"/>
          </a:xfrm>
          <a:prstGeom prst="rect">
            <a:avLst/>
          </a:prstGeom>
        </p:spPr>
      </p:pic>
      <p:sp>
        <p:nvSpPr>
          <p:cNvPr id="6" name="Flecha: a la derecha 5">
            <a:extLst>
              <a:ext uri="{FF2B5EF4-FFF2-40B4-BE49-F238E27FC236}">
                <a16:creationId xmlns:a16="http://schemas.microsoft.com/office/drawing/2014/main" id="{9F2A0839-29DE-45DE-8B93-ED92E1308631}"/>
              </a:ext>
            </a:extLst>
          </p:cNvPr>
          <p:cNvSpPr/>
          <p:nvPr/>
        </p:nvSpPr>
        <p:spPr>
          <a:xfrm>
            <a:off x="13500202" y="5068888"/>
            <a:ext cx="685800" cy="609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0901E860-30F0-4080-AE8F-D1DFB3B8E07E}"/>
              </a:ext>
            </a:extLst>
          </p:cNvPr>
          <p:cNvPicPr>
            <a:picLocks noChangeAspect="1"/>
          </p:cNvPicPr>
          <p:nvPr/>
        </p:nvPicPr>
        <p:blipFill>
          <a:blip r:embed="rId3"/>
          <a:stretch>
            <a:fillRect/>
          </a:stretch>
        </p:blipFill>
        <p:spPr>
          <a:xfrm>
            <a:off x="14186002" y="4883150"/>
            <a:ext cx="952500" cy="952500"/>
          </a:xfrm>
          <a:prstGeom prst="rect">
            <a:avLst/>
          </a:prstGeom>
        </p:spPr>
      </p:pic>
      <p:pic>
        <p:nvPicPr>
          <p:cNvPr id="8" name="Imagen 7">
            <a:extLst>
              <a:ext uri="{FF2B5EF4-FFF2-40B4-BE49-F238E27FC236}">
                <a16:creationId xmlns:a16="http://schemas.microsoft.com/office/drawing/2014/main" id="{C8E08035-9B96-4BAA-BD0D-4FB24DC2851C}"/>
              </a:ext>
            </a:extLst>
          </p:cNvPr>
          <p:cNvPicPr>
            <a:picLocks noChangeAspect="1"/>
          </p:cNvPicPr>
          <p:nvPr/>
        </p:nvPicPr>
        <p:blipFill>
          <a:blip r:embed="rId4"/>
          <a:stretch>
            <a:fillRect/>
          </a:stretch>
        </p:blipFill>
        <p:spPr>
          <a:xfrm>
            <a:off x="8612853" y="3752286"/>
            <a:ext cx="3804777" cy="3804777"/>
          </a:xfrm>
          <a:prstGeom prst="rect">
            <a:avLst/>
          </a:prstGeom>
        </p:spPr>
      </p:pic>
      <p:pic>
        <p:nvPicPr>
          <p:cNvPr id="3" name="Imagen 2">
            <a:extLst>
              <a:ext uri="{FF2B5EF4-FFF2-40B4-BE49-F238E27FC236}">
                <a16:creationId xmlns:a16="http://schemas.microsoft.com/office/drawing/2014/main" id="{9B8D9730-2E5B-4AF7-B430-B9873AC61863}"/>
              </a:ext>
            </a:extLst>
          </p:cNvPr>
          <p:cNvPicPr>
            <a:picLocks noChangeAspect="1"/>
          </p:cNvPicPr>
          <p:nvPr/>
        </p:nvPicPr>
        <p:blipFill>
          <a:blip r:embed="rId5"/>
          <a:stretch>
            <a:fillRect/>
          </a:stretch>
        </p:blipFill>
        <p:spPr>
          <a:xfrm>
            <a:off x="2416328" y="3892114"/>
            <a:ext cx="2934571" cy="2934571"/>
          </a:xfrm>
          <a:prstGeom prst="rect">
            <a:avLst/>
          </a:prstGeom>
        </p:spPr>
      </p:pic>
      <p:sp>
        <p:nvSpPr>
          <p:cNvPr id="10" name="Flecha: a la derecha 9">
            <a:extLst>
              <a:ext uri="{FF2B5EF4-FFF2-40B4-BE49-F238E27FC236}">
                <a16:creationId xmlns:a16="http://schemas.microsoft.com/office/drawing/2014/main" id="{A611055C-2002-4AC5-8F8E-51ECA9529B08}"/>
              </a:ext>
            </a:extLst>
          </p:cNvPr>
          <p:cNvSpPr/>
          <p:nvPr/>
        </p:nvSpPr>
        <p:spPr>
          <a:xfrm>
            <a:off x="6226073" y="5074931"/>
            <a:ext cx="1845494" cy="609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object 4">
            <a:extLst>
              <a:ext uri="{FF2B5EF4-FFF2-40B4-BE49-F238E27FC236}">
                <a16:creationId xmlns:a16="http://schemas.microsoft.com/office/drawing/2014/main" id="{1964216E-E8AF-40B6-BE0D-82B97A1DB75B}"/>
              </a:ext>
            </a:extLst>
          </p:cNvPr>
          <p:cNvSpPr txBox="1"/>
          <p:nvPr/>
        </p:nvSpPr>
        <p:spPr>
          <a:xfrm>
            <a:off x="10052050" y="3736206"/>
            <a:ext cx="914400" cy="536301"/>
          </a:xfrm>
          <a:prstGeom prst="rect">
            <a:avLst/>
          </a:prstGeom>
        </p:spPr>
        <p:txBody>
          <a:bodyPr vert="horz" wrap="square" lIns="0" tIns="11430" rIns="0" bIns="0" rtlCol="0">
            <a:spAutoFit/>
          </a:bodyPr>
          <a:lstStyle/>
          <a:p>
            <a:pPr marL="12700" marR="5080" algn="just">
              <a:lnSpc>
                <a:spcPct val="100800"/>
              </a:lnSpc>
              <a:spcBef>
                <a:spcPts val="90"/>
              </a:spcBef>
            </a:pPr>
            <a:r>
              <a:rPr lang="en-US" sz="3600" b="1" spc="-10" dirty="0">
                <a:solidFill>
                  <a:schemeClr val="tx1"/>
                </a:solidFill>
                <a:latin typeface="Arial"/>
                <a:cs typeface="Arial"/>
              </a:rPr>
              <a:t>ETL</a:t>
            </a:r>
            <a:endParaRPr sz="3600" b="1" dirty="0">
              <a:solidFill>
                <a:schemeClr val="tx1"/>
              </a:solidFill>
              <a:latin typeface="Arial"/>
              <a:cs typeface="Arial"/>
            </a:endParaRPr>
          </a:p>
        </p:txBody>
      </p:sp>
      <p:sp>
        <p:nvSpPr>
          <p:cNvPr id="12" name="object 4">
            <a:extLst>
              <a:ext uri="{FF2B5EF4-FFF2-40B4-BE49-F238E27FC236}">
                <a16:creationId xmlns:a16="http://schemas.microsoft.com/office/drawing/2014/main" id="{EF0E95D8-8541-4D5C-802C-A3A4C84BBC25}"/>
              </a:ext>
            </a:extLst>
          </p:cNvPr>
          <p:cNvSpPr txBox="1"/>
          <p:nvPr/>
        </p:nvSpPr>
        <p:spPr>
          <a:xfrm>
            <a:off x="9265725" y="7036844"/>
            <a:ext cx="2819400" cy="536301"/>
          </a:xfrm>
          <a:prstGeom prst="rect">
            <a:avLst/>
          </a:prstGeom>
        </p:spPr>
        <p:txBody>
          <a:bodyPr vert="horz" wrap="square" lIns="0" tIns="11430" rIns="0" bIns="0" rtlCol="0">
            <a:spAutoFit/>
          </a:bodyPr>
          <a:lstStyle/>
          <a:p>
            <a:pPr marL="12700" marR="5080" algn="just">
              <a:lnSpc>
                <a:spcPct val="100800"/>
              </a:lnSpc>
              <a:spcBef>
                <a:spcPts val="90"/>
              </a:spcBef>
            </a:pPr>
            <a:r>
              <a:rPr lang="en-US" sz="3600" b="1" spc="-10" dirty="0">
                <a:solidFill>
                  <a:schemeClr val="tx1"/>
                </a:solidFill>
                <a:latin typeface="Arial"/>
                <a:cs typeface="Arial"/>
              </a:rPr>
              <a:t>All Phases</a:t>
            </a:r>
            <a:endParaRPr sz="3600" b="1" dirty="0">
              <a:solidFill>
                <a:schemeClr val="tx1"/>
              </a:solidFill>
              <a:latin typeface="Arial"/>
              <a:cs typeface="Arial"/>
            </a:endParaRPr>
          </a:p>
        </p:txBody>
      </p:sp>
      <p:sp>
        <p:nvSpPr>
          <p:cNvPr id="14" name="object 4">
            <a:extLst>
              <a:ext uri="{FF2B5EF4-FFF2-40B4-BE49-F238E27FC236}">
                <a16:creationId xmlns:a16="http://schemas.microsoft.com/office/drawing/2014/main" id="{809E1103-1F6F-46B9-A398-B38F8E018886}"/>
              </a:ext>
            </a:extLst>
          </p:cNvPr>
          <p:cNvSpPr txBox="1"/>
          <p:nvPr/>
        </p:nvSpPr>
        <p:spPr>
          <a:xfrm>
            <a:off x="2581581" y="7036844"/>
            <a:ext cx="3644492" cy="536301"/>
          </a:xfrm>
          <a:prstGeom prst="rect">
            <a:avLst/>
          </a:prstGeom>
        </p:spPr>
        <p:txBody>
          <a:bodyPr vert="horz" wrap="square" lIns="0" tIns="11430" rIns="0" bIns="0" rtlCol="0">
            <a:spAutoFit/>
          </a:bodyPr>
          <a:lstStyle/>
          <a:p>
            <a:pPr marL="12700" marR="5080" algn="just">
              <a:lnSpc>
                <a:spcPct val="100800"/>
              </a:lnSpc>
              <a:spcBef>
                <a:spcPts val="90"/>
              </a:spcBef>
            </a:pPr>
            <a:r>
              <a:rPr lang="en-US" sz="3600" b="1" spc="-10" dirty="0">
                <a:solidFill>
                  <a:schemeClr val="tx1"/>
                </a:solidFill>
                <a:latin typeface="Arial"/>
                <a:cs typeface="Arial"/>
              </a:rPr>
              <a:t>python etl.py</a:t>
            </a:r>
            <a:endParaRPr sz="3600" b="1" dirty="0">
              <a:solidFill>
                <a:schemeClr val="tx1"/>
              </a:solidFill>
              <a:latin typeface="Arial"/>
              <a:cs typeface="Arial"/>
            </a:endParaRPr>
          </a:p>
        </p:txBody>
      </p:sp>
    </p:spTree>
    <p:extLst>
      <p:ext uri="{BB962C8B-B14F-4D97-AF65-F5344CB8AC3E}">
        <p14:creationId xmlns:p14="http://schemas.microsoft.com/office/powerpoint/2010/main" val="312736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3CF-B5E7-DB7C-CDA0-3EBEB07329EE}"/>
            </a:ext>
          </a:extLst>
        </p:cNvPr>
        <p:cNvGrpSpPr/>
        <p:nvPr/>
      </p:nvGrpSpPr>
      <p:grpSpPr>
        <a:xfrm>
          <a:off x="0" y="0"/>
          <a:ext cx="0" cy="0"/>
          <a:chOff x="0" y="0"/>
          <a:chExt cx="0" cy="0"/>
        </a:xfrm>
      </p:grpSpPr>
      <p:sp>
        <p:nvSpPr>
          <p:cNvPr id="9" name="object 5">
            <a:extLst>
              <a:ext uri="{FF2B5EF4-FFF2-40B4-BE49-F238E27FC236}">
                <a16:creationId xmlns:a16="http://schemas.microsoft.com/office/drawing/2014/main" id="{4890FC95-CD62-45B9-8FC1-09931C0BAED7}"/>
              </a:ext>
            </a:extLst>
          </p:cNvPr>
          <p:cNvSpPr txBox="1">
            <a:spLocks/>
          </p:cNvSpPr>
          <p:nvPr/>
        </p:nvSpPr>
        <p:spPr>
          <a:xfrm>
            <a:off x="755649" y="880966"/>
            <a:ext cx="3886201" cy="84318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err="1">
                <a:solidFill>
                  <a:srgbClr val="C00000"/>
                </a:solidFill>
                <a:latin typeface="Arial"/>
                <a:cs typeface="Arial"/>
              </a:rPr>
              <a:t>Dashboard</a:t>
            </a:r>
            <a:endParaRPr lang="es-CO" sz="4950" dirty="0">
              <a:solidFill>
                <a:srgbClr val="C00000"/>
              </a:solidFill>
              <a:latin typeface="Arial"/>
              <a:cs typeface="Arial"/>
            </a:endParaRPr>
          </a:p>
        </p:txBody>
      </p:sp>
      <p:pic>
        <p:nvPicPr>
          <p:cNvPr id="12290" name="Picture 2" descr="Conector HubSpot Looker Studio | Datawarehouse.io">
            <a:extLst>
              <a:ext uri="{FF2B5EF4-FFF2-40B4-BE49-F238E27FC236}">
                <a16:creationId xmlns:a16="http://schemas.microsoft.com/office/drawing/2014/main" id="{7297CF22-3616-4224-8764-1F1AC431A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50" y="2454275"/>
            <a:ext cx="6172200" cy="617220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Tablero de mandos - Iconos gratis de seo y web">
            <a:extLst>
              <a:ext uri="{FF2B5EF4-FFF2-40B4-BE49-F238E27FC236}">
                <a16:creationId xmlns:a16="http://schemas.microsoft.com/office/drawing/2014/main" id="{08AC0C12-BD5E-4178-9A69-D62B8F249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4050" y="3216275"/>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n 14">
            <a:extLst>
              <a:ext uri="{FF2B5EF4-FFF2-40B4-BE49-F238E27FC236}">
                <a16:creationId xmlns:a16="http://schemas.microsoft.com/office/drawing/2014/main" id="{C32DEC21-2BF4-42A3-89E5-401CE48C4BF5}"/>
              </a:ext>
            </a:extLst>
          </p:cNvPr>
          <p:cNvPicPr>
            <a:picLocks noChangeAspect="1"/>
          </p:cNvPicPr>
          <p:nvPr/>
        </p:nvPicPr>
        <p:blipFill>
          <a:blip r:embed="rId4"/>
          <a:stretch>
            <a:fillRect/>
          </a:stretch>
        </p:blipFill>
        <p:spPr>
          <a:xfrm>
            <a:off x="9518649" y="4883149"/>
            <a:ext cx="2371725" cy="2371725"/>
          </a:xfrm>
          <a:prstGeom prst="rect">
            <a:avLst/>
          </a:prstGeom>
        </p:spPr>
      </p:pic>
      <p:sp>
        <p:nvSpPr>
          <p:cNvPr id="16" name="Flecha: a la derecha 15">
            <a:extLst>
              <a:ext uri="{FF2B5EF4-FFF2-40B4-BE49-F238E27FC236}">
                <a16:creationId xmlns:a16="http://schemas.microsoft.com/office/drawing/2014/main" id="{181783C9-4404-4511-B91B-9B56337367EC}"/>
              </a:ext>
            </a:extLst>
          </p:cNvPr>
          <p:cNvSpPr/>
          <p:nvPr/>
        </p:nvSpPr>
        <p:spPr>
          <a:xfrm>
            <a:off x="7885287" y="5353519"/>
            <a:ext cx="1054100" cy="93321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7" name="Imagen 16">
            <a:extLst>
              <a:ext uri="{FF2B5EF4-FFF2-40B4-BE49-F238E27FC236}">
                <a16:creationId xmlns:a16="http://schemas.microsoft.com/office/drawing/2014/main" id="{272E8053-1399-49BD-974A-54992A3D7DE7}"/>
              </a:ext>
            </a:extLst>
          </p:cNvPr>
          <p:cNvPicPr>
            <a:picLocks noChangeAspect="1"/>
          </p:cNvPicPr>
          <p:nvPr/>
        </p:nvPicPr>
        <p:blipFill>
          <a:blip r:embed="rId5"/>
          <a:stretch>
            <a:fillRect/>
          </a:stretch>
        </p:blipFill>
        <p:spPr>
          <a:xfrm>
            <a:off x="9597674" y="4356099"/>
            <a:ext cx="1464028" cy="1464028"/>
          </a:xfrm>
          <a:prstGeom prst="rect">
            <a:avLst/>
          </a:prstGeom>
        </p:spPr>
      </p:pic>
      <p:sp>
        <p:nvSpPr>
          <p:cNvPr id="21" name="Flecha: a la derecha 20">
            <a:extLst>
              <a:ext uri="{FF2B5EF4-FFF2-40B4-BE49-F238E27FC236}">
                <a16:creationId xmlns:a16="http://schemas.microsoft.com/office/drawing/2014/main" id="{EC45C3EE-1E25-429C-8E04-55B0E7890C42}"/>
              </a:ext>
            </a:extLst>
          </p:cNvPr>
          <p:cNvSpPr/>
          <p:nvPr/>
        </p:nvSpPr>
        <p:spPr>
          <a:xfrm>
            <a:off x="12730162" y="5353518"/>
            <a:ext cx="1054100" cy="93321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71815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3CF-B5E7-DB7C-CDA0-3EBEB07329EE}"/>
            </a:ext>
          </a:extLst>
        </p:cNvPr>
        <p:cNvGrpSpPr/>
        <p:nvPr/>
      </p:nvGrpSpPr>
      <p:grpSpPr>
        <a:xfrm>
          <a:off x="0" y="0"/>
          <a:ext cx="0" cy="0"/>
          <a:chOff x="0" y="0"/>
          <a:chExt cx="0" cy="0"/>
        </a:xfrm>
      </p:grpSpPr>
      <p:sp>
        <p:nvSpPr>
          <p:cNvPr id="2" name="object 5">
            <a:extLst>
              <a:ext uri="{FF2B5EF4-FFF2-40B4-BE49-F238E27FC236}">
                <a16:creationId xmlns:a16="http://schemas.microsoft.com/office/drawing/2014/main" id="{5A6EBDCA-EC6C-F5BD-D823-63B11D98153A}"/>
              </a:ext>
            </a:extLst>
          </p:cNvPr>
          <p:cNvSpPr txBox="1">
            <a:spLocks/>
          </p:cNvSpPr>
          <p:nvPr/>
        </p:nvSpPr>
        <p:spPr>
          <a:xfrm>
            <a:off x="908050" y="854075"/>
            <a:ext cx="12943404"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4950" b="1" spc="-10" dirty="0">
                <a:solidFill>
                  <a:srgbClr val="C00000"/>
                </a:solidFill>
                <a:latin typeface="Arial"/>
                <a:cs typeface="Arial"/>
              </a:rPr>
              <a:t>ETL Project</a:t>
            </a:r>
            <a:endParaRPr lang="es-CO" sz="4950" dirty="0">
              <a:solidFill>
                <a:srgbClr val="C00000"/>
              </a:solidFill>
              <a:latin typeface="Arial"/>
              <a:cs typeface="Arial"/>
            </a:endParaRPr>
          </a:p>
        </p:txBody>
      </p:sp>
      <p:pic>
        <p:nvPicPr>
          <p:cNvPr id="1026" name="Picture 2" descr="Step1">
            <a:extLst>
              <a:ext uri="{FF2B5EF4-FFF2-40B4-BE49-F238E27FC236}">
                <a16:creationId xmlns:a16="http://schemas.microsoft.com/office/drawing/2014/main" id="{BA6585C4-B018-480F-9FA1-C27D0E4E5D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821506" y="2149475"/>
            <a:ext cx="12461087" cy="7772400"/>
          </a:xfrm>
          <a:prstGeom prst="roundRect">
            <a:avLst>
              <a:gd name="adj" fmla="val 2436"/>
            </a:avLst>
          </a:prstGeom>
          <a:noFill/>
          <a:effectLst/>
          <a:extLst>
            <a:ext uri="{909E8E84-426E-40DD-AFC4-6F175D3DCCD1}">
              <a14:hiddenFill xmlns:a14="http://schemas.microsoft.com/office/drawing/2010/main">
                <a:solidFill>
                  <a:srgbClr val="FFFFFF"/>
                </a:solidFill>
              </a14:hiddenFill>
            </a:ext>
          </a:extLst>
        </p:spPr>
      </p:pic>
      <p:pic>
        <p:nvPicPr>
          <p:cNvPr id="1028" name="Picture 4" descr="Kaggle modelado predictivo ciencia de datos análisis predictivo de  negocios, azul, texto, laboratorio png | Klipartz">
            <a:extLst>
              <a:ext uri="{FF2B5EF4-FFF2-40B4-BE49-F238E27FC236}">
                <a16:creationId xmlns:a16="http://schemas.microsoft.com/office/drawing/2014/main" id="{95C937DB-4EFE-4C5A-A62B-00A679D9D80E}"/>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9877" b="89877" l="8427" r="90562">
                        <a14:foregroundMark x1="8539" y1="42963" x2="8539" y2="42963"/>
                        <a14:foregroundMark x1="8539" y1="42963" x2="8539" y2="42963"/>
                        <a14:foregroundMark x1="25393" y1="51358" x2="25393" y2="51358"/>
                        <a14:foregroundMark x1="55618" y1="47654" x2="55618" y2="47654"/>
                        <a14:foregroundMark x1="72360" y1="22716" x2="72360" y2="22716"/>
                        <a14:foregroundMark x1="90562" y1="47160" x2="90562" y2="47160"/>
                        <a14:foregroundMark x1="50112" y1="48395" x2="50112" y2="48395"/>
                      </a14:backgroundRemoval>
                    </a14:imgEffect>
                  </a14:imgLayer>
                </a14:imgProps>
              </a:ext>
              <a:ext uri="{28A0092B-C50C-407E-A947-70E740481C1C}">
                <a14:useLocalDpi xmlns:a14="http://schemas.microsoft.com/office/drawing/2010/main" val="0"/>
              </a:ext>
            </a:extLst>
          </a:blip>
          <a:srcRect/>
          <a:stretch>
            <a:fillRect/>
          </a:stretch>
        </p:blipFill>
        <p:spPr bwMode="auto">
          <a:xfrm>
            <a:off x="360004" y="4315593"/>
            <a:ext cx="3206118" cy="1458964"/>
          </a:xfrm>
          <a:prstGeom prst="rect">
            <a:avLst/>
          </a:prstGeom>
          <a:noFill/>
          <a:extLst>
            <a:ext uri="{909E8E84-426E-40DD-AFC4-6F175D3DCCD1}">
              <a14:hiddenFill xmlns:a14="http://schemas.microsoft.com/office/drawing/2010/main">
                <a:solidFill>
                  <a:srgbClr val="FFFFFF"/>
                </a:solidFill>
              </a14:hiddenFill>
            </a:ext>
          </a:extLst>
        </p:spPr>
      </p:pic>
      <p:sp>
        <p:nvSpPr>
          <p:cNvPr id="11" name="Flecha: a la derecha 10">
            <a:extLst>
              <a:ext uri="{FF2B5EF4-FFF2-40B4-BE49-F238E27FC236}">
                <a16:creationId xmlns:a16="http://schemas.microsoft.com/office/drawing/2014/main" id="{21BD9BE9-39AC-4CB0-9ABA-CEAD3A463D8B}"/>
              </a:ext>
            </a:extLst>
          </p:cNvPr>
          <p:cNvSpPr/>
          <p:nvPr/>
        </p:nvSpPr>
        <p:spPr>
          <a:xfrm>
            <a:off x="3478606" y="4892675"/>
            <a:ext cx="685800" cy="609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Elipse 11">
            <a:extLst>
              <a:ext uri="{FF2B5EF4-FFF2-40B4-BE49-F238E27FC236}">
                <a16:creationId xmlns:a16="http://schemas.microsoft.com/office/drawing/2014/main" id="{A8FF6E38-C555-4C44-A1E3-963B008D63D0}"/>
              </a:ext>
            </a:extLst>
          </p:cNvPr>
          <p:cNvSpPr/>
          <p:nvPr/>
        </p:nvSpPr>
        <p:spPr>
          <a:xfrm>
            <a:off x="4032250" y="6079357"/>
            <a:ext cx="1290613" cy="1219200"/>
          </a:xfrm>
          <a:prstGeom prst="ellipse">
            <a:avLst/>
          </a:prstGeom>
          <a:solidFill>
            <a:schemeClr val="accent1">
              <a:alpha val="27000"/>
            </a:schemeClr>
          </a:soli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 name="Imagen 9">
            <a:extLst>
              <a:ext uri="{FF2B5EF4-FFF2-40B4-BE49-F238E27FC236}">
                <a16:creationId xmlns:a16="http://schemas.microsoft.com/office/drawing/2014/main" id="{7A1773CD-35BE-411B-83D6-ECC25813FBF4}"/>
              </a:ext>
            </a:extLst>
          </p:cNvPr>
          <p:cNvPicPr>
            <a:picLocks noChangeAspect="1"/>
          </p:cNvPicPr>
          <p:nvPr/>
        </p:nvPicPr>
        <p:blipFill>
          <a:blip r:embed="rId5"/>
          <a:stretch>
            <a:fillRect/>
          </a:stretch>
        </p:blipFill>
        <p:spPr>
          <a:xfrm>
            <a:off x="8147050" y="6950075"/>
            <a:ext cx="952500" cy="952500"/>
          </a:xfrm>
          <a:prstGeom prst="rect">
            <a:avLst/>
          </a:prstGeom>
        </p:spPr>
      </p:pic>
      <p:pic>
        <p:nvPicPr>
          <p:cNvPr id="15" name="Imagen 14">
            <a:extLst>
              <a:ext uri="{FF2B5EF4-FFF2-40B4-BE49-F238E27FC236}">
                <a16:creationId xmlns:a16="http://schemas.microsoft.com/office/drawing/2014/main" id="{AFE61F71-7D7D-4013-BEA4-4C2304437E3C}"/>
              </a:ext>
            </a:extLst>
          </p:cNvPr>
          <p:cNvPicPr>
            <a:picLocks noChangeAspect="1"/>
          </p:cNvPicPr>
          <p:nvPr/>
        </p:nvPicPr>
        <p:blipFill>
          <a:blip r:embed="rId5"/>
          <a:stretch>
            <a:fillRect/>
          </a:stretch>
        </p:blipFill>
        <p:spPr>
          <a:xfrm>
            <a:off x="12898954" y="6975782"/>
            <a:ext cx="952500" cy="952500"/>
          </a:xfrm>
          <a:prstGeom prst="rect">
            <a:avLst/>
          </a:prstGeom>
        </p:spPr>
      </p:pic>
    </p:spTree>
    <p:extLst>
      <p:ext uri="{BB962C8B-B14F-4D97-AF65-F5344CB8AC3E}">
        <p14:creationId xmlns:p14="http://schemas.microsoft.com/office/powerpoint/2010/main" val="3434797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3CF-B5E7-DB7C-CDA0-3EBEB07329EE}"/>
            </a:ext>
          </a:extLst>
        </p:cNvPr>
        <p:cNvGrpSpPr/>
        <p:nvPr/>
      </p:nvGrpSpPr>
      <p:grpSpPr>
        <a:xfrm>
          <a:off x="0" y="0"/>
          <a:ext cx="0" cy="0"/>
          <a:chOff x="0" y="0"/>
          <a:chExt cx="0" cy="0"/>
        </a:xfrm>
      </p:grpSpPr>
      <p:sp>
        <p:nvSpPr>
          <p:cNvPr id="9" name="object 5">
            <a:extLst>
              <a:ext uri="{FF2B5EF4-FFF2-40B4-BE49-F238E27FC236}">
                <a16:creationId xmlns:a16="http://schemas.microsoft.com/office/drawing/2014/main" id="{4890FC95-CD62-45B9-8FC1-09931C0BAED7}"/>
              </a:ext>
            </a:extLst>
          </p:cNvPr>
          <p:cNvSpPr txBox="1">
            <a:spLocks/>
          </p:cNvSpPr>
          <p:nvPr/>
        </p:nvSpPr>
        <p:spPr>
          <a:xfrm>
            <a:off x="755649" y="880966"/>
            <a:ext cx="3886201" cy="84318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err="1">
                <a:solidFill>
                  <a:srgbClr val="C00000"/>
                </a:solidFill>
                <a:latin typeface="Arial"/>
                <a:cs typeface="Arial"/>
              </a:rPr>
              <a:t>Dashboard</a:t>
            </a:r>
            <a:endParaRPr lang="es-CO" sz="4950" dirty="0">
              <a:solidFill>
                <a:srgbClr val="C00000"/>
              </a:solidFill>
              <a:latin typeface="Arial"/>
              <a:cs typeface="Arial"/>
            </a:endParaRPr>
          </a:p>
        </p:txBody>
      </p:sp>
      <p:pic>
        <p:nvPicPr>
          <p:cNvPr id="3" name="Imagen 2">
            <a:extLst>
              <a:ext uri="{FF2B5EF4-FFF2-40B4-BE49-F238E27FC236}">
                <a16:creationId xmlns:a16="http://schemas.microsoft.com/office/drawing/2014/main" id="{BD1810BA-CB59-429D-A083-06911E3BA869}"/>
              </a:ext>
            </a:extLst>
          </p:cNvPr>
          <p:cNvPicPr>
            <a:picLocks noChangeAspect="1"/>
          </p:cNvPicPr>
          <p:nvPr/>
        </p:nvPicPr>
        <p:blipFill>
          <a:blip r:embed="rId2"/>
          <a:stretch>
            <a:fillRect/>
          </a:stretch>
        </p:blipFill>
        <p:spPr>
          <a:xfrm>
            <a:off x="3575050" y="1712982"/>
            <a:ext cx="13639800" cy="8945304"/>
          </a:xfrm>
          <a:prstGeom prst="roundRect">
            <a:avLst>
              <a:gd name="adj" fmla="val 1499"/>
            </a:avLst>
          </a:prstGeom>
        </p:spPr>
      </p:pic>
    </p:spTree>
    <p:extLst>
      <p:ext uri="{BB962C8B-B14F-4D97-AF65-F5344CB8AC3E}">
        <p14:creationId xmlns:p14="http://schemas.microsoft.com/office/powerpoint/2010/main" val="2987880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3CF-B5E7-DB7C-CDA0-3EBEB07329EE}"/>
            </a:ext>
          </a:extLst>
        </p:cNvPr>
        <p:cNvGrpSpPr/>
        <p:nvPr/>
      </p:nvGrpSpPr>
      <p:grpSpPr>
        <a:xfrm>
          <a:off x="0" y="0"/>
          <a:ext cx="0" cy="0"/>
          <a:chOff x="0" y="0"/>
          <a:chExt cx="0" cy="0"/>
        </a:xfrm>
      </p:grpSpPr>
      <p:sp>
        <p:nvSpPr>
          <p:cNvPr id="9" name="object 5">
            <a:extLst>
              <a:ext uri="{FF2B5EF4-FFF2-40B4-BE49-F238E27FC236}">
                <a16:creationId xmlns:a16="http://schemas.microsoft.com/office/drawing/2014/main" id="{4890FC95-CD62-45B9-8FC1-09931C0BAED7}"/>
              </a:ext>
            </a:extLst>
          </p:cNvPr>
          <p:cNvSpPr txBox="1">
            <a:spLocks/>
          </p:cNvSpPr>
          <p:nvPr/>
        </p:nvSpPr>
        <p:spPr>
          <a:xfrm>
            <a:off x="755649" y="880966"/>
            <a:ext cx="3886201" cy="84318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err="1">
                <a:solidFill>
                  <a:srgbClr val="C00000"/>
                </a:solidFill>
                <a:latin typeface="Arial"/>
                <a:cs typeface="Arial"/>
              </a:rPr>
              <a:t>Dashboard</a:t>
            </a:r>
            <a:endParaRPr lang="es-CO" sz="4950" dirty="0">
              <a:solidFill>
                <a:srgbClr val="C00000"/>
              </a:solidFill>
              <a:latin typeface="Arial"/>
              <a:cs typeface="Arial"/>
            </a:endParaRPr>
          </a:p>
        </p:txBody>
      </p:sp>
      <p:pic>
        <p:nvPicPr>
          <p:cNvPr id="4" name="Imagen 3">
            <a:extLst>
              <a:ext uri="{FF2B5EF4-FFF2-40B4-BE49-F238E27FC236}">
                <a16:creationId xmlns:a16="http://schemas.microsoft.com/office/drawing/2014/main" id="{F9B71D67-55A6-4C1F-A8D8-27285339A16E}"/>
              </a:ext>
            </a:extLst>
          </p:cNvPr>
          <p:cNvPicPr>
            <a:picLocks noChangeAspect="1"/>
          </p:cNvPicPr>
          <p:nvPr/>
        </p:nvPicPr>
        <p:blipFill>
          <a:blip r:embed="rId2"/>
          <a:stretch>
            <a:fillRect/>
          </a:stretch>
        </p:blipFill>
        <p:spPr>
          <a:xfrm>
            <a:off x="1517650" y="2759075"/>
            <a:ext cx="7774247" cy="5791200"/>
          </a:xfrm>
          <a:prstGeom prst="roundRect">
            <a:avLst>
              <a:gd name="adj" fmla="val 4188"/>
            </a:avLst>
          </a:prstGeom>
        </p:spPr>
      </p:pic>
      <p:pic>
        <p:nvPicPr>
          <p:cNvPr id="6" name="Imagen 5">
            <a:extLst>
              <a:ext uri="{FF2B5EF4-FFF2-40B4-BE49-F238E27FC236}">
                <a16:creationId xmlns:a16="http://schemas.microsoft.com/office/drawing/2014/main" id="{9D6BCF70-981D-492B-B65A-696DC3BFA337}"/>
              </a:ext>
            </a:extLst>
          </p:cNvPr>
          <p:cNvPicPr>
            <a:picLocks noChangeAspect="1"/>
          </p:cNvPicPr>
          <p:nvPr/>
        </p:nvPicPr>
        <p:blipFill>
          <a:blip r:embed="rId3"/>
          <a:stretch>
            <a:fillRect/>
          </a:stretch>
        </p:blipFill>
        <p:spPr>
          <a:xfrm>
            <a:off x="10204450" y="2454275"/>
            <a:ext cx="7534604" cy="7549856"/>
          </a:xfrm>
          <a:prstGeom prst="roundRect">
            <a:avLst>
              <a:gd name="adj" fmla="val 3944"/>
            </a:avLst>
          </a:prstGeom>
        </p:spPr>
      </p:pic>
    </p:spTree>
    <p:extLst>
      <p:ext uri="{BB962C8B-B14F-4D97-AF65-F5344CB8AC3E}">
        <p14:creationId xmlns:p14="http://schemas.microsoft.com/office/powerpoint/2010/main" val="750024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3CF-B5E7-DB7C-CDA0-3EBEB07329EE}"/>
            </a:ext>
          </a:extLst>
        </p:cNvPr>
        <p:cNvGrpSpPr/>
        <p:nvPr/>
      </p:nvGrpSpPr>
      <p:grpSpPr>
        <a:xfrm>
          <a:off x="0" y="0"/>
          <a:ext cx="0" cy="0"/>
          <a:chOff x="0" y="0"/>
          <a:chExt cx="0" cy="0"/>
        </a:xfrm>
      </p:grpSpPr>
      <p:sp>
        <p:nvSpPr>
          <p:cNvPr id="9" name="object 5">
            <a:extLst>
              <a:ext uri="{FF2B5EF4-FFF2-40B4-BE49-F238E27FC236}">
                <a16:creationId xmlns:a16="http://schemas.microsoft.com/office/drawing/2014/main" id="{4890FC95-CD62-45B9-8FC1-09931C0BAED7}"/>
              </a:ext>
            </a:extLst>
          </p:cNvPr>
          <p:cNvSpPr txBox="1">
            <a:spLocks/>
          </p:cNvSpPr>
          <p:nvPr/>
        </p:nvSpPr>
        <p:spPr>
          <a:xfrm>
            <a:off x="755649" y="880966"/>
            <a:ext cx="3886201" cy="84318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err="1">
                <a:solidFill>
                  <a:srgbClr val="C00000"/>
                </a:solidFill>
                <a:latin typeface="Arial"/>
                <a:cs typeface="Arial"/>
              </a:rPr>
              <a:t>Dashboard</a:t>
            </a:r>
            <a:endParaRPr lang="es-CO" sz="4950" dirty="0">
              <a:solidFill>
                <a:srgbClr val="C00000"/>
              </a:solidFill>
              <a:latin typeface="Arial"/>
              <a:cs typeface="Arial"/>
            </a:endParaRPr>
          </a:p>
        </p:txBody>
      </p:sp>
      <p:pic>
        <p:nvPicPr>
          <p:cNvPr id="3" name="Imagen 2">
            <a:extLst>
              <a:ext uri="{FF2B5EF4-FFF2-40B4-BE49-F238E27FC236}">
                <a16:creationId xmlns:a16="http://schemas.microsoft.com/office/drawing/2014/main" id="{59D71165-657C-4730-948F-5676B0F9D1CA}"/>
              </a:ext>
            </a:extLst>
          </p:cNvPr>
          <p:cNvPicPr>
            <a:picLocks noChangeAspect="1"/>
          </p:cNvPicPr>
          <p:nvPr/>
        </p:nvPicPr>
        <p:blipFill>
          <a:blip r:embed="rId2"/>
          <a:stretch>
            <a:fillRect/>
          </a:stretch>
        </p:blipFill>
        <p:spPr>
          <a:xfrm>
            <a:off x="4375149" y="1997075"/>
            <a:ext cx="5676901" cy="8604238"/>
          </a:xfrm>
          <a:prstGeom prst="roundRect">
            <a:avLst>
              <a:gd name="adj" fmla="val 1599"/>
            </a:avLst>
          </a:prstGeom>
        </p:spPr>
      </p:pic>
      <p:pic>
        <p:nvPicPr>
          <p:cNvPr id="7" name="Imagen 6">
            <a:extLst>
              <a:ext uri="{FF2B5EF4-FFF2-40B4-BE49-F238E27FC236}">
                <a16:creationId xmlns:a16="http://schemas.microsoft.com/office/drawing/2014/main" id="{6F95FE5B-5696-40EF-B905-7957A9305810}"/>
              </a:ext>
            </a:extLst>
          </p:cNvPr>
          <p:cNvPicPr>
            <a:picLocks noChangeAspect="1"/>
          </p:cNvPicPr>
          <p:nvPr/>
        </p:nvPicPr>
        <p:blipFill>
          <a:blip r:embed="rId3"/>
          <a:stretch>
            <a:fillRect/>
          </a:stretch>
        </p:blipFill>
        <p:spPr>
          <a:xfrm>
            <a:off x="10737850" y="1997076"/>
            <a:ext cx="6349429" cy="8604238"/>
          </a:xfrm>
          <a:prstGeom prst="roundRect">
            <a:avLst>
              <a:gd name="adj" fmla="val 2963"/>
            </a:avLst>
          </a:prstGeom>
        </p:spPr>
      </p:pic>
    </p:spTree>
    <p:extLst>
      <p:ext uri="{BB962C8B-B14F-4D97-AF65-F5344CB8AC3E}">
        <p14:creationId xmlns:p14="http://schemas.microsoft.com/office/powerpoint/2010/main" val="1833114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3CF-B5E7-DB7C-CDA0-3EBEB07329EE}"/>
            </a:ext>
          </a:extLst>
        </p:cNvPr>
        <p:cNvGrpSpPr/>
        <p:nvPr/>
      </p:nvGrpSpPr>
      <p:grpSpPr>
        <a:xfrm>
          <a:off x="0" y="0"/>
          <a:ext cx="0" cy="0"/>
          <a:chOff x="0" y="0"/>
          <a:chExt cx="0" cy="0"/>
        </a:xfrm>
      </p:grpSpPr>
      <p:pic>
        <p:nvPicPr>
          <p:cNvPr id="4" name="Imagen 3">
            <a:hlinkClick r:id="rId2"/>
            <a:extLst>
              <a:ext uri="{FF2B5EF4-FFF2-40B4-BE49-F238E27FC236}">
                <a16:creationId xmlns:a16="http://schemas.microsoft.com/office/drawing/2014/main" id="{3ACF3C3D-CE9F-4A43-A2EE-0FC5F3C79D02}"/>
              </a:ext>
            </a:extLst>
          </p:cNvPr>
          <p:cNvPicPr>
            <a:picLocks noChangeAspect="1"/>
          </p:cNvPicPr>
          <p:nvPr/>
        </p:nvPicPr>
        <p:blipFill>
          <a:blip r:embed="rId3"/>
          <a:stretch>
            <a:fillRect/>
          </a:stretch>
        </p:blipFill>
        <p:spPr>
          <a:xfrm>
            <a:off x="7908925" y="2470525"/>
            <a:ext cx="4286250" cy="4286250"/>
          </a:xfrm>
          <a:prstGeom prst="roundRect">
            <a:avLst>
              <a:gd name="adj" fmla="val 9097"/>
            </a:avLst>
          </a:prstGeom>
        </p:spPr>
      </p:pic>
      <p:pic>
        <p:nvPicPr>
          <p:cNvPr id="6" name="Imagen 5">
            <a:extLst>
              <a:ext uri="{FF2B5EF4-FFF2-40B4-BE49-F238E27FC236}">
                <a16:creationId xmlns:a16="http://schemas.microsoft.com/office/drawing/2014/main" id="{578CD571-06F7-461A-A010-15766CAC78CE}"/>
              </a:ext>
            </a:extLst>
          </p:cNvPr>
          <p:cNvPicPr>
            <a:picLocks noChangeAspect="1"/>
          </p:cNvPicPr>
          <p:nvPr/>
        </p:nvPicPr>
        <p:blipFill>
          <a:blip r:embed="rId4"/>
          <a:stretch>
            <a:fillRect/>
          </a:stretch>
        </p:blipFill>
        <p:spPr>
          <a:xfrm>
            <a:off x="1898650" y="7121835"/>
            <a:ext cx="2590800" cy="2590800"/>
          </a:xfrm>
          <a:prstGeom prst="rect">
            <a:avLst/>
          </a:prstGeom>
        </p:spPr>
      </p:pic>
      <p:sp>
        <p:nvSpPr>
          <p:cNvPr id="10" name="object 5">
            <a:extLst>
              <a:ext uri="{FF2B5EF4-FFF2-40B4-BE49-F238E27FC236}">
                <a16:creationId xmlns:a16="http://schemas.microsoft.com/office/drawing/2014/main" id="{0FFFCE81-364F-49CA-B060-6FEA063F9FBF}"/>
              </a:ext>
            </a:extLst>
          </p:cNvPr>
          <p:cNvSpPr txBox="1">
            <a:spLocks/>
          </p:cNvSpPr>
          <p:nvPr/>
        </p:nvSpPr>
        <p:spPr>
          <a:xfrm>
            <a:off x="4870450" y="7995645"/>
            <a:ext cx="15621000" cy="84318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a:solidFill>
                  <a:srgbClr val="C00000"/>
                </a:solidFill>
                <a:latin typeface="Arial"/>
                <a:cs typeface="Arial"/>
              </a:rPr>
              <a:t>https://github.com/diegoperea20/Project-ETL</a:t>
            </a:r>
            <a:endParaRPr lang="es-CO" sz="4950" dirty="0">
              <a:solidFill>
                <a:srgbClr val="C00000"/>
              </a:solidFill>
              <a:latin typeface="Arial"/>
              <a:cs typeface="Arial"/>
            </a:endParaRPr>
          </a:p>
        </p:txBody>
      </p:sp>
    </p:spTree>
    <p:extLst>
      <p:ext uri="{BB962C8B-B14F-4D97-AF65-F5344CB8AC3E}">
        <p14:creationId xmlns:p14="http://schemas.microsoft.com/office/powerpoint/2010/main" val="2677528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4368EB6-AE6B-11BC-2794-EFB20EF8FEF0}"/>
              </a:ext>
            </a:extLst>
          </p:cNvPr>
          <p:cNvSpPr txBox="1"/>
          <p:nvPr/>
        </p:nvSpPr>
        <p:spPr>
          <a:xfrm>
            <a:off x="3194050" y="2759075"/>
            <a:ext cx="14020800" cy="3170099"/>
          </a:xfrm>
          <a:prstGeom prst="rect">
            <a:avLst/>
          </a:prstGeom>
          <a:noFill/>
        </p:spPr>
        <p:txBody>
          <a:bodyPr wrap="square" rtlCol="0">
            <a:spAutoFit/>
          </a:bodyPr>
          <a:lstStyle/>
          <a:p>
            <a:pPr algn="ctr"/>
            <a:r>
              <a:rPr lang="es-CO" sz="20000" b="1" dirty="0">
                <a:solidFill>
                  <a:schemeClr val="bg1"/>
                </a:solidFill>
              </a:rPr>
              <a:t>¡Gracias!</a:t>
            </a:r>
          </a:p>
        </p:txBody>
      </p:sp>
    </p:spTree>
    <p:extLst>
      <p:ext uri="{BB962C8B-B14F-4D97-AF65-F5344CB8AC3E}">
        <p14:creationId xmlns:p14="http://schemas.microsoft.com/office/powerpoint/2010/main" val="741491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452D7-04E4-1B3C-D5E6-84AEE178A1F8}"/>
            </a:ext>
          </a:extLst>
        </p:cNvPr>
        <p:cNvGrpSpPr/>
        <p:nvPr/>
      </p:nvGrpSpPr>
      <p:grpSpPr>
        <a:xfrm>
          <a:off x="0" y="0"/>
          <a:ext cx="0" cy="0"/>
          <a:chOff x="0" y="0"/>
          <a:chExt cx="0" cy="0"/>
        </a:xfrm>
      </p:grpSpPr>
      <p:sp>
        <p:nvSpPr>
          <p:cNvPr id="2" name="object 5">
            <a:extLst>
              <a:ext uri="{FF2B5EF4-FFF2-40B4-BE49-F238E27FC236}">
                <a16:creationId xmlns:a16="http://schemas.microsoft.com/office/drawing/2014/main" id="{2FC41CAC-5C01-F095-5395-A46AB0F6C0F5}"/>
              </a:ext>
            </a:extLst>
          </p:cNvPr>
          <p:cNvSpPr txBox="1">
            <a:spLocks/>
          </p:cNvSpPr>
          <p:nvPr/>
        </p:nvSpPr>
        <p:spPr>
          <a:xfrm>
            <a:off x="994846" y="2606675"/>
            <a:ext cx="7380804"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4950" b="1" spc="-10" dirty="0">
                <a:solidFill>
                  <a:srgbClr val="C00000"/>
                </a:solidFill>
                <a:latin typeface="Arial"/>
                <a:cs typeface="Arial"/>
              </a:rPr>
              <a:t>Weather Data</a:t>
            </a:r>
            <a:endParaRPr lang="es-CO" sz="4950" dirty="0">
              <a:solidFill>
                <a:srgbClr val="C00000"/>
              </a:solidFill>
              <a:latin typeface="Arial"/>
              <a:cs typeface="Arial"/>
            </a:endParaRPr>
          </a:p>
        </p:txBody>
      </p:sp>
      <p:sp>
        <p:nvSpPr>
          <p:cNvPr id="3" name="object 4">
            <a:extLst>
              <a:ext uri="{FF2B5EF4-FFF2-40B4-BE49-F238E27FC236}">
                <a16:creationId xmlns:a16="http://schemas.microsoft.com/office/drawing/2014/main" id="{9E0F448B-E4F8-E972-D02C-F1C5B4AAD36A}"/>
              </a:ext>
            </a:extLst>
          </p:cNvPr>
          <p:cNvSpPr txBox="1"/>
          <p:nvPr/>
        </p:nvSpPr>
        <p:spPr>
          <a:xfrm>
            <a:off x="1013124" y="3708020"/>
            <a:ext cx="18030526" cy="2774349"/>
          </a:xfrm>
          <a:prstGeom prst="rect">
            <a:avLst/>
          </a:prstGeom>
        </p:spPr>
        <p:txBody>
          <a:bodyPr vert="horz" wrap="square" lIns="0" tIns="11430" rIns="0" bIns="0" rtlCol="0">
            <a:spAutoFit/>
          </a:bodyPr>
          <a:lstStyle/>
          <a:p>
            <a:pPr marL="12700" marR="5080" algn="just">
              <a:lnSpc>
                <a:spcPct val="100800"/>
              </a:lnSpc>
              <a:spcBef>
                <a:spcPts val="90"/>
              </a:spcBef>
            </a:pPr>
            <a:r>
              <a:rPr lang="en-US" sz="3600" spc="-10" dirty="0">
                <a:solidFill>
                  <a:schemeClr val="tx1"/>
                </a:solidFill>
                <a:latin typeface="Arial"/>
                <a:cs typeface="Arial"/>
              </a:rPr>
              <a:t>This dataset contains synthetic weather data generated for ten different locations, including New York, Los Angeles, Chicago, Houston, Phoenix, Philadelphia, San Antonio, San Diego, Dallas, and San Jose. The data includes information about temperature, humidity, precipitation, and wind speed, with 1 million data points generated for each parameter.</a:t>
            </a:r>
            <a:endParaRPr sz="3600" dirty="0">
              <a:solidFill>
                <a:schemeClr val="tx1"/>
              </a:solidFill>
              <a:latin typeface="Arial"/>
              <a:cs typeface="Arial"/>
            </a:endParaRPr>
          </a:p>
        </p:txBody>
      </p:sp>
      <p:pic>
        <p:nvPicPr>
          <p:cNvPr id="5" name="Imagen 4">
            <a:hlinkClick r:id="rId2"/>
            <a:extLst>
              <a:ext uri="{FF2B5EF4-FFF2-40B4-BE49-F238E27FC236}">
                <a16:creationId xmlns:a16="http://schemas.microsoft.com/office/drawing/2014/main" id="{13A169D7-2D3C-4AB3-8E80-3DD1E1574493}"/>
              </a:ext>
            </a:extLst>
          </p:cNvPr>
          <p:cNvPicPr>
            <a:picLocks noChangeAspect="1"/>
          </p:cNvPicPr>
          <p:nvPr/>
        </p:nvPicPr>
        <p:blipFill>
          <a:blip r:embed="rId3"/>
          <a:stretch>
            <a:fillRect/>
          </a:stretch>
        </p:blipFill>
        <p:spPr>
          <a:xfrm>
            <a:off x="8161487" y="6340475"/>
            <a:ext cx="3733800" cy="3733800"/>
          </a:xfrm>
          <a:prstGeom prst="roundRect">
            <a:avLst>
              <a:gd name="adj" fmla="val 6397"/>
            </a:avLst>
          </a:prstGeom>
        </p:spPr>
      </p:pic>
    </p:spTree>
    <p:extLst>
      <p:ext uri="{BB962C8B-B14F-4D97-AF65-F5344CB8AC3E}">
        <p14:creationId xmlns:p14="http://schemas.microsoft.com/office/powerpoint/2010/main" val="2853166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452D7-04E4-1B3C-D5E6-84AEE178A1F8}"/>
            </a:ext>
          </a:extLst>
        </p:cNvPr>
        <p:cNvGrpSpPr/>
        <p:nvPr/>
      </p:nvGrpSpPr>
      <p:grpSpPr>
        <a:xfrm>
          <a:off x="0" y="0"/>
          <a:ext cx="0" cy="0"/>
          <a:chOff x="0" y="0"/>
          <a:chExt cx="0" cy="0"/>
        </a:xfrm>
      </p:grpSpPr>
      <p:sp>
        <p:nvSpPr>
          <p:cNvPr id="2" name="object 5">
            <a:extLst>
              <a:ext uri="{FF2B5EF4-FFF2-40B4-BE49-F238E27FC236}">
                <a16:creationId xmlns:a16="http://schemas.microsoft.com/office/drawing/2014/main" id="{2FC41CAC-5C01-F095-5395-A46AB0F6C0F5}"/>
              </a:ext>
            </a:extLst>
          </p:cNvPr>
          <p:cNvSpPr txBox="1">
            <a:spLocks/>
          </p:cNvSpPr>
          <p:nvPr/>
        </p:nvSpPr>
        <p:spPr>
          <a:xfrm>
            <a:off x="994846" y="2606675"/>
            <a:ext cx="7380804"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4950" b="1" spc="-10" dirty="0">
                <a:solidFill>
                  <a:srgbClr val="C00000"/>
                </a:solidFill>
                <a:latin typeface="Arial"/>
                <a:cs typeface="Arial"/>
              </a:rPr>
              <a:t>Weather Data</a:t>
            </a:r>
            <a:endParaRPr lang="es-CO" sz="4950" dirty="0">
              <a:solidFill>
                <a:srgbClr val="C00000"/>
              </a:solidFill>
              <a:latin typeface="Arial"/>
              <a:cs typeface="Arial"/>
            </a:endParaRPr>
          </a:p>
        </p:txBody>
      </p:sp>
      <p:sp>
        <p:nvSpPr>
          <p:cNvPr id="3" name="object 4">
            <a:extLst>
              <a:ext uri="{FF2B5EF4-FFF2-40B4-BE49-F238E27FC236}">
                <a16:creationId xmlns:a16="http://schemas.microsoft.com/office/drawing/2014/main" id="{9E0F448B-E4F8-E972-D02C-F1C5B4AAD36A}"/>
              </a:ext>
            </a:extLst>
          </p:cNvPr>
          <p:cNvSpPr txBox="1"/>
          <p:nvPr/>
        </p:nvSpPr>
        <p:spPr>
          <a:xfrm>
            <a:off x="1013124" y="3708020"/>
            <a:ext cx="18030526" cy="4529830"/>
          </a:xfrm>
          <a:prstGeom prst="rect">
            <a:avLst/>
          </a:prstGeom>
        </p:spPr>
        <p:txBody>
          <a:bodyPr vert="horz" wrap="square" lIns="0" tIns="11430" rIns="0" bIns="0" rtlCol="0">
            <a:spAutoFit/>
          </a:bodyPr>
          <a:lstStyle/>
          <a:p>
            <a:pPr marL="12700" marR="5080" algn="just">
              <a:lnSpc>
                <a:spcPct val="100800"/>
              </a:lnSpc>
              <a:spcBef>
                <a:spcPts val="90"/>
              </a:spcBef>
            </a:pPr>
            <a:r>
              <a:rPr lang="en-US" sz="3600" b="1" spc="-10" dirty="0">
                <a:solidFill>
                  <a:schemeClr val="tx1"/>
                </a:solidFill>
                <a:latin typeface="Arial"/>
                <a:cs typeface="Arial"/>
              </a:rPr>
              <a:t>Features:</a:t>
            </a:r>
          </a:p>
          <a:p>
            <a:pPr marL="584200" marR="5080" indent="-571500" algn="just">
              <a:lnSpc>
                <a:spcPct val="100800"/>
              </a:lnSpc>
              <a:spcBef>
                <a:spcPts val="90"/>
              </a:spcBef>
              <a:buFont typeface="Arial" panose="020B0604020202020204" pitchFamily="34" charset="0"/>
              <a:buChar char="•"/>
            </a:pPr>
            <a:r>
              <a:rPr lang="en-US" sz="3600" b="1" spc="-10" dirty="0">
                <a:solidFill>
                  <a:schemeClr val="tx1"/>
                </a:solidFill>
                <a:latin typeface="Arial"/>
                <a:cs typeface="Arial"/>
              </a:rPr>
              <a:t>Location: </a:t>
            </a:r>
            <a:r>
              <a:rPr lang="en-US" sz="3600" spc="-10" dirty="0">
                <a:solidFill>
                  <a:schemeClr val="tx1"/>
                </a:solidFill>
                <a:latin typeface="Arial"/>
                <a:cs typeface="Arial"/>
              </a:rPr>
              <a:t>The city where the weather data was simulated.</a:t>
            </a:r>
          </a:p>
          <a:p>
            <a:pPr marL="584200" marR="5080" indent="-571500" algn="just">
              <a:lnSpc>
                <a:spcPct val="100800"/>
              </a:lnSpc>
              <a:spcBef>
                <a:spcPts val="90"/>
              </a:spcBef>
              <a:buFont typeface="Arial" panose="020B0604020202020204" pitchFamily="34" charset="0"/>
              <a:buChar char="•"/>
            </a:pPr>
            <a:r>
              <a:rPr lang="en-US" sz="3600" b="1" spc="-10" dirty="0" err="1">
                <a:solidFill>
                  <a:schemeClr val="tx1"/>
                </a:solidFill>
                <a:latin typeface="Arial"/>
                <a:cs typeface="Arial"/>
              </a:rPr>
              <a:t>Date_Time</a:t>
            </a:r>
            <a:r>
              <a:rPr lang="en-US" sz="3600" b="1" spc="-10" dirty="0">
                <a:solidFill>
                  <a:schemeClr val="tx1"/>
                </a:solidFill>
                <a:latin typeface="Arial"/>
                <a:cs typeface="Arial"/>
              </a:rPr>
              <a:t>: </a:t>
            </a:r>
            <a:r>
              <a:rPr lang="en-US" sz="3600" spc="-10" dirty="0">
                <a:solidFill>
                  <a:schemeClr val="tx1"/>
                </a:solidFill>
                <a:latin typeface="Arial"/>
                <a:cs typeface="Arial"/>
              </a:rPr>
              <a:t>The date and time when the weather data was recorded.</a:t>
            </a:r>
          </a:p>
          <a:p>
            <a:pPr marL="584200" marR="5080" indent="-571500" algn="just">
              <a:lnSpc>
                <a:spcPct val="100800"/>
              </a:lnSpc>
              <a:spcBef>
                <a:spcPts val="90"/>
              </a:spcBef>
              <a:buFont typeface="Arial" panose="020B0604020202020204" pitchFamily="34" charset="0"/>
              <a:buChar char="•"/>
            </a:pPr>
            <a:r>
              <a:rPr lang="en-US" sz="3600" b="1" spc="-10" dirty="0" err="1">
                <a:solidFill>
                  <a:schemeClr val="tx1"/>
                </a:solidFill>
                <a:latin typeface="Arial"/>
                <a:cs typeface="Arial"/>
              </a:rPr>
              <a:t>Temperature_C</a:t>
            </a:r>
            <a:r>
              <a:rPr lang="en-US" sz="3600" spc="-10" dirty="0">
                <a:solidFill>
                  <a:schemeClr val="tx1"/>
                </a:solidFill>
                <a:latin typeface="Arial"/>
                <a:cs typeface="Arial"/>
              </a:rPr>
              <a:t>: The temperature in Celsius at the given location and time.</a:t>
            </a:r>
          </a:p>
          <a:p>
            <a:pPr marL="584200" marR="5080" indent="-571500" algn="just">
              <a:lnSpc>
                <a:spcPct val="100800"/>
              </a:lnSpc>
              <a:spcBef>
                <a:spcPts val="90"/>
              </a:spcBef>
              <a:buFont typeface="Arial" panose="020B0604020202020204" pitchFamily="34" charset="0"/>
              <a:buChar char="•"/>
            </a:pPr>
            <a:r>
              <a:rPr lang="en-US" sz="3600" b="1" spc="-10" dirty="0" err="1">
                <a:solidFill>
                  <a:schemeClr val="tx1"/>
                </a:solidFill>
                <a:latin typeface="Arial"/>
                <a:cs typeface="Arial"/>
              </a:rPr>
              <a:t>Humidity_pct</a:t>
            </a:r>
            <a:r>
              <a:rPr lang="en-US" sz="3600" b="1" spc="-10" dirty="0">
                <a:solidFill>
                  <a:schemeClr val="tx1"/>
                </a:solidFill>
                <a:latin typeface="Arial"/>
                <a:cs typeface="Arial"/>
              </a:rPr>
              <a:t>: </a:t>
            </a:r>
            <a:r>
              <a:rPr lang="en-US" sz="3600" spc="-10" dirty="0">
                <a:solidFill>
                  <a:schemeClr val="tx1"/>
                </a:solidFill>
                <a:latin typeface="Arial"/>
                <a:cs typeface="Arial"/>
              </a:rPr>
              <a:t>The humidity in percentage at the given location and time.</a:t>
            </a:r>
          </a:p>
          <a:p>
            <a:pPr marL="584200" marR="5080" indent="-571500" algn="just">
              <a:lnSpc>
                <a:spcPct val="100800"/>
              </a:lnSpc>
              <a:spcBef>
                <a:spcPts val="90"/>
              </a:spcBef>
              <a:buFont typeface="Arial" panose="020B0604020202020204" pitchFamily="34" charset="0"/>
              <a:buChar char="•"/>
            </a:pPr>
            <a:r>
              <a:rPr lang="en-US" sz="3600" b="1" spc="-10" dirty="0" err="1">
                <a:solidFill>
                  <a:schemeClr val="tx1"/>
                </a:solidFill>
                <a:latin typeface="Arial"/>
                <a:cs typeface="Arial"/>
              </a:rPr>
              <a:t>Precipitation_mm</a:t>
            </a:r>
            <a:r>
              <a:rPr lang="en-US" sz="3600" b="1" spc="-10" dirty="0">
                <a:solidFill>
                  <a:schemeClr val="tx1"/>
                </a:solidFill>
                <a:latin typeface="Arial"/>
                <a:cs typeface="Arial"/>
              </a:rPr>
              <a:t>: </a:t>
            </a:r>
            <a:r>
              <a:rPr lang="en-US" sz="3600" spc="-10" dirty="0">
                <a:solidFill>
                  <a:schemeClr val="tx1"/>
                </a:solidFill>
                <a:latin typeface="Arial"/>
                <a:cs typeface="Arial"/>
              </a:rPr>
              <a:t>The precipitation in millimeters at the given location and time.</a:t>
            </a:r>
          </a:p>
          <a:p>
            <a:pPr marL="584200" marR="5080" indent="-571500" algn="just">
              <a:lnSpc>
                <a:spcPct val="100800"/>
              </a:lnSpc>
              <a:spcBef>
                <a:spcPts val="90"/>
              </a:spcBef>
              <a:buFont typeface="Arial" panose="020B0604020202020204" pitchFamily="34" charset="0"/>
              <a:buChar char="•"/>
            </a:pPr>
            <a:r>
              <a:rPr lang="en-US" sz="3600" b="1" spc="-10" dirty="0" err="1">
                <a:solidFill>
                  <a:schemeClr val="tx1"/>
                </a:solidFill>
                <a:latin typeface="Arial"/>
                <a:cs typeface="Arial"/>
              </a:rPr>
              <a:t>Wind_Speed_kmh</a:t>
            </a:r>
            <a:r>
              <a:rPr lang="en-US" sz="3600" spc="-10" dirty="0">
                <a:solidFill>
                  <a:schemeClr val="tx1"/>
                </a:solidFill>
                <a:latin typeface="Arial"/>
                <a:cs typeface="Arial"/>
              </a:rPr>
              <a:t>: The wind speed in kilometers per hour at the given location and time.</a:t>
            </a:r>
            <a:endParaRPr sz="3600" dirty="0">
              <a:solidFill>
                <a:schemeClr val="tx1"/>
              </a:solidFill>
              <a:latin typeface="Arial"/>
              <a:cs typeface="Arial"/>
            </a:endParaRPr>
          </a:p>
        </p:txBody>
      </p:sp>
      <p:pic>
        <p:nvPicPr>
          <p:cNvPr id="9" name="Imagen 8">
            <a:extLst>
              <a:ext uri="{FF2B5EF4-FFF2-40B4-BE49-F238E27FC236}">
                <a16:creationId xmlns:a16="http://schemas.microsoft.com/office/drawing/2014/main" id="{DEC8C8C1-D740-477B-9BCD-A352E9B04385}"/>
              </a:ext>
            </a:extLst>
          </p:cNvPr>
          <p:cNvPicPr>
            <a:picLocks noChangeAspect="1"/>
          </p:cNvPicPr>
          <p:nvPr/>
        </p:nvPicPr>
        <p:blipFill>
          <a:blip r:embed="rId2"/>
          <a:stretch>
            <a:fillRect/>
          </a:stretch>
        </p:blipFill>
        <p:spPr>
          <a:xfrm>
            <a:off x="2207760" y="8268511"/>
            <a:ext cx="2133600" cy="2133600"/>
          </a:xfrm>
          <a:prstGeom prst="rect">
            <a:avLst/>
          </a:prstGeom>
        </p:spPr>
      </p:pic>
      <p:pic>
        <p:nvPicPr>
          <p:cNvPr id="11" name="Imagen 10">
            <a:extLst>
              <a:ext uri="{FF2B5EF4-FFF2-40B4-BE49-F238E27FC236}">
                <a16:creationId xmlns:a16="http://schemas.microsoft.com/office/drawing/2014/main" id="{A0DAEABF-2187-416B-9184-44D5D184F0F3}"/>
              </a:ext>
            </a:extLst>
          </p:cNvPr>
          <p:cNvPicPr>
            <a:picLocks noChangeAspect="1"/>
          </p:cNvPicPr>
          <p:nvPr/>
        </p:nvPicPr>
        <p:blipFill>
          <a:blip r:embed="rId3"/>
          <a:stretch>
            <a:fillRect/>
          </a:stretch>
        </p:blipFill>
        <p:spPr>
          <a:xfrm>
            <a:off x="5418911" y="8230109"/>
            <a:ext cx="2133601" cy="2133601"/>
          </a:xfrm>
          <a:prstGeom prst="rect">
            <a:avLst/>
          </a:prstGeom>
        </p:spPr>
      </p:pic>
      <p:pic>
        <p:nvPicPr>
          <p:cNvPr id="15" name="Imagen 14">
            <a:extLst>
              <a:ext uri="{FF2B5EF4-FFF2-40B4-BE49-F238E27FC236}">
                <a16:creationId xmlns:a16="http://schemas.microsoft.com/office/drawing/2014/main" id="{F19F9673-24C5-47C4-961A-B6DCA16442C7}"/>
              </a:ext>
            </a:extLst>
          </p:cNvPr>
          <p:cNvPicPr>
            <a:picLocks noChangeAspect="1"/>
          </p:cNvPicPr>
          <p:nvPr/>
        </p:nvPicPr>
        <p:blipFill>
          <a:blip r:embed="rId4"/>
          <a:stretch>
            <a:fillRect/>
          </a:stretch>
        </p:blipFill>
        <p:spPr>
          <a:xfrm>
            <a:off x="11122239" y="8333949"/>
            <a:ext cx="1936151" cy="1936151"/>
          </a:xfrm>
          <a:prstGeom prst="rect">
            <a:avLst/>
          </a:prstGeom>
        </p:spPr>
      </p:pic>
      <p:pic>
        <p:nvPicPr>
          <p:cNvPr id="17" name="Imagen 16">
            <a:extLst>
              <a:ext uri="{FF2B5EF4-FFF2-40B4-BE49-F238E27FC236}">
                <a16:creationId xmlns:a16="http://schemas.microsoft.com/office/drawing/2014/main" id="{0AB1A805-BE02-4A35-8163-3DFDC7418F74}"/>
              </a:ext>
            </a:extLst>
          </p:cNvPr>
          <p:cNvPicPr>
            <a:picLocks noChangeAspect="1"/>
          </p:cNvPicPr>
          <p:nvPr/>
        </p:nvPicPr>
        <p:blipFill>
          <a:blip r:embed="rId5"/>
          <a:stretch>
            <a:fillRect/>
          </a:stretch>
        </p:blipFill>
        <p:spPr>
          <a:xfrm>
            <a:off x="8369300" y="8367235"/>
            <a:ext cx="1936151" cy="1936151"/>
          </a:xfrm>
          <a:prstGeom prst="rect">
            <a:avLst/>
          </a:prstGeom>
        </p:spPr>
      </p:pic>
      <p:pic>
        <p:nvPicPr>
          <p:cNvPr id="19" name="Imagen 18">
            <a:extLst>
              <a:ext uri="{FF2B5EF4-FFF2-40B4-BE49-F238E27FC236}">
                <a16:creationId xmlns:a16="http://schemas.microsoft.com/office/drawing/2014/main" id="{50352EDE-C252-4DAA-8F12-D62A5298996B}"/>
              </a:ext>
            </a:extLst>
          </p:cNvPr>
          <p:cNvPicPr>
            <a:picLocks noChangeAspect="1"/>
          </p:cNvPicPr>
          <p:nvPr/>
        </p:nvPicPr>
        <p:blipFill>
          <a:blip r:embed="rId6"/>
          <a:stretch>
            <a:fillRect/>
          </a:stretch>
        </p:blipFill>
        <p:spPr>
          <a:xfrm>
            <a:off x="13875178" y="8367234"/>
            <a:ext cx="1936151" cy="1936151"/>
          </a:xfrm>
          <a:prstGeom prst="rect">
            <a:avLst/>
          </a:prstGeom>
        </p:spPr>
      </p:pic>
      <p:pic>
        <p:nvPicPr>
          <p:cNvPr id="23" name="Imagen 22">
            <a:extLst>
              <a:ext uri="{FF2B5EF4-FFF2-40B4-BE49-F238E27FC236}">
                <a16:creationId xmlns:a16="http://schemas.microsoft.com/office/drawing/2014/main" id="{6FAB54CB-250D-465C-8BA7-17E707815570}"/>
              </a:ext>
            </a:extLst>
          </p:cNvPr>
          <p:cNvPicPr>
            <a:picLocks noChangeAspect="1"/>
          </p:cNvPicPr>
          <p:nvPr/>
        </p:nvPicPr>
        <p:blipFill>
          <a:blip r:embed="rId7"/>
          <a:stretch>
            <a:fillRect/>
          </a:stretch>
        </p:blipFill>
        <p:spPr>
          <a:xfrm>
            <a:off x="16833849" y="8348279"/>
            <a:ext cx="1936151" cy="1936151"/>
          </a:xfrm>
          <a:prstGeom prst="rect">
            <a:avLst/>
          </a:prstGeom>
        </p:spPr>
      </p:pic>
    </p:spTree>
    <p:extLst>
      <p:ext uri="{BB962C8B-B14F-4D97-AF65-F5344CB8AC3E}">
        <p14:creationId xmlns:p14="http://schemas.microsoft.com/office/powerpoint/2010/main" val="1030707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D1AFC58E-D834-F932-ACA4-429BBA161048}"/>
              </a:ext>
            </a:extLst>
          </p:cNvPr>
          <p:cNvSpPr txBox="1"/>
          <p:nvPr/>
        </p:nvSpPr>
        <p:spPr>
          <a:xfrm>
            <a:off x="2853326" y="4469597"/>
            <a:ext cx="4897120" cy="5282565"/>
          </a:xfrm>
          <a:prstGeom prst="rect">
            <a:avLst/>
          </a:prstGeom>
        </p:spPr>
        <p:txBody>
          <a:bodyPr vert="horz" wrap="square" lIns="0" tIns="11430" rIns="0" bIns="0" rtlCol="0">
            <a:spAutoFit/>
          </a:bodyPr>
          <a:lstStyle/>
          <a:p>
            <a:pPr marL="12700">
              <a:lnSpc>
                <a:spcPct val="100000"/>
              </a:lnSpc>
              <a:spcBef>
                <a:spcPts val="90"/>
              </a:spcBef>
            </a:pPr>
            <a:r>
              <a:rPr lang="es-ES" sz="34500" spc="-25" dirty="0">
                <a:solidFill>
                  <a:schemeClr val="bg1"/>
                </a:solidFill>
                <a:latin typeface="Arial"/>
                <a:cs typeface="Arial"/>
              </a:rPr>
              <a:t>01</a:t>
            </a:r>
            <a:endParaRPr sz="34500" dirty="0">
              <a:solidFill>
                <a:schemeClr val="bg1"/>
              </a:solidFill>
              <a:latin typeface="Arial"/>
              <a:cs typeface="Arial"/>
            </a:endParaRPr>
          </a:p>
        </p:txBody>
      </p:sp>
      <p:sp>
        <p:nvSpPr>
          <p:cNvPr id="5" name="object 7">
            <a:extLst>
              <a:ext uri="{FF2B5EF4-FFF2-40B4-BE49-F238E27FC236}">
                <a16:creationId xmlns:a16="http://schemas.microsoft.com/office/drawing/2014/main" id="{824F24EC-23B2-C64E-515D-3BFB242BC9DC}"/>
              </a:ext>
            </a:extLst>
          </p:cNvPr>
          <p:cNvSpPr/>
          <p:nvPr/>
        </p:nvSpPr>
        <p:spPr>
          <a:xfrm>
            <a:off x="7995133" y="5744765"/>
            <a:ext cx="0" cy="3118485"/>
          </a:xfrm>
          <a:custGeom>
            <a:avLst/>
            <a:gdLst/>
            <a:ahLst/>
            <a:cxnLst/>
            <a:rect l="l" t="t" r="r" b="b"/>
            <a:pathLst>
              <a:path h="3118485">
                <a:moveTo>
                  <a:pt x="0" y="0"/>
                </a:moveTo>
                <a:lnTo>
                  <a:pt x="0" y="3118009"/>
                </a:lnTo>
              </a:path>
            </a:pathLst>
          </a:custGeom>
          <a:ln w="41883">
            <a:solidFill>
              <a:schemeClr val="bg1"/>
            </a:solidFill>
          </a:ln>
        </p:spPr>
        <p:txBody>
          <a:bodyPr wrap="square" lIns="0" tIns="0" rIns="0" bIns="0" rtlCol="0"/>
          <a:lstStyle/>
          <a:p>
            <a:endParaRPr/>
          </a:p>
        </p:txBody>
      </p:sp>
      <p:sp>
        <p:nvSpPr>
          <p:cNvPr id="6" name="object 2">
            <a:extLst>
              <a:ext uri="{FF2B5EF4-FFF2-40B4-BE49-F238E27FC236}">
                <a16:creationId xmlns:a16="http://schemas.microsoft.com/office/drawing/2014/main" id="{C22C431C-3A71-CC49-C7CD-CEF114A3F151}"/>
              </a:ext>
            </a:extLst>
          </p:cNvPr>
          <p:cNvSpPr txBox="1">
            <a:spLocks/>
          </p:cNvSpPr>
          <p:nvPr/>
        </p:nvSpPr>
        <p:spPr>
          <a:xfrm>
            <a:off x="8343994" y="5654675"/>
            <a:ext cx="3689255"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4950" b="1" spc="-10" dirty="0" err="1">
                <a:solidFill>
                  <a:schemeClr val="bg1"/>
                </a:solidFill>
                <a:latin typeface="Arial"/>
                <a:cs typeface="Arial"/>
              </a:rPr>
              <a:t>Extract</a:t>
            </a:r>
            <a:endParaRPr lang="es-CO" sz="4950" dirty="0">
              <a:solidFill>
                <a:schemeClr val="bg1"/>
              </a:solidFill>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ep1">
            <a:extLst>
              <a:ext uri="{FF2B5EF4-FFF2-40B4-BE49-F238E27FC236}">
                <a16:creationId xmlns:a16="http://schemas.microsoft.com/office/drawing/2014/main" id="{128B801D-0697-4B93-AA07-B47334CBF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650" y="2893566"/>
            <a:ext cx="11023790" cy="68759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Kaggle modelado predictivo ciencia de datos análisis predictivo de  negocios, azul, texto, laboratorio png | Klipartz">
            <a:extLst>
              <a:ext uri="{FF2B5EF4-FFF2-40B4-BE49-F238E27FC236}">
                <a16:creationId xmlns:a16="http://schemas.microsoft.com/office/drawing/2014/main" id="{1957D204-24D5-4E3F-A216-58E573B86B08}"/>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9877" b="89877" l="8427" r="90562">
                        <a14:foregroundMark x1="8539" y1="42963" x2="8539" y2="42963"/>
                        <a14:foregroundMark x1="8539" y1="42963" x2="8539" y2="42963"/>
                        <a14:foregroundMark x1="25393" y1="51358" x2="25393" y2="51358"/>
                        <a14:foregroundMark x1="55618" y1="47654" x2="55618" y2="47654"/>
                        <a14:foregroundMark x1="72360" y1="22716" x2="72360" y2="22716"/>
                        <a14:foregroundMark x1="90562" y1="47160" x2="90562" y2="47160"/>
                        <a14:foregroundMark x1="50112" y1="48395" x2="50112" y2="48395"/>
                      </a14:backgroundRemoval>
                    </a14:imgEffect>
                  </a14:imgLayer>
                </a14:imgProps>
              </a:ext>
              <a:ext uri="{28A0092B-C50C-407E-A947-70E740481C1C}">
                <a14:useLocalDpi xmlns:a14="http://schemas.microsoft.com/office/drawing/2010/main" val="0"/>
              </a:ext>
            </a:extLst>
          </a:blip>
          <a:srcRect/>
          <a:stretch>
            <a:fillRect/>
          </a:stretch>
        </p:blipFill>
        <p:spPr bwMode="auto">
          <a:xfrm>
            <a:off x="211447" y="4587875"/>
            <a:ext cx="4688651" cy="21336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a la derecha 9">
            <a:extLst>
              <a:ext uri="{FF2B5EF4-FFF2-40B4-BE49-F238E27FC236}">
                <a16:creationId xmlns:a16="http://schemas.microsoft.com/office/drawing/2014/main" id="{2C66BF6A-91EC-45AF-8C0E-075584E6DA10}"/>
              </a:ext>
            </a:extLst>
          </p:cNvPr>
          <p:cNvSpPr/>
          <p:nvPr/>
        </p:nvSpPr>
        <p:spPr>
          <a:xfrm>
            <a:off x="4799037" y="5349875"/>
            <a:ext cx="685800" cy="609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Elipse 12">
            <a:extLst>
              <a:ext uri="{FF2B5EF4-FFF2-40B4-BE49-F238E27FC236}">
                <a16:creationId xmlns:a16="http://schemas.microsoft.com/office/drawing/2014/main" id="{E8E5E874-789D-40EB-ABD4-3324FAC9A480}"/>
              </a:ext>
            </a:extLst>
          </p:cNvPr>
          <p:cNvSpPr/>
          <p:nvPr/>
        </p:nvSpPr>
        <p:spPr>
          <a:xfrm>
            <a:off x="5480945" y="6325272"/>
            <a:ext cx="1290613" cy="1219200"/>
          </a:xfrm>
          <a:prstGeom prst="ellipse">
            <a:avLst/>
          </a:prstGeom>
          <a:solidFill>
            <a:schemeClr val="accent1">
              <a:alpha val="27000"/>
            </a:schemeClr>
          </a:soli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5" name="Imagen 14">
            <a:extLst>
              <a:ext uri="{FF2B5EF4-FFF2-40B4-BE49-F238E27FC236}">
                <a16:creationId xmlns:a16="http://schemas.microsoft.com/office/drawing/2014/main" id="{40A1A44B-BBDE-44A3-8654-5A4C528B2D12}"/>
              </a:ext>
            </a:extLst>
          </p:cNvPr>
          <p:cNvPicPr>
            <a:picLocks noChangeAspect="1"/>
          </p:cNvPicPr>
          <p:nvPr/>
        </p:nvPicPr>
        <p:blipFill>
          <a:blip r:embed="rId5"/>
          <a:stretch>
            <a:fillRect/>
          </a:stretch>
        </p:blipFill>
        <p:spPr>
          <a:xfrm>
            <a:off x="9080910" y="6927555"/>
            <a:ext cx="952500" cy="952500"/>
          </a:xfrm>
          <a:prstGeom prst="rect">
            <a:avLst/>
          </a:prstGeom>
        </p:spPr>
      </p:pic>
      <p:sp>
        <p:nvSpPr>
          <p:cNvPr id="16" name="object 5">
            <a:extLst>
              <a:ext uri="{FF2B5EF4-FFF2-40B4-BE49-F238E27FC236}">
                <a16:creationId xmlns:a16="http://schemas.microsoft.com/office/drawing/2014/main" id="{843E2116-76B3-4984-8000-0CB3F487E871}"/>
              </a:ext>
            </a:extLst>
          </p:cNvPr>
          <p:cNvSpPr txBox="1">
            <a:spLocks/>
          </p:cNvSpPr>
          <p:nvPr/>
        </p:nvSpPr>
        <p:spPr>
          <a:xfrm>
            <a:off x="527050" y="930275"/>
            <a:ext cx="2899492" cy="161775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err="1">
                <a:solidFill>
                  <a:srgbClr val="C00000"/>
                </a:solidFill>
                <a:latin typeface="Arial"/>
                <a:cs typeface="Arial"/>
              </a:rPr>
              <a:t>Phase</a:t>
            </a:r>
            <a:r>
              <a:rPr lang="es-CO" sz="5400" b="1" spc="-10" dirty="0">
                <a:solidFill>
                  <a:srgbClr val="C00000"/>
                </a:solidFill>
                <a:latin typeface="Arial"/>
                <a:cs typeface="Arial"/>
              </a:rPr>
              <a:t> 1</a:t>
            </a:r>
            <a:endParaRPr lang="es-CO" sz="5400" dirty="0">
              <a:solidFill>
                <a:srgbClr val="C00000"/>
              </a:solidFill>
              <a:latin typeface="Arial"/>
              <a:cs typeface="Arial"/>
            </a:endParaRPr>
          </a:p>
          <a:p>
            <a:pPr marL="12700">
              <a:spcBef>
                <a:spcPts val="95"/>
              </a:spcBef>
            </a:pPr>
            <a:endParaRPr lang="es-CO" sz="4950" dirty="0">
              <a:solidFill>
                <a:srgbClr val="C00000"/>
              </a:solidFill>
              <a:latin typeface="Arial"/>
              <a:cs typeface="Arial"/>
            </a:endParaRPr>
          </a:p>
        </p:txBody>
      </p:sp>
    </p:spTree>
    <p:extLst>
      <p:ext uri="{BB962C8B-B14F-4D97-AF65-F5344CB8AC3E}">
        <p14:creationId xmlns:p14="http://schemas.microsoft.com/office/powerpoint/2010/main" val="1370713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5">
            <a:extLst>
              <a:ext uri="{FF2B5EF4-FFF2-40B4-BE49-F238E27FC236}">
                <a16:creationId xmlns:a16="http://schemas.microsoft.com/office/drawing/2014/main" id="{50CE9227-14EC-6676-633A-27DC039F683C}"/>
              </a:ext>
            </a:extLst>
          </p:cNvPr>
          <p:cNvSpPr txBox="1">
            <a:spLocks/>
          </p:cNvSpPr>
          <p:nvPr/>
        </p:nvSpPr>
        <p:spPr>
          <a:xfrm>
            <a:off x="672536" y="874624"/>
            <a:ext cx="2899492" cy="161775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err="1">
                <a:solidFill>
                  <a:srgbClr val="C00000"/>
                </a:solidFill>
                <a:latin typeface="Arial"/>
                <a:cs typeface="Arial"/>
              </a:rPr>
              <a:t>Phase</a:t>
            </a:r>
            <a:r>
              <a:rPr lang="es-CO" sz="5400" b="1" spc="-10" dirty="0">
                <a:solidFill>
                  <a:srgbClr val="C00000"/>
                </a:solidFill>
                <a:latin typeface="Arial"/>
                <a:cs typeface="Arial"/>
              </a:rPr>
              <a:t> 1</a:t>
            </a:r>
            <a:endParaRPr lang="es-CO" sz="5400" dirty="0">
              <a:solidFill>
                <a:srgbClr val="C00000"/>
              </a:solidFill>
              <a:latin typeface="Arial"/>
              <a:cs typeface="Arial"/>
            </a:endParaRPr>
          </a:p>
          <a:p>
            <a:pPr marL="12700">
              <a:spcBef>
                <a:spcPts val="95"/>
              </a:spcBef>
            </a:pPr>
            <a:endParaRPr lang="es-CO" sz="4950" dirty="0">
              <a:solidFill>
                <a:srgbClr val="C00000"/>
              </a:solidFill>
              <a:latin typeface="Arial"/>
              <a:cs typeface="Arial"/>
            </a:endParaRPr>
          </a:p>
        </p:txBody>
      </p:sp>
      <p:pic>
        <p:nvPicPr>
          <p:cNvPr id="3074" name="Picture 2" descr="Step1">
            <a:extLst>
              <a:ext uri="{FF2B5EF4-FFF2-40B4-BE49-F238E27FC236}">
                <a16:creationId xmlns:a16="http://schemas.microsoft.com/office/drawing/2014/main" id="{497D126F-E999-47AD-8735-3BDA82F5F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853" y="3063875"/>
            <a:ext cx="7924800" cy="7026806"/>
          </a:xfrm>
          <a:prstGeom prst="roundRect">
            <a:avLst>
              <a:gd name="adj" fmla="val 2395"/>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171E5300-075D-4E11-ABDD-3B1747E7DFF7}"/>
              </a:ext>
            </a:extLst>
          </p:cNvPr>
          <p:cNvPicPr>
            <a:picLocks noChangeAspect="1"/>
          </p:cNvPicPr>
          <p:nvPr/>
        </p:nvPicPr>
        <p:blipFill>
          <a:blip r:embed="rId3"/>
          <a:stretch>
            <a:fillRect/>
          </a:stretch>
        </p:blipFill>
        <p:spPr>
          <a:xfrm>
            <a:off x="1690022" y="2682875"/>
            <a:ext cx="952500" cy="952500"/>
          </a:xfrm>
          <a:prstGeom prst="rect">
            <a:avLst/>
          </a:prstGeom>
        </p:spPr>
      </p:pic>
      <p:pic>
        <p:nvPicPr>
          <p:cNvPr id="16" name="Imagen 15">
            <a:extLst>
              <a:ext uri="{FF2B5EF4-FFF2-40B4-BE49-F238E27FC236}">
                <a16:creationId xmlns:a16="http://schemas.microsoft.com/office/drawing/2014/main" id="{5607411D-FA13-4893-BCA8-B51C9C0E442C}"/>
              </a:ext>
            </a:extLst>
          </p:cNvPr>
          <p:cNvPicPr>
            <a:picLocks noChangeAspect="1"/>
          </p:cNvPicPr>
          <p:nvPr/>
        </p:nvPicPr>
        <p:blipFill>
          <a:blip r:embed="rId4"/>
          <a:stretch>
            <a:fillRect/>
          </a:stretch>
        </p:blipFill>
        <p:spPr>
          <a:xfrm>
            <a:off x="9280525" y="2730090"/>
            <a:ext cx="1543050" cy="1543050"/>
          </a:xfrm>
          <a:prstGeom prst="rect">
            <a:avLst/>
          </a:prstGeom>
        </p:spPr>
      </p:pic>
      <p:pic>
        <p:nvPicPr>
          <p:cNvPr id="12" name="Imagen 11">
            <a:extLst>
              <a:ext uri="{FF2B5EF4-FFF2-40B4-BE49-F238E27FC236}">
                <a16:creationId xmlns:a16="http://schemas.microsoft.com/office/drawing/2014/main" id="{31AEB5D4-651B-47C5-970A-0F32242B4F83}"/>
              </a:ext>
            </a:extLst>
          </p:cNvPr>
          <p:cNvPicPr>
            <a:picLocks noChangeAspect="1"/>
          </p:cNvPicPr>
          <p:nvPr/>
        </p:nvPicPr>
        <p:blipFill>
          <a:blip r:embed="rId5"/>
          <a:stretch>
            <a:fillRect/>
          </a:stretch>
        </p:blipFill>
        <p:spPr>
          <a:xfrm>
            <a:off x="10052050" y="2429046"/>
            <a:ext cx="1543050" cy="1543050"/>
          </a:xfrm>
          <a:prstGeom prst="rect">
            <a:avLst/>
          </a:prstGeom>
        </p:spPr>
      </p:pic>
      <p:pic>
        <p:nvPicPr>
          <p:cNvPr id="20" name="Imagen 19">
            <a:extLst>
              <a:ext uri="{FF2B5EF4-FFF2-40B4-BE49-F238E27FC236}">
                <a16:creationId xmlns:a16="http://schemas.microsoft.com/office/drawing/2014/main" id="{929BFA0B-BB0F-40B0-92EA-724D6A800A0D}"/>
              </a:ext>
            </a:extLst>
          </p:cNvPr>
          <p:cNvPicPr>
            <a:picLocks noChangeAspect="1"/>
          </p:cNvPicPr>
          <p:nvPr/>
        </p:nvPicPr>
        <p:blipFill>
          <a:blip r:embed="rId6"/>
          <a:stretch>
            <a:fillRect/>
          </a:stretch>
        </p:blipFill>
        <p:spPr>
          <a:xfrm>
            <a:off x="12739022" y="2110975"/>
            <a:ext cx="4466303" cy="4466303"/>
          </a:xfrm>
          <a:prstGeom prst="rect">
            <a:avLst/>
          </a:prstGeom>
        </p:spPr>
      </p:pic>
      <p:sp>
        <p:nvSpPr>
          <p:cNvPr id="22" name="object 4">
            <a:extLst>
              <a:ext uri="{FF2B5EF4-FFF2-40B4-BE49-F238E27FC236}">
                <a16:creationId xmlns:a16="http://schemas.microsoft.com/office/drawing/2014/main" id="{B2792BAE-A018-4B01-8A87-A69A0E216E89}"/>
              </a:ext>
            </a:extLst>
          </p:cNvPr>
          <p:cNvSpPr txBox="1"/>
          <p:nvPr/>
        </p:nvSpPr>
        <p:spPr>
          <a:xfrm>
            <a:off x="13412274" y="2168594"/>
            <a:ext cx="3119798" cy="536301"/>
          </a:xfrm>
          <a:prstGeom prst="rect">
            <a:avLst/>
          </a:prstGeom>
        </p:spPr>
        <p:txBody>
          <a:bodyPr vert="horz" wrap="square" lIns="0" tIns="11430" rIns="0" bIns="0" rtlCol="0">
            <a:spAutoFit/>
          </a:bodyPr>
          <a:lstStyle/>
          <a:p>
            <a:pPr marL="12700" marR="5080" algn="just">
              <a:lnSpc>
                <a:spcPct val="100800"/>
              </a:lnSpc>
              <a:spcBef>
                <a:spcPts val="90"/>
              </a:spcBef>
            </a:pPr>
            <a:r>
              <a:rPr lang="en-US" sz="3600" b="1" spc="-10" dirty="0">
                <a:solidFill>
                  <a:schemeClr val="tx1"/>
                </a:solidFill>
                <a:latin typeface="Arial"/>
                <a:cs typeface="Arial"/>
              </a:rPr>
              <a:t>1 million rows</a:t>
            </a:r>
            <a:endParaRPr sz="3600" b="1" dirty="0">
              <a:solidFill>
                <a:schemeClr val="tx1"/>
              </a:solidFill>
              <a:latin typeface="Arial"/>
              <a:cs typeface="Arial"/>
            </a:endParaRPr>
          </a:p>
        </p:txBody>
      </p:sp>
      <p:sp>
        <p:nvSpPr>
          <p:cNvPr id="23" name="object 4">
            <a:extLst>
              <a:ext uri="{FF2B5EF4-FFF2-40B4-BE49-F238E27FC236}">
                <a16:creationId xmlns:a16="http://schemas.microsoft.com/office/drawing/2014/main" id="{65582A7B-03EB-43A1-922F-6F48DBB06C79}"/>
              </a:ext>
            </a:extLst>
          </p:cNvPr>
          <p:cNvSpPr txBox="1"/>
          <p:nvPr/>
        </p:nvSpPr>
        <p:spPr>
          <a:xfrm>
            <a:off x="15462250" y="6152774"/>
            <a:ext cx="3119798" cy="536301"/>
          </a:xfrm>
          <a:prstGeom prst="rect">
            <a:avLst/>
          </a:prstGeom>
        </p:spPr>
        <p:txBody>
          <a:bodyPr vert="horz" wrap="square" lIns="0" tIns="11430" rIns="0" bIns="0" rtlCol="0">
            <a:spAutoFit/>
          </a:bodyPr>
          <a:lstStyle/>
          <a:p>
            <a:pPr marL="12700" marR="5080" algn="just">
              <a:lnSpc>
                <a:spcPct val="100800"/>
              </a:lnSpc>
              <a:spcBef>
                <a:spcPts val="90"/>
              </a:spcBef>
            </a:pPr>
            <a:r>
              <a:rPr lang="en-US" sz="3600" b="1" spc="-10" dirty="0">
                <a:solidFill>
                  <a:schemeClr val="tx1"/>
                </a:solidFill>
                <a:latin typeface="Arial"/>
                <a:cs typeface="Arial"/>
              </a:rPr>
              <a:t>11000 rows</a:t>
            </a:r>
            <a:endParaRPr sz="3600" b="1" dirty="0">
              <a:solidFill>
                <a:schemeClr val="tx1"/>
              </a:solidFill>
              <a:latin typeface="Arial"/>
              <a:cs typeface="Arial"/>
            </a:endParaRPr>
          </a:p>
        </p:txBody>
      </p:sp>
      <p:sp>
        <p:nvSpPr>
          <p:cNvPr id="24" name="Flecha: a la derecha 23">
            <a:extLst>
              <a:ext uri="{FF2B5EF4-FFF2-40B4-BE49-F238E27FC236}">
                <a16:creationId xmlns:a16="http://schemas.microsoft.com/office/drawing/2014/main" id="{972DAE88-4C07-4509-A651-FAD63FA1A030}"/>
              </a:ext>
            </a:extLst>
          </p:cNvPr>
          <p:cNvSpPr/>
          <p:nvPr/>
        </p:nvSpPr>
        <p:spPr>
          <a:xfrm rot="5400000">
            <a:off x="14680994" y="6114776"/>
            <a:ext cx="685800" cy="609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5" name="Imagen 24">
            <a:extLst>
              <a:ext uri="{FF2B5EF4-FFF2-40B4-BE49-F238E27FC236}">
                <a16:creationId xmlns:a16="http://schemas.microsoft.com/office/drawing/2014/main" id="{966C5E07-F30A-4BA6-B24B-37C1787D3B03}"/>
              </a:ext>
            </a:extLst>
          </p:cNvPr>
          <p:cNvPicPr>
            <a:picLocks noChangeAspect="1"/>
          </p:cNvPicPr>
          <p:nvPr/>
        </p:nvPicPr>
        <p:blipFill>
          <a:blip r:embed="rId7"/>
          <a:stretch>
            <a:fillRect/>
          </a:stretch>
        </p:blipFill>
        <p:spPr>
          <a:xfrm>
            <a:off x="10823575" y="7112031"/>
            <a:ext cx="9105776" cy="2394246"/>
          </a:xfrm>
          <a:prstGeom prst="roundRect">
            <a:avLst>
              <a:gd name="adj" fmla="val 5579"/>
            </a:avLst>
          </a:prstGeom>
        </p:spPr>
      </p:pic>
    </p:spTree>
    <p:extLst>
      <p:ext uri="{BB962C8B-B14F-4D97-AF65-F5344CB8AC3E}">
        <p14:creationId xmlns:p14="http://schemas.microsoft.com/office/powerpoint/2010/main" val="43459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5">
            <a:extLst>
              <a:ext uri="{FF2B5EF4-FFF2-40B4-BE49-F238E27FC236}">
                <a16:creationId xmlns:a16="http://schemas.microsoft.com/office/drawing/2014/main" id="{50CE9227-14EC-6676-633A-27DC039F683C}"/>
              </a:ext>
            </a:extLst>
          </p:cNvPr>
          <p:cNvSpPr txBox="1">
            <a:spLocks/>
          </p:cNvSpPr>
          <p:nvPr/>
        </p:nvSpPr>
        <p:spPr>
          <a:xfrm>
            <a:off x="679450" y="777875"/>
            <a:ext cx="2899492" cy="161775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err="1">
                <a:solidFill>
                  <a:srgbClr val="C00000"/>
                </a:solidFill>
                <a:latin typeface="Arial"/>
                <a:cs typeface="Arial"/>
              </a:rPr>
              <a:t>Phase</a:t>
            </a:r>
            <a:r>
              <a:rPr lang="es-CO" sz="5400" b="1" spc="-10" dirty="0">
                <a:solidFill>
                  <a:srgbClr val="C00000"/>
                </a:solidFill>
                <a:latin typeface="Arial"/>
                <a:cs typeface="Arial"/>
              </a:rPr>
              <a:t> 1</a:t>
            </a:r>
            <a:endParaRPr lang="es-CO" sz="5400" dirty="0">
              <a:solidFill>
                <a:srgbClr val="C00000"/>
              </a:solidFill>
              <a:latin typeface="Arial"/>
              <a:cs typeface="Arial"/>
            </a:endParaRPr>
          </a:p>
          <a:p>
            <a:pPr marL="12700">
              <a:spcBef>
                <a:spcPts val="95"/>
              </a:spcBef>
            </a:pPr>
            <a:endParaRPr lang="es-CO" sz="4950" dirty="0">
              <a:solidFill>
                <a:srgbClr val="C00000"/>
              </a:solidFill>
              <a:latin typeface="Arial"/>
              <a:cs typeface="Arial"/>
            </a:endParaRPr>
          </a:p>
        </p:txBody>
      </p:sp>
      <p:pic>
        <p:nvPicPr>
          <p:cNvPr id="16" name="Imagen 15">
            <a:extLst>
              <a:ext uri="{FF2B5EF4-FFF2-40B4-BE49-F238E27FC236}">
                <a16:creationId xmlns:a16="http://schemas.microsoft.com/office/drawing/2014/main" id="{5607411D-FA13-4893-BCA8-B51C9C0E442C}"/>
              </a:ext>
            </a:extLst>
          </p:cNvPr>
          <p:cNvPicPr>
            <a:picLocks noChangeAspect="1"/>
          </p:cNvPicPr>
          <p:nvPr/>
        </p:nvPicPr>
        <p:blipFill>
          <a:blip r:embed="rId2"/>
          <a:stretch>
            <a:fillRect/>
          </a:stretch>
        </p:blipFill>
        <p:spPr>
          <a:xfrm>
            <a:off x="8604250" y="4840032"/>
            <a:ext cx="1543050" cy="1543050"/>
          </a:xfrm>
          <a:prstGeom prst="rect">
            <a:avLst/>
          </a:prstGeom>
        </p:spPr>
      </p:pic>
      <p:sp>
        <p:nvSpPr>
          <p:cNvPr id="24" name="Flecha: a la derecha 23">
            <a:extLst>
              <a:ext uri="{FF2B5EF4-FFF2-40B4-BE49-F238E27FC236}">
                <a16:creationId xmlns:a16="http://schemas.microsoft.com/office/drawing/2014/main" id="{972DAE88-4C07-4509-A651-FAD63FA1A030}"/>
              </a:ext>
            </a:extLst>
          </p:cNvPr>
          <p:cNvSpPr/>
          <p:nvPr/>
        </p:nvSpPr>
        <p:spPr>
          <a:xfrm rot="5400000">
            <a:off x="9155364" y="4193459"/>
            <a:ext cx="685800" cy="609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5" name="Imagen 24">
            <a:extLst>
              <a:ext uri="{FF2B5EF4-FFF2-40B4-BE49-F238E27FC236}">
                <a16:creationId xmlns:a16="http://schemas.microsoft.com/office/drawing/2014/main" id="{966C5E07-F30A-4BA6-B24B-37C1787D3B03}"/>
              </a:ext>
            </a:extLst>
          </p:cNvPr>
          <p:cNvPicPr>
            <a:picLocks noChangeAspect="1"/>
          </p:cNvPicPr>
          <p:nvPr/>
        </p:nvPicPr>
        <p:blipFill>
          <a:blip r:embed="rId3"/>
          <a:stretch>
            <a:fillRect/>
          </a:stretch>
        </p:blipFill>
        <p:spPr>
          <a:xfrm>
            <a:off x="4652817" y="1586750"/>
            <a:ext cx="9105776" cy="2394246"/>
          </a:xfrm>
          <a:prstGeom prst="roundRect">
            <a:avLst>
              <a:gd name="adj" fmla="val 5579"/>
            </a:avLst>
          </a:prstGeom>
        </p:spPr>
      </p:pic>
      <p:pic>
        <p:nvPicPr>
          <p:cNvPr id="7" name="Imagen 6">
            <a:extLst>
              <a:ext uri="{FF2B5EF4-FFF2-40B4-BE49-F238E27FC236}">
                <a16:creationId xmlns:a16="http://schemas.microsoft.com/office/drawing/2014/main" id="{171E5300-075D-4E11-ABDD-3B1747E7DFF7}"/>
              </a:ext>
            </a:extLst>
          </p:cNvPr>
          <p:cNvPicPr>
            <a:picLocks noChangeAspect="1"/>
          </p:cNvPicPr>
          <p:nvPr/>
        </p:nvPicPr>
        <p:blipFill>
          <a:blip r:embed="rId4"/>
          <a:stretch>
            <a:fillRect/>
          </a:stretch>
        </p:blipFill>
        <p:spPr>
          <a:xfrm>
            <a:off x="8318602" y="5135307"/>
            <a:ext cx="952500" cy="952500"/>
          </a:xfrm>
          <a:prstGeom prst="rect">
            <a:avLst/>
          </a:prstGeom>
        </p:spPr>
      </p:pic>
      <p:pic>
        <p:nvPicPr>
          <p:cNvPr id="4098" name="Picture 2" descr="Step1">
            <a:extLst>
              <a:ext uri="{FF2B5EF4-FFF2-40B4-BE49-F238E27FC236}">
                <a16:creationId xmlns:a16="http://schemas.microsoft.com/office/drawing/2014/main" id="{147433A9-6EB5-4D6C-9564-6B3B147AC6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1174" y="6592153"/>
            <a:ext cx="8786711" cy="4244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682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5">
            <a:extLst>
              <a:ext uri="{FF2B5EF4-FFF2-40B4-BE49-F238E27FC236}">
                <a16:creationId xmlns:a16="http://schemas.microsoft.com/office/drawing/2014/main" id="{50CE9227-14EC-6676-633A-27DC039F683C}"/>
              </a:ext>
            </a:extLst>
          </p:cNvPr>
          <p:cNvSpPr txBox="1">
            <a:spLocks/>
          </p:cNvSpPr>
          <p:nvPr/>
        </p:nvSpPr>
        <p:spPr>
          <a:xfrm>
            <a:off x="679450" y="777875"/>
            <a:ext cx="2899492" cy="161775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err="1">
                <a:solidFill>
                  <a:srgbClr val="C00000"/>
                </a:solidFill>
                <a:latin typeface="Arial"/>
                <a:cs typeface="Arial"/>
              </a:rPr>
              <a:t>Phase</a:t>
            </a:r>
            <a:r>
              <a:rPr lang="es-CO" sz="5400" b="1" spc="-10" dirty="0">
                <a:solidFill>
                  <a:srgbClr val="C00000"/>
                </a:solidFill>
                <a:latin typeface="Arial"/>
                <a:cs typeface="Arial"/>
              </a:rPr>
              <a:t> 1</a:t>
            </a:r>
            <a:endParaRPr lang="es-CO" sz="5400" dirty="0">
              <a:solidFill>
                <a:srgbClr val="C00000"/>
              </a:solidFill>
              <a:latin typeface="Arial"/>
              <a:cs typeface="Arial"/>
            </a:endParaRPr>
          </a:p>
          <a:p>
            <a:pPr marL="12700">
              <a:spcBef>
                <a:spcPts val="95"/>
              </a:spcBef>
            </a:pPr>
            <a:endParaRPr lang="es-CO" sz="4950" dirty="0">
              <a:solidFill>
                <a:srgbClr val="C00000"/>
              </a:solidFill>
              <a:latin typeface="Arial"/>
              <a:cs typeface="Arial"/>
            </a:endParaRPr>
          </a:p>
        </p:txBody>
      </p:sp>
      <p:pic>
        <p:nvPicPr>
          <p:cNvPr id="4098" name="Picture 2" descr="Step1">
            <a:extLst>
              <a:ext uri="{FF2B5EF4-FFF2-40B4-BE49-F238E27FC236}">
                <a16:creationId xmlns:a16="http://schemas.microsoft.com/office/drawing/2014/main" id="{147433A9-6EB5-4D6C-9564-6B3B147AC6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50" y="1768475"/>
            <a:ext cx="18500629" cy="8936007"/>
          </a:xfrm>
          <a:prstGeom prst="roundRect">
            <a:avLst>
              <a:gd name="adj" fmla="val 1318"/>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682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721</TotalTime>
  <Words>276</Words>
  <Application>Microsoft Office PowerPoint</Application>
  <PresentationFormat>Personalizado</PresentationFormat>
  <Paragraphs>51</Paragraphs>
  <Slides>24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24</vt:i4>
      </vt:variant>
    </vt:vector>
  </HeadingPairs>
  <TitlesOfParts>
    <vt:vector size="27" baseType="lpstr">
      <vt:lpstr>Arial</vt:lpstr>
      <vt:lpstr>Calibri</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recursos pptx copia</dc:title>
  <cp:lastModifiedBy>User</cp:lastModifiedBy>
  <cp:revision>44</cp:revision>
  <dcterms:created xsi:type="dcterms:W3CDTF">2024-07-31T19:11:45Z</dcterms:created>
  <dcterms:modified xsi:type="dcterms:W3CDTF">2025-04-13T21:08:03Z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2024-07-31T00:00:00Z</vt:filetime>
  </property>
  <property fmtid="{D5CDD505-2E9C-101B-9397-08002B2CF9AE}" pid="3" name="Creator">
    <vt:lpwstr>Adobe Illustrator 28.6 (Macintosh)</vt:lpwstr>
  </property>
  <property fmtid="{D5CDD505-2E9C-101B-9397-08002B2CF9AE}" pid="4" name="CreatorVersion">
    <vt:lpwstr>21.0.0</vt:lpwstr>
  </property>
  <property fmtid="{D5CDD505-2E9C-101B-9397-08002B2CF9AE}" pid="5" name="LastSaved">
    <vt:filetime>2024-07-31T00:00:00Z</vt:filetime>
  </property>
  <property fmtid="{D5CDD505-2E9C-101B-9397-08002B2CF9AE}" pid="6" name="Producer">
    <vt:lpwstr>Adobe PDF library 17.00</vt:lpwstr>
  </property>
</Properties>
</file>