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81" r:id="rId3"/>
    <p:sldId id="279" r:id="rId4"/>
    <p:sldId id="282" r:id="rId5"/>
    <p:sldId id="260" r:id="rId6"/>
    <p:sldId id="264" r:id="rId7"/>
    <p:sldId id="271" r:id="rId8"/>
    <p:sldId id="283" r:id="rId9"/>
    <p:sldId id="284" r:id="rId10"/>
    <p:sldId id="285" r:id="rId11"/>
    <p:sldId id="286" r:id="rId12"/>
    <p:sldId id="287" r:id="rId13"/>
    <p:sldId id="289" r:id="rId14"/>
    <p:sldId id="290" r:id="rId15"/>
    <p:sldId id="288" r:id="rId16"/>
    <p:sldId id="291" r:id="rId17"/>
    <p:sldId id="292" r:id="rId18"/>
    <p:sldId id="293" r:id="rId19"/>
    <p:sldId id="294" r:id="rId20"/>
    <p:sldId id="295" r:id="rId21"/>
    <p:sldId id="296" r:id="rId22"/>
    <p:sldId id="297" r:id="rId23"/>
    <p:sldId id="298" r:id="rId24"/>
    <p:sldId id="278" r:id="rId25"/>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94694"/>
  </p:normalViewPr>
  <p:slideViewPr>
    <p:cSldViewPr>
      <p:cViewPr varScale="1">
        <p:scale>
          <a:sx n="65" d="100"/>
          <a:sy n="65" d="100"/>
        </p:scale>
        <p:origin x="103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
            <a:ext cx="20104100" cy="11308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E49376-72F1-FCC7-7AB0-BC37C167EA42}"/>
              </a:ext>
            </a:extLst>
          </p:cNvPr>
          <p:cNvPicPr>
            <a:picLocks noChangeAspect="1"/>
          </p:cNvPicPr>
          <p:nvPr userDrawn="1"/>
        </p:nvPicPr>
        <p:blipFill>
          <a:blip r:embed="rId2"/>
          <a:stretch>
            <a:fillRect/>
          </a:stretch>
        </p:blipFill>
        <p:spPr>
          <a:xfrm>
            <a:off x="528018" y="1710786"/>
            <a:ext cx="19071465" cy="9079653"/>
          </a:xfrm>
          <a:prstGeom prst="rect">
            <a:avLst/>
          </a:prstGeom>
        </p:spPr>
      </p:pic>
      <p:pic>
        <p:nvPicPr>
          <p:cNvPr id="4" name="Imagen 3">
            <a:extLst>
              <a:ext uri="{FF2B5EF4-FFF2-40B4-BE49-F238E27FC236}">
                <a16:creationId xmlns:a16="http://schemas.microsoft.com/office/drawing/2014/main" id="{A16D24D1-11AE-6484-5BA9-B2BAEB6E8D0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9376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C66FC48-4562-42F1-7E45-9DD2E026FDDE}"/>
              </a:ext>
            </a:extLst>
          </p:cNvPr>
          <p:cNvPicPr>
            <a:picLocks noChangeAspect="1"/>
          </p:cNvPicPr>
          <p:nvPr userDrawn="1"/>
        </p:nvPicPr>
        <p:blipFill>
          <a:blip r:embed="rId2"/>
          <a:stretch>
            <a:fillRect/>
          </a:stretch>
        </p:blipFill>
        <p:spPr>
          <a:xfrm>
            <a:off x="528017" y="1710786"/>
            <a:ext cx="19071465" cy="9079653"/>
          </a:xfrm>
          <a:prstGeom prst="rect">
            <a:avLst/>
          </a:prstGeom>
        </p:spPr>
      </p:pic>
      <p:pic>
        <p:nvPicPr>
          <p:cNvPr id="2" name="Imagen 1">
            <a:extLst>
              <a:ext uri="{FF2B5EF4-FFF2-40B4-BE49-F238E27FC236}">
                <a16:creationId xmlns:a16="http://schemas.microsoft.com/office/drawing/2014/main" id="{B1B13924-5B94-8C86-A350-343891A7CB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87057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94F00B-0395-7038-CBC5-96775BC72299}"/>
              </a:ext>
            </a:extLst>
          </p:cNvPr>
          <p:cNvPicPr>
            <a:picLocks noChangeAspect="1"/>
          </p:cNvPicPr>
          <p:nvPr userDrawn="1"/>
        </p:nvPicPr>
        <p:blipFill>
          <a:blip r:embed="rId2"/>
          <a:stretch>
            <a:fillRect/>
          </a:stretch>
        </p:blipFill>
        <p:spPr>
          <a:xfrm>
            <a:off x="528016" y="1710088"/>
            <a:ext cx="19047459" cy="9068224"/>
          </a:xfrm>
          <a:prstGeom prst="rect">
            <a:avLst/>
          </a:prstGeom>
        </p:spPr>
      </p:pic>
      <p:pic>
        <p:nvPicPr>
          <p:cNvPr id="2" name="Imagen 1">
            <a:extLst>
              <a:ext uri="{FF2B5EF4-FFF2-40B4-BE49-F238E27FC236}">
                <a16:creationId xmlns:a16="http://schemas.microsoft.com/office/drawing/2014/main" id="{45DFD1A4-A866-CD54-693D-48331EC88E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03388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C3EC949-7EBE-3906-9091-979405038162}"/>
              </a:ext>
            </a:extLst>
          </p:cNvPr>
          <p:cNvPicPr>
            <a:picLocks noChangeAspect="1"/>
          </p:cNvPicPr>
          <p:nvPr userDrawn="1"/>
        </p:nvPicPr>
        <p:blipFill>
          <a:blip r:embed="rId2"/>
          <a:stretch>
            <a:fillRect/>
          </a:stretch>
        </p:blipFill>
        <p:spPr>
          <a:xfrm>
            <a:off x="519566" y="1710778"/>
            <a:ext cx="19085249" cy="9086215"/>
          </a:xfrm>
          <a:prstGeom prst="rect">
            <a:avLst/>
          </a:prstGeom>
        </p:spPr>
      </p:pic>
      <p:pic>
        <p:nvPicPr>
          <p:cNvPr id="2" name="Imagen 1">
            <a:extLst>
              <a:ext uri="{FF2B5EF4-FFF2-40B4-BE49-F238E27FC236}">
                <a16:creationId xmlns:a16="http://schemas.microsoft.com/office/drawing/2014/main" id="{2700D285-C990-E6A2-EF51-F80235EE46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1276173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E62CBCF-B1AA-7FCD-A067-BC8D98A3F931}"/>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03FC14DC-2FB7-029A-C1F8-85A3099639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83557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993BA3-7E62-6830-C666-587D7EDB9CC7}"/>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51141120-6718-CDB1-9DA9-67E98334F3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32061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397"/>
            <a:ext cx="20104096" cy="11308554"/>
          </a:xfrm>
          <a:prstGeom prst="rect">
            <a:avLst/>
          </a:prstGeom>
        </p:spPr>
      </p:pic>
    </p:spTree>
    <p:extLst>
      <p:ext uri="{BB962C8B-B14F-4D97-AF65-F5344CB8AC3E}">
        <p14:creationId xmlns:p14="http://schemas.microsoft.com/office/powerpoint/2010/main" val="85125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8C4E6A5-37A9-CA41-CFFE-0D02790DBBD3}"/>
              </a:ext>
            </a:extLst>
          </p:cNvPr>
          <p:cNvSpPr/>
          <p:nvPr userDrawn="1"/>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8F4EB"/>
          </a:solidFill>
        </p:spPr>
        <p:txBody>
          <a:bodyPr wrap="square" lIns="0" tIns="0" rIns="0" bIns="0" rtlCol="0"/>
          <a:lstStyle/>
          <a:p>
            <a:endParaRPr/>
          </a:p>
        </p:txBody>
      </p:sp>
      <p:pic>
        <p:nvPicPr>
          <p:cNvPr id="3" name="Imagen 2">
            <a:extLst>
              <a:ext uri="{FF2B5EF4-FFF2-40B4-BE49-F238E27FC236}">
                <a16:creationId xmlns:a16="http://schemas.microsoft.com/office/drawing/2014/main" id="{2E610A72-35FF-D95D-1EC0-0C85A9EBFB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72757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E01984FE-3D4F-E67F-4FEE-B68273B5D17B}"/>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5" name="Imagen 4">
            <a:extLst>
              <a:ext uri="{FF2B5EF4-FFF2-40B4-BE49-F238E27FC236}">
                <a16:creationId xmlns:a16="http://schemas.microsoft.com/office/drawing/2014/main" id="{C4ADA92D-79E0-75FB-4C48-9FC5CBAA04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22164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pic>
        <p:nvPicPr>
          <p:cNvPr id="3" name="Imagen 2">
            <a:extLst>
              <a:ext uri="{FF2B5EF4-FFF2-40B4-BE49-F238E27FC236}">
                <a16:creationId xmlns:a16="http://schemas.microsoft.com/office/drawing/2014/main" id="{7491E232-45DC-A874-9BB0-BA012F8F01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13634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3C35D062-3FB9-1D78-D6B8-C84B784F8EB3}"/>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6" name="Imagen 5">
            <a:extLst>
              <a:ext uri="{FF2B5EF4-FFF2-40B4-BE49-F238E27FC236}">
                <a16:creationId xmlns:a16="http://schemas.microsoft.com/office/drawing/2014/main" id="{5F31CAA6-26BF-1BBA-2A6D-4A33869449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16461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F051E"/>
          </a:solidFill>
        </p:spPr>
        <p:txBody>
          <a:bodyPr wrap="square" lIns="0" tIns="0" rIns="0" bIns="0" rtlCol="0"/>
          <a:lstStyle/>
          <a:p>
            <a:endParaRPr/>
          </a:p>
        </p:txBody>
      </p:sp>
      <p:pic>
        <p:nvPicPr>
          <p:cNvPr id="3" name="Imagen 2">
            <a:extLst>
              <a:ext uri="{FF2B5EF4-FFF2-40B4-BE49-F238E27FC236}">
                <a16:creationId xmlns:a16="http://schemas.microsoft.com/office/drawing/2014/main" id="{8C9AFF4F-1666-6FCB-BF63-8933691726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437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C3A2FCE-9E93-4A5C-5541-2EE326C746AE}"/>
              </a:ext>
            </a:extLst>
          </p:cNvPr>
          <p:cNvPicPr>
            <a:picLocks noChangeAspect="1"/>
          </p:cNvPicPr>
          <p:nvPr userDrawn="1"/>
        </p:nvPicPr>
        <p:blipFill>
          <a:blip r:embed="rId2"/>
          <a:stretch>
            <a:fillRect/>
          </a:stretch>
        </p:blipFill>
        <p:spPr>
          <a:xfrm>
            <a:off x="528019" y="1710786"/>
            <a:ext cx="19055905" cy="9079653"/>
          </a:xfrm>
          <a:prstGeom prst="rect">
            <a:avLst/>
          </a:prstGeom>
        </p:spPr>
      </p:pic>
      <p:pic>
        <p:nvPicPr>
          <p:cNvPr id="3" name="Imagen 2">
            <a:extLst>
              <a:ext uri="{FF2B5EF4-FFF2-40B4-BE49-F238E27FC236}">
                <a16:creationId xmlns:a16="http://schemas.microsoft.com/office/drawing/2014/main" id="{CEEA03A9-CCAD-DB99-9704-C8D6D39EEE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6" name="Imagen 5">
            <a:extLst>
              <a:ext uri="{FF2B5EF4-FFF2-40B4-BE49-F238E27FC236}">
                <a16:creationId xmlns:a16="http://schemas.microsoft.com/office/drawing/2014/main" id="{80E1A9F0-535E-88FE-FD12-6CFDBA248065}"/>
              </a:ext>
            </a:extLst>
          </p:cNvPr>
          <p:cNvPicPr>
            <a:picLocks noChangeAspect="1"/>
          </p:cNvPicPr>
          <p:nvPr userDrawn="1"/>
        </p:nvPicPr>
        <p:blipFill>
          <a:blip r:embed="rId3"/>
          <a:stretch>
            <a:fillRect/>
          </a:stretch>
        </p:blipFill>
        <p:spPr>
          <a:xfrm>
            <a:off x="528016" y="1710786"/>
            <a:ext cx="19071465" cy="9079653"/>
          </a:xfrm>
          <a:prstGeom prst="rect">
            <a:avLst/>
          </a:prstGeom>
        </p:spPr>
      </p:pic>
    </p:spTree>
    <p:extLst>
      <p:ext uri="{BB962C8B-B14F-4D97-AF65-F5344CB8AC3E}">
        <p14:creationId xmlns:p14="http://schemas.microsoft.com/office/powerpoint/2010/main" val="37666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4" name="Imagen 3">
            <a:extLst>
              <a:ext uri="{FF2B5EF4-FFF2-40B4-BE49-F238E27FC236}">
                <a16:creationId xmlns:a16="http://schemas.microsoft.com/office/drawing/2014/main" id="{EFF277C8-8F7B-FECC-FAE1-4742064F9AC0}"/>
              </a:ext>
            </a:extLst>
          </p:cNvPr>
          <p:cNvPicPr>
            <a:picLocks noChangeAspect="1"/>
          </p:cNvPicPr>
          <p:nvPr userDrawn="1"/>
        </p:nvPicPr>
        <p:blipFill>
          <a:blip r:embed="rId3"/>
          <a:stretch>
            <a:fillRect/>
          </a:stretch>
        </p:blipFill>
        <p:spPr>
          <a:xfrm>
            <a:off x="547065" y="1710786"/>
            <a:ext cx="19071465" cy="9079653"/>
          </a:xfrm>
          <a:prstGeom prst="rect">
            <a:avLst/>
          </a:prstGeom>
        </p:spPr>
      </p:pic>
    </p:spTree>
    <p:extLst>
      <p:ext uri="{BB962C8B-B14F-4D97-AF65-F5344CB8AC3E}">
        <p14:creationId xmlns:p14="http://schemas.microsoft.com/office/powerpoint/2010/main" val="346898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7" r:id="rId4"/>
    <p:sldLayoutId id="2147483668" r:id="rId5"/>
    <p:sldLayoutId id="2147483664" r:id="rId6"/>
    <p:sldLayoutId id="2147483661" r:id="rId7"/>
    <p:sldLayoutId id="2147483665" r:id="rId8"/>
    <p:sldLayoutId id="2147483677" r:id="rId9"/>
    <p:sldLayoutId id="2147483672" r:id="rId10"/>
    <p:sldLayoutId id="2147483666" r:id="rId11"/>
    <p:sldLayoutId id="2147483669" r:id="rId12"/>
    <p:sldLayoutId id="2147483670" r:id="rId13"/>
    <p:sldLayoutId id="2147483671" r:id="rId14"/>
    <p:sldLayoutId id="2147483673" r:id="rId15"/>
    <p:sldLayoutId id="2147483676" r:id="rId1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diegoperea20/Project-ETL" TargetMode="Externa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ad22/weather-dat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0F9AE4B-5412-43E4-9FC3-EC4DF9CA1EEE}"/>
              </a:ext>
            </a:extLst>
          </p:cNvPr>
          <p:cNvSpPr txBox="1"/>
          <p:nvPr/>
        </p:nvSpPr>
        <p:spPr>
          <a:xfrm>
            <a:off x="1212850" y="1387475"/>
            <a:ext cx="17678400" cy="4370427"/>
          </a:xfrm>
          <a:prstGeom prst="rect">
            <a:avLst/>
          </a:prstGeom>
          <a:noFill/>
        </p:spPr>
        <p:txBody>
          <a:bodyPr wrap="square" rtlCol="0">
            <a:spAutoFit/>
          </a:bodyPr>
          <a:lstStyle/>
          <a:p>
            <a:pPr algn="ctr"/>
            <a:r>
              <a:rPr lang="es-CO" sz="13900" b="1" dirty="0">
                <a:solidFill>
                  <a:schemeClr val="bg1"/>
                </a:solidFill>
              </a:rPr>
              <a:t>ETL</a:t>
            </a:r>
          </a:p>
          <a:p>
            <a:pPr algn="ctr"/>
            <a:r>
              <a:rPr lang="es-CO" sz="13900" b="1" dirty="0">
                <a:solidFill>
                  <a:schemeClr val="bg1"/>
                </a:solidFill>
              </a:rPr>
              <a:t>Weather Data</a:t>
            </a:r>
          </a:p>
        </p:txBody>
      </p:sp>
      <p:sp>
        <p:nvSpPr>
          <p:cNvPr id="3" name="CuadroTexto 2">
            <a:extLst>
              <a:ext uri="{FF2B5EF4-FFF2-40B4-BE49-F238E27FC236}">
                <a16:creationId xmlns:a16="http://schemas.microsoft.com/office/drawing/2014/main" id="{2EA655CB-82AE-40BF-A274-E2FA3A47123B}"/>
              </a:ext>
            </a:extLst>
          </p:cNvPr>
          <p:cNvSpPr txBox="1"/>
          <p:nvPr/>
        </p:nvSpPr>
        <p:spPr>
          <a:xfrm>
            <a:off x="1212850" y="6416675"/>
            <a:ext cx="17678400" cy="954107"/>
          </a:xfrm>
          <a:prstGeom prst="rect">
            <a:avLst/>
          </a:prstGeom>
          <a:noFill/>
        </p:spPr>
        <p:txBody>
          <a:bodyPr wrap="square" rtlCol="0">
            <a:spAutoFit/>
          </a:bodyPr>
          <a:lstStyle/>
          <a:p>
            <a:pPr algn="ctr"/>
            <a:r>
              <a:rPr lang="es-MX" sz="2800" b="1" dirty="0">
                <a:solidFill>
                  <a:schemeClr val="bg1"/>
                </a:solidFill>
              </a:rPr>
              <a:t>Ingeniero Mecatrónico Especialista en Inteligencia Artificial, </a:t>
            </a:r>
          </a:p>
          <a:p>
            <a:pPr algn="ctr"/>
            <a:r>
              <a:rPr lang="es-MX" sz="2800" b="1" dirty="0">
                <a:solidFill>
                  <a:schemeClr val="bg1"/>
                </a:solidFill>
              </a:rPr>
              <a:t>Diego Iván Perea Montealegre</a:t>
            </a:r>
            <a:endParaRPr lang="es-CO" sz="2800" b="1" dirty="0">
              <a:solidFill>
                <a:schemeClr val="bg1"/>
              </a:solidFill>
            </a:endParaRPr>
          </a:p>
        </p:txBody>
      </p:sp>
    </p:spTree>
    <p:extLst>
      <p:ext uri="{BB962C8B-B14F-4D97-AF65-F5344CB8AC3E}">
        <p14:creationId xmlns:p14="http://schemas.microsoft.com/office/powerpoint/2010/main" val="92979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02</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err="1">
                <a:solidFill>
                  <a:schemeClr val="bg1"/>
                </a:solidFill>
                <a:latin typeface="Arial"/>
                <a:cs typeface="Arial"/>
              </a:rPr>
              <a:t>Transform</a:t>
            </a:r>
            <a:endParaRPr lang="es-CO" sz="4950" dirty="0">
              <a:solidFill>
                <a:schemeClr val="bg1"/>
              </a:solidFill>
              <a:latin typeface="Arial"/>
              <a:cs typeface="Arial"/>
            </a:endParaRPr>
          </a:p>
        </p:txBody>
      </p:sp>
    </p:spTree>
    <p:extLst>
      <p:ext uri="{BB962C8B-B14F-4D97-AF65-F5344CB8AC3E}">
        <p14:creationId xmlns:p14="http://schemas.microsoft.com/office/powerpoint/2010/main" val="352949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pic>
        <p:nvPicPr>
          <p:cNvPr id="5122" name="Picture 2" descr="Step1">
            <a:extLst>
              <a:ext uri="{FF2B5EF4-FFF2-40B4-BE49-F238E27FC236}">
                <a16:creationId xmlns:a16="http://schemas.microsoft.com/office/drawing/2014/main" id="{41445321-3BBA-42F7-A1CA-02A2C0CC9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904" y="2204884"/>
            <a:ext cx="12423484" cy="7748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sp>
        <p:nvSpPr>
          <p:cNvPr id="13" name="object 5">
            <a:extLst>
              <a:ext uri="{FF2B5EF4-FFF2-40B4-BE49-F238E27FC236}">
                <a16:creationId xmlns:a16="http://schemas.microsoft.com/office/drawing/2014/main" id="{AE789962-2674-42E6-8867-D7EA25416F9A}"/>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2</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spTree>
    <p:extLst>
      <p:ext uri="{BB962C8B-B14F-4D97-AF65-F5344CB8AC3E}">
        <p14:creationId xmlns:p14="http://schemas.microsoft.com/office/powerpoint/2010/main" val="89650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8" name="object 4">
            <a:extLst>
              <a:ext uri="{FF2B5EF4-FFF2-40B4-BE49-F238E27FC236}">
                <a16:creationId xmlns:a16="http://schemas.microsoft.com/office/drawing/2014/main" id="{690BC15A-6D54-4E5B-8A35-6F7841B85596}"/>
              </a:ext>
            </a:extLst>
          </p:cNvPr>
          <p:cNvSpPr txBox="1"/>
          <p:nvPr/>
        </p:nvSpPr>
        <p:spPr>
          <a:xfrm>
            <a:off x="679450" y="2225675"/>
            <a:ext cx="18030526" cy="3970318"/>
          </a:xfrm>
          <a:prstGeom prst="rect">
            <a:avLst/>
          </a:prstGeom>
        </p:spPr>
        <p:txBody>
          <a:bodyPr vert="horz" wrap="square" lIns="0" tIns="11430" rIns="0" bIns="0" rtlCol="0">
            <a:spAutoFit/>
          </a:bodyPr>
          <a:lstStyle/>
          <a:p>
            <a:pPr marL="12700" marR="5080" algn="just">
              <a:lnSpc>
                <a:spcPct val="100800"/>
              </a:lnSpc>
              <a:spcBef>
                <a:spcPts val="90"/>
              </a:spcBef>
            </a:pPr>
            <a:r>
              <a:rPr lang="en-US" sz="3600" spc="-10" dirty="0">
                <a:solidFill>
                  <a:schemeClr val="tx1"/>
                </a:solidFill>
                <a:latin typeface="Arial"/>
                <a:cs typeface="Arial"/>
              </a:rPr>
              <a:t>The following transformations are performed:</a:t>
            </a:r>
          </a:p>
          <a:p>
            <a:pPr marL="12700" marR="5080" algn="just">
              <a:lnSpc>
                <a:spcPct val="100800"/>
              </a:lnSpc>
              <a:spcBef>
                <a:spcPts val="90"/>
              </a:spcBef>
            </a:pPr>
            <a:endParaRPr lang="en-US" sz="3600" spc="-10" dirty="0">
              <a:solidFill>
                <a:schemeClr val="tx1"/>
              </a:solidFill>
              <a:latin typeface="Arial"/>
              <a:cs typeface="Arial"/>
            </a:endParaRP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Extract year, month, day, hour, and minute from </a:t>
            </a:r>
            <a:r>
              <a:rPr lang="en-US" sz="3600" spc="-10" dirty="0" err="1">
                <a:solidFill>
                  <a:schemeClr val="tx1"/>
                </a:solidFill>
                <a:latin typeface="Arial"/>
                <a:cs typeface="Arial"/>
              </a:rPr>
              <a:t>Date_Time</a:t>
            </a:r>
            <a:endParaRPr lang="en-US" sz="3600" spc="-10" dirty="0">
              <a:solidFill>
                <a:schemeClr val="tx1"/>
              </a:solidFill>
              <a:latin typeface="Arial"/>
              <a:cs typeface="Arial"/>
            </a:endParaRP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Convert Location to uppercase</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Normalize </a:t>
            </a:r>
            <a:r>
              <a:rPr lang="en-US" sz="3600" spc="-10" dirty="0" err="1">
                <a:solidFill>
                  <a:schemeClr val="tx1"/>
                </a:solidFill>
                <a:latin typeface="Arial"/>
                <a:cs typeface="Arial"/>
              </a:rPr>
              <a:t>Temperature_C</a:t>
            </a:r>
            <a:r>
              <a:rPr lang="en-US" sz="3600" spc="-10" dirty="0">
                <a:solidFill>
                  <a:schemeClr val="tx1"/>
                </a:solidFill>
                <a:latin typeface="Arial"/>
                <a:cs typeface="Arial"/>
              </a:rPr>
              <a:t> to Fahrenheit</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Normalize </a:t>
            </a:r>
            <a:r>
              <a:rPr lang="en-US" sz="3600" spc="-10" dirty="0" err="1">
                <a:solidFill>
                  <a:schemeClr val="tx1"/>
                </a:solidFill>
                <a:latin typeface="Arial"/>
                <a:cs typeface="Arial"/>
              </a:rPr>
              <a:t>Wind_Speed_kmh</a:t>
            </a:r>
            <a:r>
              <a:rPr lang="en-US" sz="3600" spc="-10" dirty="0">
                <a:solidFill>
                  <a:schemeClr val="tx1"/>
                </a:solidFill>
                <a:latin typeface="Arial"/>
                <a:cs typeface="Arial"/>
              </a:rPr>
              <a:t> to mph</a:t>
            </a:r>
          </a:p>
          <a:p>
            <a:pPr marL="584200" marR="5080" indent="-571500" algn="just">
              <a:lnSpc>
                <a:spcPct val="100800"/>
              </a:lnSpc>
              <a:spcBef>
                <a:spcPts val="90"/>
              </a:spcBef>
              <a:buFont typeface="Arial" panose="020B0604020202020204" pitchFamily="34" charset="0"/>
              <a:buChar char="•"/>
            </a:pPr>
            <a:r>
              <a:rPr lang="en-US" sz="3600" spc="-10" dirty="0">
                <a:solidFill>
                  <a:schemeClr val="tx1"/>
                </a:solidFill>
                <a:latin typeface="Arial"/>
                <a:cs typeface="Arial"/>
              </a:rPr>
              <a:t>Average temperature per location</a:t>
            </a:r>
            <a:endParaRPr sz="3600" dirty="0">
              <a:solidFill>
                <a:schemeClr val="tx1"/>
              </a:solidFill>
              <a:latin typeface="Arial"/>
              <a:cs typeface="Arial"/>
            </a:endParaRPr>
          </a:p>
        </p:txBody>
      </p:sp>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2</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7170" name="Picture 2" descr="Step1">
            <a:extLst>
              <a:ext uri="{FF2B5EF4-FFF2-40B4-BE49-F238E27FC236}">
                <a16:creationId xmlns:a16="http://schemas.microsoft.com/office/drawing/2014/main" id="{88506B30-EEC7-4F2B-BAE9-97FF492CB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21" y="6416675"/>
            <a:ext cx="17317408" cy="4572000"/>
          </a:xfrm>
          <a:prstGeom prst="roundRect">
            <a:avLst>
              <a:gd name="adj" fmla="val 215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03</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chemeClr val="bg1"/>
                </a:solidFill>
                <a:latin typeface="Arial"/>
                <a:cs typeface="Arial"/>
              </a:rPr>
              <a:t>Load</a:t>
            </a:r>
            <a:endParaRPr lang="es-CO" sz="4950" dirty="0">
              <a:solidFill>
                <a:schemeClr val="bg1"/>
              </a:solidFill>
              <a:latin typeface="Arial"/>
              <a:cs typeface="Arial"/>
            </a:endParaRPr>
          </a:p>
        </p:txBody>
      </p:sp>
    </p:spTree>
    <p:extLst>
      <p:ext uri="{BB962C8B-B14F-4D97-AF65-F5344CB8AC3E}">
        <p14:creationId xmlns:p14="http://schemas.microsoft.com/office/powerpoint/2010/main" val="340610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5A6EBDCA-EC6C-F5BD-D823-63B11D98153A}"/>
              </a:ext>
            </a:extLst>
          </p:cNvPr>
          <p:cNvSpPr txBox="1">
            <a:spLocks/>
          </p:cNvSpPr>
          <p:nvPr/>
        </p:nvSpPr>
        <p:spPr>
          <a:xfrm>
            <a:off x="908050" y="854075"/>
            <a:ext cx="12943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ETL Project</a:t>
            </a:r>
            <a:endParaRPr lang="es-CO" sz="4950" dirty="0">
              <a:solidFill>
                <a:srgbClr val="C00000"/>
              </a:solidFill>
              <a:latin typeface="Arial"/>
              <a:cs typeface="Arial"/>
            </a:endParaRPr>
          </a:p>
        </p:txBody>
      </p:sp>
      <p:pic>
        <p:nvPicPr>
          <p:cNvPr id="1026" name="Picture 2" descr="Step1">
            <a:extLst>
              <a:ext uri="{FF2B5EF4-FFF2-40B4-BE49-F238E27FC236}">
                <a16:creationId xmlns:a16="http://schemas.microsoft.com/office/drawing/2014/main" id="{BA6585C4-B018-480F-9FA1-C27D0E4E5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21506" y="2149475"/>
            <a:ext cx="12461087" cy="7772400"/>
          </a:xfrm>
          <a:prstGeom prst="roundRect">
            <a:avLst>
              <a:gd name="adj" fmla="val 2436"/>
            </a:avLst>
          </a:prstGeom>
          <a:noFill/>
          <a:effectLst/>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pic>
        <p:nvPicPr>
          <p:cNvPr id="15" name="Imagen 14">
            <a:extLst>
              <a:ext uri="{FF2B5EF4-FFF2-40B4-BE49-F238E27FC236}">
                <a16:creationId xmlns:a16="http://schemas.microsoft.com/office/drawing/2014/main" id="{AFE61F71-7D7D-4013-BEA4-4C2304437E3C}"/>
              </a:ext>
            </a:extLst>
          </p:cNvPr>
          <p:cNvPicPr>
            <a:picLocks noChangeAspect="1"/>
          </p:cNvPicPr>
          <p:nvPr/>
        </p:nvPicPr>
        <p:blipFill>
          <a:blip r:embed="rId5"/>
          <a:stretch>
            <a:fillRect/>
          </a:stretch>
        </p:blipFill>
        <p:spPr>
          <a:xfrm>
            <a:off x="12898954" y="6975782"/>
            <a:ext cx="952500" cy="952500"/>
          </a:xfrm>
          <a:prstGeom prst="rect">
            <a:avLst/>
          </a:prstGeom>
        </p:spPr>
      </p:pic>
    </p:spTree>
    <p:extLst>
      <p:ext uri="{BB962C8B-B14F-4D97-AF65-F5344CB8AC3E}">
        <p14:creationId xmlns:p14="http://schemas.microsoft.com/office/powerpoint/2010/main" val="133631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3</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7170" name="Picture 2" descr="Step1">
            <a:extLst>
              <a:ext uri="{FF2B5EF4-FFF2-40B4-BE49-F238E27FC236}">
                <a16:creationId xmlns:a16="http://schemas.microsoft.com/office/drawing/2014/main" id="{88506B30-EEC7-4F2B-BAE9-97FF492CB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58" y="2090072"/>
            <a:ext cx="19337772" cy="5105400"/>
          </a:xfrm>
          <a:prstGeom prst="roundRect">
            <a:avLst>
              <a:gd name="adj" fmla="val 2151"/>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88B7B0E-E45E-4135-A0CD-7D404E2764BA}"/>
              </a:ext>
            </a:extLst>
          </p:cNvPr>
          <p:cNvPicPr>
            <a:picLocks noChangeAspect="1"/>
          </p:cNvPicPr>
          <p:nvPr/>
        </p:nvPicPr>
        <p:blipFill>
          <a:blip r:embed="rId3"/>
          <a:stretch>
            <a:fillRect/>
          </a:stretch>
        </p:blipFill>
        <p:spPr>
          <a:xfrm>
            <a:off x="9005636" y="8168148"/>
            <a:ext cx="1543050" cy="1543050"/>
          </a:xfrm>
          <a:prstGeom prst="rect">
            <a:avLst/>
          </a:prstGeom>
        </p:spPr>
      </p:pic>
      <p:sp>
        <p:nvSpPr>
          <p:cNvPr id="6" name="Flecha: a la derecha 5">
            <a:extLst>
              <a:ext uri="{FF2B5EF4-FFF2-40B4-BE49-F238E27FC236}">
                <a16:creationId xmlns:a16="http://schemas.microsoft.com/office/drawing/2014/main" id="{9F2A0839-29DE-45DE-8B93-ED92E1308631}"/>
              </a:ext>
            </a:extLst>
          </p:cNvPr>
          <p:cNvSpPr/>
          <p:nvPr/>
        </p:nvSpPr>
        <p:spPr>
          <a:xfrm rot="5400000">
            <a:off x="9556750" y="75215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901E860-30F0-4080-AE8F-D1DFB3B8E07E}"/>
              </a:ext>
            </a:extLst>
          </p:cNvPr>
          <p:cNvPicPr>
            <a:picLocks noChangeAspect="1"/>
          </p:cNvPicPr>
          <p:nvPr/>
        </p:nvPicPr>
        <p:blipFill>
          <a:blip r:embed="rId4"/>
          <a:stretch>
            <a:fillRect/>
          </a:stretch>
        </p:blipFill>
        <p:spPr>
          <a:xfrm>
            <a:off x="8719988" y="8463423"/>
            <a:ext cx="952500" cy="952500"/>
          </a:xfrm>
          <a:prstGeom prst="rect">
            <a:avLst/>
          </a:prstGeom>
        </p:spPr>
      </p:pic>
    </p:spTree>
    <p:extLst>
      <p:ext uri="{BB962C8B-B14F-4D97-AF65-F5344CB8AC3E}">
        <p14:creationId xmlns:p14="http://schemas.microsoft.com/office/powerpoint/2010/main" val="203207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3</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8194" name="Picture 2" descr="Step1">
            <a:extLst>
              <a:ext uri="{FF2B5EF4-FFF2-40B4-BE49-F238E27FC236}">
                <a16:creationId xmlns:a16="http://schemas.microsoft.com/office/drawing/2014/main" id="{BF48B121-29F8-4720-83E4-C10C5B9E2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2" y="1997075"/>
            <a:ext cx="17859375" cy="8572500"/>
          </a:xfrm>
          <a:prstGeom prst="roundRect">
            <a:avLst>
              <a:gd name="adj" fmla="val 152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0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04</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4451256"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chemeClr val="bg1"/>
                </a:solidFill>
                <a:latin typeface="Arial"/>
                <a:cs typeface="Arial"/>
              </a:rPr>
              <a:t>Visualization</a:t>
            </a:r>
            <a:endParaRPr lang="es-CO" sz="4950" dirty="0">
              <a:solidFill>
                <a:schemeClr val="bg1"/>
              </a:solidFill>
              <a:latin typeface="Arial"/>
              <a:cs typeface="Arial"/>
            </a:endParaRPr>
          </a:p>
        </p:txBody>
      </p:sp>
    </p:spTree>
    <p:extLst>
      <p:ext uri="{BB962C8B-B14F-4D97-AF65-F5344CB8AC3E}">
        <p14:creationId xmlns:p14="http://schemas.microsoft.com/office/powerpoint/2010/main" val="415924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8510075"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a:solidFill>
                  <a:srgbClr val="C00000"/>
                </a:solidFill>
                <a:latin typeface="Arial"/>
                <a:cs typeface="Arial"/>
              </a:rPr>
              <a:t>ETL</a:t>
            </a:r>
            <a:r>
              <a:rPr lang="es-CO" sz="5400" dirty="0">
                <a:solidFill>
                  <a:srgbClr val="C00000"/>
                </a:solidFill>
                <a:latin typeface="Arial"/>
                <a:cs typeface="Arial"/>
              </a:rPr>
              <a:t> </a:t>
            </a:r>
            <a:r>
              <a:rPr lang="es-CO" sz="5400" b="1" spc="-10" dirty="0" err="1">
                <a:solidFill>
                  <a:srgbClr val="C00000"/>
                </a:solidFill>
                <a:latin typeface="Arial"/>
                <a:cs typeface="Arial"/>
              </a:rPr>
              <a:t>Automatization</a:t>
            </a:r>
            <a:endParaRPr lang="es-CO" sz="4950" dirty="0">
              <a:solidFill>
                <a:srgbClr val="C00000"/>
              </a:solidFill>
              <a:latin typeface="Arial"/>
              <a:cs typeface="Arial"/>
            </a:endParaRPr>
          </a:p>
        </p:txBody>
      </p:sp>
      <p:pic>
        <p:nvPicPr>
          <p:cNvPr id="5" name="Imagen 4">
            <a:extLst>
              <a:ext uri="{FF2B5EF4-FFF2-40B4-BE49-F238E27FC236}">
                <a16:creationId xmlns:a16="http://schemas.microsoft.com/office/drawing/2014/main" id="{B88B7B0E-E45E-4135-A0CD-7D404E2764BA}"/>
              </a:ext>
            </a:extLst>
          </p:cNvPr>
          <p:cNvPicPr>
            <a:picLocks noChangeAspect="1"/>
          </p:cNvPicPr>
          <p:nvPr/>
        </p:nvPicPr>
        <p:blipFill>
          <a:blip r:embed="rId2"/>
          <a:stretch>
            <a:fillRect/>
          </a:stretch>
        </p:blipFill>
        <p:spPr>
          <a:xfrm>
            <a:off x="14471650" y="4587875"/>
            <a:ext cx="1543050" cy="1543050"/>
          </a:xfrm>
          <a:prstGeom prst="rect">
            <a:avLst/>
          </a:prstGeom>
        </p:spPr>
      </p:pic>
      <p:sp>
        <p:nvSpPr>
          <p:cNvPr id="6" name="Flecha: a la derecha 5">
            <a:extLst>
              <a:ext uri="{FF2B5EF4-FFF2-40B4-BE49-F238E27FC236}">
                <a16:creationId xmlns:a16="http://schemas.microsoft.com/office/drawing/2014/main" id="{9F2A0839-29DE-45DE-8B93-ED92E1308631}"/>
              </a:ext>
            </a:extLst>
          </p:cNvPr>
          <p:cNvSpPr/>
          <p:nvPr/>
        </p:nvSpPr>
        <p:spPr>
          <a:xfrm>
            <a:off x="13500202" y="5068888"/>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901E860-30F0-4080-AE8F-D1DFB3B8E07E}"/>
              </a:ext>
            </a:extLst>
          </p:cNvPr>
          <p:cNvPicPr>
            <a:picLocks noChangeAspect="1"/>
          </p:cNvPicPr>
          <p:nvPr/>
        </p:nvPicPr>
        <p:blipFill>
          <a:blip r:embed="rId3"/>
          <a:stretch>
            <a:fillRect/>
          </a:stretch>
        </p:blipFill>
        <p:spPr>
          <a:xfrm>
            <a:off x="14186002" y="4883150"/>
            <a:ext cx="952500" cy="952500"/>
          </a:xfrm>
          <a:prstGeom prst="rect">
            <a:avLst/>
          </a:prstGeom>
        </p:spPr>
      </p:pic>
      <p:pic>
        <p:nvPicPr>
          <p:cNvPr id="8" name="Imagen 7">
            <a:extLst>
              <a:ext uri="{FF2B5EF4-FFF2-40B4-BE49-F238E27FC236}">
                <a16:creationId xmlns:a16="http://schemas.microsoft.com/office/drawing/2014/main" id="{C8E08035-9B96-4BAA-BD0D-4FB24DC2851C}"/>
              </a:ext>
            </a:extLst>
          </p:cNvPr>
          <p:cNvPicPr>
            <a:picLocks noChangeAspect="1"/>
          </p:cNvPicPr>
          <p:nvPr/>
        </p:nvPicPr>
        <p:blipFill>
          <a:blip r:embed="rId4"/>
          <a:stretch>
            <a:fillRect/>
          </a:stretch>
        </p:blipFill>
        <p:spPr>
          <a:xfrm>
            <a:off x="8612853" y="3752286"/>
            <a:ext cx="3804777" cy="3804777"/>
          </a:xfrm>
          <a:prstGeom prst="rect">
            <a:avLst/>
          </a:prstGeom>
        </p:spPr>
      </p:pic>
      <p:pic>
        <p:nvPicPr>
          <p:cNvPr id="3" name="Imagen 2">
            <a:extLst>
              <a:ext uri="{FF2B5EF4-FFF2-40B4-BE49-F238E27FC236}">
                <a16:creationId xmlns:a16="http://schemas.microsoft.com/office/drawing/2014/main" id="{9B8D9730-2E5B-4AF7-B430-B9873AC61863}"/>
              </a:ext>
            </a:extLst>
          </p:cNvPr>
          <p:cNvPicPr>
            <a:picLocks noChangeAspect="1"/>
          </p:cNvPicPr>
          <p:nvPr/>
        </p:nvPicPr>
        <p:blipFill>
          <a:blip r:embed="rId5"/>
          <a:stretch>
            <a:fillRect/>
          </a:stretch>
        </p:blipFill>
        <p:spPr>
          <a:xfrm>
            <a:off x="2416328" y="3892114"/>
            <a:ext cx="2934571" cy="2934571"/>
          </a:xfrm>
          <a:prstGeom prst="rect">
            <a:avLst/>
          </a:prstGeom>
        </p:spPr>
      </p:pic>
      <p:sp>
        <p:nvSpPr>
          <p:cNvPr id="10" name="Flecha: a la derecha 9">
            <a:extLst>
              <a:ext uri="{FF2B5EF4-FFF2-40B4-BE49-F238E27FC236}">
                <a16:creationId xmlns:a16="http://schemas.microsoft.com/office/drawing/2014/main" id="{A611055C-2002-4AC5-8F8E-51ECA9529B08}"/>
              </a:ext>
            </a:extLst>
          </p:cNvPr>
          <p:cNvSpPr/>
          <p:nvPr/>
        </p:nvSpPr>
        <p:spPr>
          <a:xfrm>
            <a:off x="6226073" y="5074931"/>
            <a:ext cx="1845494"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object 4">
            <a:extLst>
              <a:ext uri="{FF2B5EF4-FFF2-40B4-BE49-F238E27FC236}">
                <a16:creationId xmlns:a16="http://schemas.microsoft.com/office/drawing/2014/main" id="{1964216E-E8AF-40B6-BE0D-82B97A1DB75B}"/>
              </a:ext>
            </a:extLst>
          </p:cNvPr>
          <p:cNvSpPr txBox="1"/>
          <p:nvPr/>
        </p:nvSpPr>
        <p:spPr>
          <a:xfrm>
            <a:off x="10052050" y="3736206"/>
            <a:ext cx="914400"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ETL</a:t>
            </a:r>
            <a:endParaRPr sz="3600" b="1" dirty="0">
              <a:solidFill>
                <a:schemeClr val="tx1"/>
              </a:solidFill>
              <a:latin typeface="Arial"/>
              <a:cs typeface="Arial"/>
            </a:endParaRPr>
          </a:p>
        </p:txBody>
      </p:sp>
      <p:sp>
        <p:nvSpPr>
          <p:cNvPr id="12" name="object 4">
            <a:extLst>
              <a:ext uri="{FF2B5EF4-FFF2-40B4-BE49-F238E27FC236}">
                <a16:creationId xmlns:a16="http://schemas.microsoft.com/office/drawing/2014/main" id="{EF0E95D8-8541-4D5C-802C-A3A4C84BBC25}"/>
              </a:ext>
            </a:extLst>
          </p:cNvPr>
          <p:cNvSpPr txBox="1"/>
          <p:nvPr/>
        </p:nvSpPr>
        <p:spPr>
          <a:xfrm>
            <a:off x="9265725" y="7036844"/>
            <a:ext cx="2819400"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All Phases</a:t>
            </a:r>
            <a:endParaRPr sz="3600" b="1" dirty="0">
              <a:solidFill>
                <a:schemeClr val="tx1"/>
              </a:solidFill>
              <a:latin typeface="Arial"/>
              <a:cs typeface="Arial"/>
            </a:endParaRPr>
          </a:p>
        </p:txBody>
      </p:sp>
      <p:sp>
        <p:nvSpPr>
          <p:cNvPr id="14" name="object 4">
            <a:extLst>
              <a:ext uri="{FF2B5EF4-FFF2-40B4-BE49-F238E27FC236}">
                <a16:creationId xmlns:a16="http://schemas.microsoft.com/office/drawing/2014/main" id="{809E1103-1F6F-46B9-A398-B38F8E018886}"/>
              </a:ext>
            </a:extLst>
          </p:cNvPr>
          <p:cNvSpPr txBox="1"/>
          <p:nvPr/>
        </p:nvSpPr>
        <p:spPr>
          <a:xfrm>
            <a:off x="2581581" y="7036844"/>
            <a:ext cx="3644492"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python etl.py</a:t>
            </a:r>
            <a:endParaRPr sz="3600" b="1" dirty="0">
              <a:solidFill>
                <a:schemeClr val="tx1"/>
              </a:solidFill>
              <a:latin typeface="Arial"/>
              <a:cs typeface="Arial"/>
            </a:endParaRPr>
          </a:p>
        </p:txBody>
      </p:sp>
    </p:spTree>
    <p:extLst>
      <p:ext uri="{BB962C8B-B14F-4D97-AF65-F5344CB8AC3E}">
        <p14:creationId xmlns:p14="http://schemas.microsoft.com/office/powerpoint/2010/main" val="31273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12290" name="Picture 2" descr="Conector HubSpot Looker Studio | Datawarehouse.io">
            <a:extLst>
              <a:ext uri="{FF2B5EF4-FFF2-40B4-BE49-F238E27FC236}">
                <a16:creationId xmlns:a16="http://schemas.microsoft.com/office/drawing/2014/main" id="{7297CF22-3616-4224-8764-1F1AC431A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2454275"/>
            <a:ext cx="6172200" cy="61722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ablero de mandos - Iconos gratis de seo y web">
            <a:extLst>
              <a:ext uri="{FF2B5EF4-FFF2-40B4-BE49-F238E27FC236}">
                <a16:creationId xmlns:a16="http://schemas.microsoft.com/office/drawing/2014/main" id="{08AC0C12-BD5E-4178-9A69-D62B8F249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050" y="3216275"/>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a:extLst>
              <a:ext uri="{FF2B5EF4-FFF2-40B4-BE49-F238E27FC236}">
                <a16:creationId xmlns:a16="http://schemas.microsoft.com/office/drawing/2014/main" id="{C32DEC21-2BF4-42A3-89E5-401CE48C4BF5}"/>
              </a:ext>
            </a:extLst>
          </p:cNvPr>
          <p:cNvPicPr>
            <a:picLocks noChangeAspect="1"/>
          </p:cNvPicPr>
          <p:nvPr/>
        </p:nvPicPr>
        <p:blipFill>
          <a:blip r:embed="rId4"/>
          <a:stretch>
            <a:fillRect/>
          </a:stretch>
        </p:blipFill>
        <p:spPr>
          <a:xfrm>
            <a:off x="9518649" y="4883149"/>
            <a:ext cx="2371725" cy="2371725"/>
          </a:xfrm>
          <a:prstGeom prst="rect">
            <a:avLst/>
          </a:prstGeom>
        </p:spPr>
      </p:pic>
      <p:sp>
        <p:nvSpPr>
          <p:cNvPr id="16" name="Flecha: a la derecha 15">
            <a:extLst>
              <a:ext uri="{FF2B5EF4-FFF2-40B4-BE49-F238E27FC236}">
                <a16:creationId xmlns:a16="http://schemas.microsoft.com/office/drawing/2014/main" id="{181783C9-4404-4511-B91B-9B56337367EC}"/>
              </a:ext>
            </a:extLst>
          </p:cNvPr>
          <p:cNvSpPr/>
          <p:nvPr/>
        </p:nvSpPr>
        <p:spPr>
          <a:xfrm>
            <a:off x="7885287" y="5353519"/>
            <a:ext cx="1054100" cy="933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a:extLst>
              <a:ext uri="{FF2B5EF4-FFF2-40B4-BE49-F238E27FC236}">
                <a16:creationId xmlns:a16="http://schemas.microsoft.com/office/drawing/2014/main" id="{272E8053-1399-49BD-974A-54992A3D7DE7}"/>
              </a:ext>
            </a:extLst>
          </p:cNvPr>
          <p:cNvPicPr>
            <a:picLocks noChangeAspect="1"/>
          </p:cNvPicPr>
          <p:nvPr/>
        </p:nvPicPr>
        <p:blipFill>
          <a:blip r:embed="rId5"/>
          <a:stretch>
            <a:fillRect/>
          </a:stretch>
        </p:blipFill>
        <p:spPr>
          <a:xfrm>
            <a:off x="9597674" y="4356099"/>
            <a:ext cx="1464028" cy="1464028"/>
          </a:xfrm>
          <a:prstGeom prst="rect">
            <a:avLst/>
          </a:prstGeom>
        </p:spPr>
      </p:pic>
      <p:sp>
        <p:nvSpPr>
          <p:cNvPr id="21" name="Flecha: a la derecha 20">
            <a:extLst>
              <a:ext uri="{FF2B5EF4-FFF2-40B4-BE49-F238E27FC236}">
                <a16:creationId xmlns:a16="http://schemas.microsoft.com/office/drawing/2014/main" id="{EC45C3EE-1E25-429C-8E04-55B0E7890C42}"/>
              </a:ext>
            </a:extLst>
          </p:cNvPr>
          <p:cNvSpPr/>
          <p:nvPr/>
        </p:nvSpPr>
        <p:spPr>
          <a:xfrm>
            <a:off x="12730162" y="5353518"/>
            <a:ext cx="1054100" cy="933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718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5A6EBDCA-EC6C-F5BD-D823-63B11D98153A}"/>
              </a:ext>
            </a:extLst>
          </p:cNvPr>
          <p:cNvSpPr txBox="1">
            <a:spLocks/>
          </p:cNvSpPr>
          <p:nvPr/>
        </p:nvSpPr>
        <p:spPr>
          <a:xfrm>
            <a:off x="908050" y="854075"/>
            <a:ext cx="12943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ETL Project</a:t>
            </a:r>
            <a:endParaRPr lang="es-CO" sz="4950" dirty="0">
              <a:solidFill>
                <a:srgbClr val="C00000"/>
              </a:solidFill>
              <a:latin typeface="Arial"/>
              <a:cs typeface="Arial"/>
            </a:endParaRPr>
          </a:p>
        </p:txBody>
      </p:sp>
      <p:pic>
        <p:nvPicPr>
          <p:cNvPr id="1026" name="Picture 2" descr="Step1">
            <a:extLst>
              <a:ext uri="{FF2B5EF4-FFF2-40B4-BE49-F238E27FC236}">
                <a16:creationId xmlns:a16="http://schemas.microsoft.com/office/drawing/2014/main" id="{BA6585C4-B018-480F-9FA1-C27D0E4E5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21506" y="2149475"/>
            <a:ext cx="12461087" cy="7772400"/>
          </a:xfrm>
          <a:prstGeom prst="roundRect">
            <a:avLst>
              <a:gd name="adj" fmla="val 2436"/>
            </a:avLst>
          </a:prstGeom>
          <a:noFill/>
          <a:effectLst/>
          <a:extLst>
            <a:ext uri="{909E8E84-426E-40DD-AFC4-6F175D3DCCD1}">
              <a14:hiddenFill xmlns:a14="http://schemas.microsoft.com/office/drawing/2010/main">
                <a:solidFill>
                  <a:srgbClr val="FFFFFF"/>
                </a:solidFill>
              </a14:hiddenFill>
            </a:ext>
          </a:extLst>
        </p:spPr>
      </p:pic>
      <p:pic>
        <p:nvPicPr>
          <p:cNvPr id="1028" name="Picture 4" descr="Kaggle modelado predictivo ciencia de datos análisis predictivo de  negocios, azul, texto, laboratorio png | Klipartz">
            <a:extLst>
              <a:ext uri="{FF2B5EF4-FFF2-40B4-BE49-F238E27FC236}">
                <a16:creationId xmlns:a16="http://schemas.microsoft.com/office/drawing/2014/main" id="{95C937DB-4EFE-4C5A-A62B-00A679D9D80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360004" y="4315593"/>
            <a:ext cx="3206118" cy="1458964"/>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a la derecha 10">
            <a:extLst>
              <a:ext uri="{FF2B5EF4-FFF2-40B4-BE49-F238E27FC236}">
                <a16:creationId xmlns:a16="http://schemas.microsoft.com/office/drawing/2014/main" id="{21BD9BE9-39AC-4CB0-9ABA-CEAD3A463D8B}"/>
              </a:ext>
            </a:extLst>
          </p:cNvPr>
          <p:cNvSpPr/>
          <p:nvPr/>
        </p:nvSpPr>
        <p:spPr>
          <a:xfrm>
            <a:off x="3478606" y="48926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A8FF6E38-C555-4C44-A1E3-963B008D63D0}"/>
              </a:ext>
            </a:extLst>
          </p:cNvPr>
          <p:cNvSpPr/>
          <p:nvPr/>
        </p:nvSpPr>
        <p:spPr>
          <a:xfrm>
            <a:off x="4032250" y="6079357"/>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7A1773CD-35BE-411B-83D6-ECC25813FBF4}"/>
              </a:ext>
            </a:extLst>
          </p:cNvPr>
          <p:cNvPicPr>
            <a:picLocks noChangeAspect="1"/>
          </p:cNvPicPr>
          <p:nvPr/>
        </p:nvPicPr>
        <p:blipFill>
          <a:blip r:embed="rId5"/>
          <a:stretch>
            <a:fillRect/>
          </a:stretch>
        </p:blipFill>
        <p:spPr>
          <a:xfrm>
            <a:off x="8147050" y="6950075"/>
            <a:ext cx="952500" cy="952500"/>
          </a:xfrm>
          <a:prstGeom prst="rect">
            <a:avLst/>
          </a:prstGeom>
        </p:spPr>
      </p:pic>
      <p:pic>
        <p:nvPicPr>
          <p:cNvPr id="15" name="Imagen 14">
            <a:extLst>
              <a:ext uri="{FF2B5EF4-FFF2-40B4-BE49-F238E27FC236}">
                <a16:creationId xmlns:a16="http://schemas.microsoft.com/office/drawing/2014/main" id="{AFE61F71-7D7D-4013-BEA4-4C2304437E3C}"/>
              </a:ext>
            </a:extLst>
          </p:cNvPr>
          <p:cNvPicPr>
            <a:picLocks noChangeAspect="1"/>
          </p:cNvPicPr>
          <p:nvPr/>
        </p:nvPicPr>
        <p:blipFill>
          <a:blip r:embed="rId5"/>
          <a:stretch>
            <a:fillRect/>
          </a:stretch>
        </p:blipFill>
        <p:spPr>
          <a:xfrm>
            <a:off x="12898954" y="6975782"/>
            <a:ext cx="952500" cy="952500"/>
          </a:xfrm>
          <a:prstGeom prst="rect">
            <a:avLst/>
          </a:prstGeom>
        </p:spPr>
      </p:pic>
    </p:spTree>
    <p:extLst>
      <p:ext uri="{BB962C8B-B14F-4D97-AF65-F5344CB8AC3E}">
        <p14:creationId xmlns:p14="http://schemas.microsoft.com/office/powerpoint/2010/main" val="343479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3" name="Imagen 2">
            <a:extLst>
              <a:ext uri="{FF2B5EF4-FFF2-40B4-BE49-F238E27FC236}">
                <a16:creationId xmlns:a16="http://schemas.microsoft.com/office/drawing/2014/main" id="{BD1810BA-CB59-429D-A083-06911E3BA869}"/>
              </a:ext>
            </a:extLst>
          </p:cNvPr>
          <p:cNvPicPr>
            <a:picLocks noChangeAspect="1"/>
          </p:cNvPicPr>
          <p:nvPr/>
        </p:nvPicPr>
        <p:blipFill>
          <a:blip r:embed="rId2"/>
          <a:stretch>
            <a:fillRect/>
          </a:stretch>
        </p:blipFill>
        <p:spPr>
          <a:xfrm>
            <a:off x="3575050" y="1712982"/>
            <a:ext cx="13639800" cy="8945304"/>
          </a:xfrm>
          <a:prstGeom prst="roundRect">
            <a:avLst>
              <a:gd name="adj" fmla="val 1499"/>
            </a:avLst>
          </a:prstGeom>
        </p:spPr>
      </p:pic>
    </p:spTree>
    <p:extLst>
      <p:ext uri="{BB962C8B-B14F-4D97-AF65-F5344CB8AC3E}">
        <p14:creationId xmlns:p14="http://schemas.microsoft.com/office/powerpoint/2010/main" val="298788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4" name="Imagen 3">
            <a:extLst>
              <a:ext uri="{FF2B5EF4-FFF2-40B4-BE49-F238E27FC236}">
                <a16:creationId xmlns:a16="http://schemas.microsoft.com/office/drawing/2014/main" id="{F9B71D67-55A6-4C1F-A8D8-27285339A16E}"/>
              </a:ext>
            </a:extLst>
          </p:cNvPr>
          <p:cNvPicPr>
            <a:picLocks noChangeAspect="1"/>
          </p:cNvPicPr>
          <p:nvPr/>
        </p:nvPicPr>
        <p:blipFill>
          <a:blip r:embed="rId2"/>
          <a:stretch>
            <a:fillRect/>
          </a:stretch>
        </p:blipFill>
        <p:spPr>
          <a:xfrm>
            <a:off x="1517650" y="2759075"/>
            <a:ext cx="7774247" cy="5791200"/>
          </a:xfrm>
          <a:prstGeom prst="roundRect">
            <a:avLst>
              <a:gd name="adj" fmla="val 4188"/>
            </a:avLst>
          </a:prstGeom>
        </p:spPr>
      </p:pic>
      <p:pic>
        <p:nvPicPr>
          <p:cNvPr id="6" name="Imagen 5">
            <a:extLst>
              <a:ext uri="{FF2B5EF4-FFF2-40B4-BE49-F238E27FC236}">
                <a16:creationId xmlns:a16="http://schemas.microsoft.com/office/drawing/2014/main" id="{9D6BCF70-981D-492B-B65A-696DC3BFA337}"/>
              </a:ext>
            </a:extLst>
          </p:cNvPr>
          <p:cNvPicPr>
            <a:picLocks noChangeAspect="1"/>
          </p:cNvPicPr>
          <p:nvPr/>
        </p:nvPicPr>
        <p:blipFill>
          <a:blip r:embed="rId3"/>
          <a:stretch>
            <a:fillRect/>
          </a:stretch>
        </p:blipFill>
        <p:spPr>
          <a:xfrm>
            <a:off x="10204450" y="2454275"/>
            <a:ext cx="7534604" cy="7549856"/>
          </a:xfrm>
          <a:prstGeom prst="roundRect">
            <a:avLst>
              <a:gd name="adj" fmla="val 3944"/>
            </a:avLst>
          </a:prstGeom>
        </p:spPr>
      </p:pic>
    </p:spTree>
    <p:extLst>
      <p:ext uri="{BB962C8B-B14F-4D97-AF65-F5344CB8AC3E}">
        <p14:creationId xmlns:p14="http://schemas.microsoft.com/office/powerpoint/2010/main" val="75002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9" name="object 5">
            <a:extLst>
              <a:ext uri="{FF2B5EF4-FFF2-40B4-BE49-F238E27FC236}">
                <a16:creationId xmlns:a16="http://schemas.microsoft.com/office/drawing/2014/main" id="{4890FC95-CD62-45B9-8FC1-09931C0BAED7}"/>
              </a:ext>
            </a:extLst>
          </p:cNvPr>
          <p:cNvSpPr txBox="1">
            <a:spLocks/>
          </p:cNvSpPr>
          <p:nvPr/>
        </p:nvSpPr>
        <p:spPr>
          <a:xfrm>
            <a:off x="755649" y="880966"/>
            <a:ext cx="3886201"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Dashboard</a:t>
            </a:r>
            <a:endParaRPr lang="es-CO" sz="4950" dirty="0">
              <a:solidFill>
                <a:srgbClr val="C00000"/>
              </a:solidFill>
              <a:latin typeface="Arial"/>
              <a:cs typeface="Arial"/>
            </a:endParaRPr>
          </a:p>
        </p:txBody>
      </p:sp>
      <p:pic>
        <p:nvPicPr>
          <p:cNvPr id="3" name="Imagen 2">
            <a:extLst>
              <a:ext uri="{FF2B5EF4-FFF2-40B4-BE49-F238E27FC236}">
                <a16:creationId xmlns:a16="http://schemas.microsoft.com/office/drawing/2014/main" id="{59D71165-657C-4730-948F-5676B0F9D1CA}"/>
              </a:ext>
            </a:extLst>
          </p:cNvPr>
          <p:cNvPicPr>
            <a:picLocks noChangeAspect="1"/>
          </p:cNvPicPr>
          <p:nvPr/>
        </p:nvPicPr>
        <p:blipFill>
          <a:blip r:embed="rId2"/>
          <a:stretch>
            <a:fillRect/>
          </a:stretch>
        </p:blipFill>
        <p:spPr>
          <a:xfrm>
            <a:off x="4375149" y="1997075"/>
            <a:ext cx="5676901" cy="8604238"/>
          </a:xfrm>
          <a:prstGeom prst="roundRect">
            <a:avLst>
              <a:gd name="adj" fmla="val 1599"/>
            </a:avLst>
          </a:prstGeom>
        </p:spPr>
      </p:pic>
      <p:pic>
        <p:nvPicPr>
          <p:cNvPr id="7" name="Imagen 6">
            <a:extLst>
              <a:ext uri="{FF2B5EF4-FFF2-40B4-BE49-F238E27FC236}">
                <a16:creationId xmlns:a16="http://schemas.microsoft.com/office/drawing/2014/main" id="{6F95FE5B-5696-40EF-B905-7957A9305810}"/>
              </a:ext>
            </a:extLst>
          </p:cNvPr>
          <p:cNvPicPr>
            <a:picLocks noChangeAspect="1"/>
          </p:cNvPicPr>
          <p:nvPr/>
        </p:nvPicPr>
        <p:blipFill>
          <a:blip r:embed="rId3"/>
          <a:stretch>
            <a:fillRect/>
          </a:stretch>
        </p:blipFill>
        <p:spPr>
          <a:xfrm>
            <a:off x="10737850" y="1997076"/>
            <a:ext cx="6349429" cy="8604238"/>
          </a:xfrm>
          <a:prstGeom prst="roundRect">
            <a:avLst>
              <a:gd name="adj" fmla="val 2963"/>
            </a:avLst>
          </a:prstGeom>
        </p:spPr>
      </p:pic>
    </p:spTree>
    <p:extLst>
      <p:ext uri="{BB962C8B-B14F-4D97-AF65-F5344CB8AC3E}">
        <p14:creationId xmlns:p14="http://schemas.microsoft.com/office/powerpoint/2010/main" val="183311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pic>
        <p:nvPicPr>
          <p:cNvPr id="4" name="Imagen 3">
            <a:hlinkClick r:id="rId2"/>
            <a:extLst>
              <a:ext uri="{FF2B5EF4-FFF2-40B4-BE49-F238E27FC236}">
                <a16:creationId xmlns:a16="http://schemas.microsoft.com/office/drawing/2014/main" id="{3ACF3C3D-CE9F-4A43-A2EE-0FC5F3C79D02}"/>
              </a:ext>
            </a:extLst>
          </p:cNvPr>
          <p:cNvPicPr>
            <a:picLocks noChangeAspect="1"/>
          </p:cNvPicPr>
          <p:nvPr/>
        </p:nvPicPr>
        <p:blipFill>
          <a:blip r:embed="rId3"/>
          <a:stretch>
            <a:fillRect/>
          </a:stretch>
        </p:blipFill>
        <p:spPr>
          <a:xfrm>
            <a:off x="7908925" y="2470525"/>
            <a:ext cx="4286250" cy="4286250"/>
          </a:xfrm>
          <a:prstGeom prst="roundRect">
            <a:avLst>
              <a:gd name="adj" fmla="val 9097"/>
            </a:avLst>
          </a:prstGeom>
        </p:spPr>
      </p:pic>
      <p:pic>
        <p:nvPicPr>
          <p:cNvPr id="6" name="Imagen 5">
            <a:extLst>
              <a:ext uri="{FF2B5EF4-FFF2-40B4-BE49-F238E27FC236}">
                <a16:creationId xmlns:a16="http://schemas.microsoft.com/office/drawing/2014/main" id="{578CD571-06F7-461A-A010-15766CAC78CE}"/>
              </a:ext>
            </a:extLst>
          </p:cNvPr>
          <p:cNvPicPr>
            <a:picLocks noChangeAspect="1"/>
          </p:cNvPicPr>
          <p:nvPr/>
        </p:nvPicPr>
        <p:blipFill>
          <a:blip r:embed="rId4"/>
          <a:stretch>
            <a:fillRect/>
          </a:stretch>
        </p:blipFill>
        <p:spPr>
          <a:xfrm>
            <a:off x="1898650" y="7121835"/>
            <a:ext cx="2590800" cy="2590800"/>
          </a:xfrm>
          <a:prstGeom prst="rect">
            <a:avLst/>
          </a:prstGeom>
        </p:spPr>
      </p:pic>
      <p:sp>
        <p:nvSpPr>
          <p:cNvPr id="10" name="object 5">
            <a:extLst>
              <a:ext uri="{FF2B5EF4-FFF2-40B4-BE49-F238E27FC236}">
                <a16:creationId xmlns:a16="http://schemas.microsoft.com/office/drawing/2014/main" id="{0FFFCE81-364F-49CA-B060-6FEA063F9FBF}"/>
              </a:ext>
            </a:extLst>
          </p:cNvPr>
          <p:cNvSpPr txBox="1">
            <a:spLocks/>
          </p:cNvSpPr>
          <p:nvPr/>
        </p:nvSpPr>
        <p:spPr>
          <a:xfrm>
            <a:off x="4870450" y="7995645"/>
            <a:ext cx="15621000"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a:solidFill>
                  <a:srgbClr val="C00000"/>
                </a:solidFill>
                <a:latin typeface="Arial"/>
                <a:cs typeface="Arial"/>
              </a:rPr>
              <a:t>https://github.com/diegoperea20/Project-ETL</a:t>
            </a:r>
            <a:endParaRPr lang="es-CO" sz="4950" dirty="0">
              <a:solidFill>
                <a:srgbClr val="C00000"/>
              </a:solidFill>
              <a:latin typeface="Arial"/>
              <a:cs typeface="Arial"/>
            </a:endParaRPr>
          </a:p>
        </p:txBody>
      </p:sp>
    </p:spTree>
    <p:extLst>
      <p:ext uri="{BB962C8B-B14F-4D97-AF65-F5344CB8AC3E}">
        <p14:creationId xmlns:p14="http://schemas.microsoft.com/office/powerpoint/2010/main" val="267752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368EB6-AE6B-11BC-2794-EFB20EF8FEF0}"/>
              </a:ext>
            </a:extLst>
          </p:cNvPr>
          <p:cNvSpPr txBox="1"/>
          <p:nvPr/>
        </p:nvSpPr>
        <p:spPr>
          <a:xfrm>
            <a:off x="3194050" y="2759075"/>
            <a:ext cx="14020800" cy="3170099"/>
          </a:xfrm>
          <a:prstGeom prst="rect">
            <a:avLst/>
          </a:prstGeom>
          <a:noFill/>
        </p:spPr>
        <p:txBody>
          <a:bodyPr wrap="square" rtlCol="0">
            <a:spAutoFit/>
          </a:bodyPr>
          <a:lstStyle/>
          <a:p>
            <a:pPr algn="ctr"/>
            <a:r>
              <a:rPr lang="es-CO" sz="20000" b="1" dirty="0">
                <a:solidFill>
                  <a:schemeClr val="bg1"/>
                </a:solidFill>
              </a:rPr>
              <a:t>¡Gracias!</a:t>
            </a:r>
          </a:p>
        </p:txBody>
      </p:sp>
    </p:spTree>
    <p:extLst>
      <p:ext uri="{BB962C8B-B14F-4D97-AF65-F5344CB8AC3E}">
        <p14:creationId xmlns:p14="http://schemas.microsoft.com/office/powerpoint/2010/main" val="7414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52D7-04E4-1B3C-D5E6-84AEE178A1F8}"/>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FC41CAC-5C01-F095-5395-A46AB0F6C0F5}"/>
              </a:ext>
            </a:extLst>
          </p:cNvPr>
          <p:cNvSpPr txBox="1">
            <a:spLocks/>
          </p:cNvSpPr>
          <p:nvPr/>
        </p:nvSpPr>
        <p:spPr>
          <a:xfrm>
            <a:off x="994846" y="2606675"/>
            <a:ext cx="73808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Weather Data</a:t>
            </a:r>
            <a:endParaRPr lang="es-CO" sz="4950" dirty="0">
              <a:solidFill>
                <a:srgbClr val="C00000"/>
              </a:solidFill>
              <a:latin typeface="Arial"/>
              <a:cs typeface="Arial"/>
            </a:endParaRPr>
          </a:p>
        </p:txBody>
      </p:sp>
      <p:sp>
        <p:nvSpPr>
          <p:cNvPr id="3" name="object 4">
            <a:extLst>
              <a:ext uri="{FF2B5EF4-FFF2-40B4-BE49-F238E27FC236}">
                <a16:creationId xmlns:a16="http://schemas.microsoft.com/office/drawing/2014/main" id="{9E0F448B-E4F8-E972-D02C-F1C5B4AAD36A}"/>
              </a:ext>
            </a:extLst>
          </p:cNvPr>
          <p:cNvSpPr txBox="1"/>
          <p:nvPr/>
        </p:nvSpPr>
        <p:spPr>
          <a:xfrm>
            <a:off x="1013124" y="3708020"/>
            <a:ext cx="18030526" cy="2774349"/>
          </a:xfrm>
          <a:prstGeom prst="rect">
            <a:avLst/>
          </a:prstGeom>
        </p:spPr>
        <p:txBody>
          <a:bodyPr vert="horz" wrap="square" lIns="0" tIns="11430" rIns="0" bIns="0" rtlCol="0">
            <a:spAutoFit/>
          </a:bodyPr>
          <a:lstStyle/>
          <a:p>
            <a:pPr marL="12700" marR="5080" algn="just">
              <a:lnSpc>
                <a:spcPct val="100800"/>
              </a:lnSpc>
              <a:spcBef>
                <a:spcPts val="90"/>
              </a:spcBef>
            </a:pPr>
            <a:r>
              <a:rPr lang="en-US" sz="3600" spc="-10" dirty="0">
                <a:solidFill>
                  <a:schemeClr val="tx1"/>
                </a:solidFill>
                <a:latin typeface="Arial"/>
                <a:cs typeface="Arial"/>
              </a:rPr>
              <a:t>This dataset contains synthetic weather data generated for ten different locations, including New York, Los Angeles, Chicago, Houston, Phoenix, Philadelphia, San Antonio, San Diego, Dallas, and San Jose. The data includes information about temperature, humidity, precipitation, and wind speed, with 1 million data points generated for each parameter.</a:t>
            </a:r>
            <a:endParaRPr sz="3600" dirty="0">
              <a:solidFill>
                <a:schemeClr val="tx1"/>
              </a:solidFill>
              <a:latin typeface="Arial"/>
              <a:cs typeface="Arial"/>
            </a:endParaRPr>
          </a:p>
        </p:txBody>
      </p:sp>
      <p:pic>
        <p:nvPicPr>
          <p:cNvPr id="5" name="Imagen 4">
            <a:hlinkClick r:id="rId2"/>
            <a:extLst>
              <a:ext uri="{FF2B5EF4-FFF2-40B4-BE49-F238E27FC236}">
                <a16:creationId xmlns:a16="http://schemas.microsoft.com/office/drawing/2014/main" id="{13A169D7-2D3C-4AB3-8E80-3DD1E1574493}"/>
              </a:ext>
            </a:extLst>
          </p:cNvPr>
          <p:cNvPicPr>
            <a:picLocks noChangeAspect="1"/>
          </p:cNvPicPr>
          <p:nvPr/>
        </p:nvPicPr>
        <p:blipFill>
          <a:blip r:embed="rId3"/>
          <a:stretch>
            <a:fillRect/>
          </a:stretch>
        </p:blipFill>
        <p:spPr>
          <a:xfrm>
            <a:off x="8161487" y="6340475"/>
            <a:ext cx="3733800" cy="3733800"/>
          </a:xfrm>
          <a:prstGeom prst="roundRect">
            <a:avLst>
              <a:gd name="adj" fmla="val 6397"/>
            </a:avLst>
          </a:prstGeom>
        </p:spPr>
      </p:pic>
    </p:spTree>
    <p:extLst>
      <p:ext uri="{BB962C8B-B14F-4D97-AF65-F5344CB8AC3E}">
        <p14:creationId xmlns:p14="http://schemas.microsoft.com/office/powerpoint/2010/main" val="285316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52D7-04E4-1B3C-D5E6-84AEE178A1F8}"/>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FC41CAC-5C01-F095-5395-A46AB0F6C0F5}"/>
              </a:ext>
            </a:extLst>
          </p:cNvPr>
          <p:cNvSpPr txBox="1">
            <a:spLocks/>
          </p:cNvSpPr>
          <p:nvPr/>
        </p:nvSpPr>
        <p:spPr>
          <a:xfrm>
            <a:off x="994846" y="2606675"/>
            <a:ext cx="73808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Weather Data</a:t>
            </a:r>
            <a:endParaRPr lang="es-CO" sz="4950" dirty="0">
              <a:solidFill>
                <a:srgbClr val="C00000"/>
              </a:solidFill>
              <a:latin typeface="Arial"/>
              <a:cs typeface="Arial"/>
            </a:endParaRPr>
          </a:p>
        </p:txBody>
      </p:sp>
      <p:sp>
        <p:nvSpPr>
          <p:cNvPr id="3" name="object 4">
            <a:extLst>
              <a:ext uri="{FF2B5EF4-FFF2-40B4-BE49-F238E27FC236}">
                <a16:creationId xmlns:a16="http://schemas.microsoft.com/office/drawing/2014/main" id="{9E0F448B-E4F8-E972-D02C-F1C5B4AAD36A}"/>
              </a:ext>
            </a:extLst>
          </p:cNvPr>
          <p:cNvSpPr txBox="1"/>
          <p:nvPr/>
        </p:nvSpPr>
        <p:spPr>
          <a:xfrm>
            <a:off x="1013124" y="3708020"/>
            <a:ext cx="18030526" cy="4529830"/>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Features:</a:t>
            </a:r>
          </a:p>
          <a:p>
            <a:pPr marL="584200" marR="5080" indent="-571500" algn="just">
              <a:lnSpc>
                <a:spcPct val="100800"/>
              </a:lnSpc>
              <a:spcBef>
                <a:spcPts val="90"/>
              </a:spcBef>
              <a:buFont typeface="Arial" panose="020B0604020202020204" pitchFamily="34" charset="0"/>
              <a:buChar char="•"/>
            </a:pPr>
            <a:r>
              <a:rPr lang="en-US" sz="3600" b="1" spc="-10" dirty="0">
                <a:solidFill>
                  <a:schemeClr val="tx1"/>
                </a:solidFill>
                <a:latin typeface="Arial"/>
                <a:cs typeface="Arial"/>
              </a:rPr>
              <a:t>Location: </a:t>
            </a:r>
            <a:r>
              <a:rPr lang="en-US" sz="3600" spc="-10" dirty="0">
                <a:solidFill>
                  <a:schemeClr val="tx1"/>
                </a:solidFill>
                <a:latin typeface="Arial"/>
                <a:cs typeface="Arial"/>
              </a:rPr>
              <a:t>The city where the weather data was simulated.</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Date_Time</a:t>
            </a:r>
            <a:r>
              <a:rPr lang="en-US" sz="3600" b="1" spc="-10" dirty="0">
                <a:solidFill>
                  <a:schemeClr val="tx1"/>
                </a:solidFill>
                <a:latin typeface="Arial"/>
                <a:cs typeface="Arial"/>
              </a:rPr>
              <a:t>: </a:t>
            </a:r>
            <a:r>
              <a:rPr lang="en-US" sz="3600" spc="-10" dirty="0">
                <a:solidFill>
                  <a:schemeClr val="tx1"/>
                </a:solidFill>
                <a:latin typeface="Arial"/>
                <a:cs typeface="Arial"/>
              </a:rPr>
              <a:t>The date and time when the weather data was recorded.</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Temperature_C</a:t>
            </a:r>
            <a:r>
              <a:rPr lang="en-US" sz="3600" spc="-10" dirty="0">
                <a:solidFill>
                  <a:schemeClr val="tx1"/>
                </a:solidFill>
                <a:latin typeface="Arial"/>
                <a:cs typeface="Arial"/>
              </a:rPr>
              <a:t>: The temperature in Celsius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Humidity_pct</a:t>
            </a:r>
            <a:r>
              <a:rPr lang="en-US" sz="3600" b="1" spc="-10" dirty="0">
                <a:solidFill>
                  <a:schemeClr val="tx1"/>
                </a:solidFill>
                <a:latin typeface="Arial"/>
                <a:cs typeface="Arial"/>
              </a:rPr>
              <a:t>: </a:t>
            </a:r>
            <a:r>
              <a:rPr lang="en-US" sz="3600" spc="-10" dirty="0">
                <a:solidFill>
                  <a:schemeClr val="tx1"/>
                </a:solidFill>
                <a:latin typeface="Arial"/>
                <a:cs typeface="Arial"/>
              </a:rPr>
              <a:t>The humidity in percentage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Precipitation_mm</a:t>
            </a:r>
            <a:r>
              <a:rPr lang="en-US" sz="3600" b="1" spc="-10" dirty="0">
                <a:solidFill>
                  <a:schemeClr val="tx1"/>
                </a:solidFill>
                <a:latin typeface="Arial"/>
                <a:cs typeface="Arial"/>
              </a:rPr>
              <a:t>: </a:t>
            </a:r>
            <a:r>
              <a:rPr lang="en-US" sz="3600" spc="-10" dirty="0">
                <a:solidFill>
                  <a:schemeClr val="tx1"/>
                </a:solidFill>
                <a:latin typeface="Arial"/>
                <a:cs typeface="Arial"/>
              </a:rPr>
              <a:t>The precipitation in millimeters at the given location and time.</a:t>
            </a:r>
          </a:p>
          <a:p>
            <a:pPr marL="584200" marR="5080" indent="-571500" algn="just">
              <a:lnSpc>
                <a:spcPct val="100800"/>
              </a:lnSpc>
              <a:spcBef>
                <a:spcPts val="90"/>
              </a:spcBef>
              <a:buFont typeface="Arial" panose="020B0604020202020204" pitchFamily="34" charset="0"/>
              <a:buChar char="•"/>
            </a:pPr>
            <a:r>
              <a:rPr lang="en-US" sz="3600" b="1" spc="-10" dirty="0" err="1">
                <a:solidFill>
                  <a:schemeClr val="tx1"/>
                </a:solidFill>
                <a:latin typeface="Arial"/>
                <a:cs typeface="Arial"/>
              </a:rPr>
              <a:t>Wind_Speed_kmh</a:t>
            </a:r>
            <a:r>
              <a:rPr lang="en-US" sz="3600" spc="-10" dirty="0">
                <a:solidFill>
                  <a:schemeClr val="tx1"/>
                </a:solidFill>
                <a:latin typeface="Arial"/>
                <a:cs typeface="Arial"/>
              </a:rPr>
              <a:t>: The wind speed in kilometers per hour at the given location and time.</a:t>
            </a:r>
            <a:endParaRPr sz="3600" dirty="0">
              <a:solidFill>
                <a:schemeClr val="tx1"/>
              </a:solidFill>
              <a:latin typeface="Arial"/>
              <a:cs typeface="Arial"/>
            </a:endParaRPr>
          </a:p>
        </p:txBody>
      </p:sp>
      <p:pic>
        <p:nvPicPr>
          <p:cNvPr id="9" name="Imagen 8">
            <a:extLst>
              <a:ext uri="{FF2B5EF4-FFF2-40B4-BE49-F238E27FC236}">
                <a16:creationId xmlns:a16="http://schemas.microsoft.com/office/drawing/2014/main" id="{DEC8C8C1-D740-477B-9BCD-A352E9B04385}"/>
              </a:ext>
            </a:extLst>
          </p:cNvPr>
          <p:cNvPicPr>
            <a:picLocks noChangeAspect="1"/>
          </p:cNvPicPr>
          <p:nvPr/>
        </p:nvPicPr>
        <p:blipFill>
          <a:blip r:embed="rId2"/>
          <a:stretch>
            <a:fillRect/>
          </a:stretch>
        </p:blipFill>
        <p:spPr>
          <a:xfrm>
            <a:off x="2207760" y="8268511"/>
            <a:ext cx="2133600" cy="2133600"/>
          </a:xfrm>
          <a:prstGeom prst="rect">
            <a:avLst/>
          </a:prstGeom>
        </p:spPr>
      </p:pic>
      <p:pic>
        <p:nvPicPr>
          <p:cNvPr id="11" name="Imagen 10">
            <a:extLst>
              <a:ext uri="{FF2B5EF4-FFF2-40B4-BE49-F238E27FC236}">
                <a16:creationId xmlns:a16="http://schemas.microsoft.com/office/drawing/2014/main" id="{A0DAEABF-2187-416B-9184-44D5D184F0F3}"/>
              </a:ext>
            </a:extLst>
          </p:cNvPr>
          <p:cNvPicPr>
            <a:picLocks noChangeAspect="1"/>
          </p:cNvPicPr>
          <p:nvPr/>
        </p:nvPicPr>
        <p:blipFill>
          <a:blip r:embed="rId3"/>
          <a:stretch>
            <a:fillRect/>
          </a:stretch>
        </p:blipFill>
        <p:spPr>
          <a:xfrm>
            <a:off x="5418911" y="8230109"/>
            <a:ext cx="2133601" cy="2133601"/>
          </a:xfrm>
          <a:prstGeom prst="rect">
            <a:avLst/>
          </a:prstGeom>
        </p:spPr>
      </p:pic>
      <p:pic>
        <p:nvPicPr>
          <p:cNvPr id="15" name="Imagen 14">
            <a:extLst>
              <a:ext uri="{FF2B5EF4-FFF2-40B4-BE49-F238E27FC236}">
                <a16:creationId xmlns:a16="http://schemas.microsoft.com/office/drawing/2014/main" id="{F19F9673-24C5-47C4-961A-B6DCA16442C7}"/>
              </a:ext>
            </a:extLst>
          </p:cNvPr>
          <p:cNvPicPr>
            <a:picLocks noChangeAspect="1"/>
          </p:cNvPicPr>
          <p:nvPr/>
        </p:nvPicPr>
        <p:blipFill>
          <a:blip r:embed="rId4"/>
          <a:stretch>
            <a:fillRect/>
          </a:stretch>
        </p:blipFill>
        <p:spPr>
          <a:xfrm>
            <a:off x="11122239" y="8333949"/>
            <a:ext cx="1936151" cy="1936151"/>
          </a:xfrm>
          <a:prstGeom prst="rect">
            <a:avLst/>
          </a:prstGeom>
        </p:spPr>
      </p:pic>
      <p:pic>
        <p:nvPicPr>
          <p:cNvPr id="17" name="Imagen 16">
            <a:extLst>
              <a:ext uri="{FF2B5EF4-FFF2-40B4-BE49-F238E27FC236}">
                <a16:creationId xmlns:a16="http://schemas.microsoft.com/office/drawing/2014/main" id="{0AB1A805-BE02-4A35-8163-3DFDC7418F74}"/>
              </a:ext>
            </a:extLst>
          </p:cNvPr>
          <p:cNvPicPr>
            <a:picLocks noChangeAspect="1"/>
          </p:cNvPicPr>
          <p:nvPr/>
        </p:nvPicPr>
        <p:blipFill>
          <a:blip r:embed="rId5"/>
          <a:stretch>
            <a:fillRect/>
          </a:stretch>
        </p:blipFill>
        <p:spPr>
          <a:xfrm>
            <a:off x="8369300" y="8367235"/>
            <a:ext cx="1936151" cy="1936151"/>
          </a:xfrm>
          <a:prstGeom prst="rect">
            <a:avLst/>
          </a:prstGeom>
        </p:spPr>
      </p:pic>
      <p:pic>
        <p:nvPicPr>
          <p:cNvPr id="19" name="Imagen 18">
            <a:extLst>
              <a:ext uri="{FF2B5EF4-FFF2-40B4-BE49-F238E27FC236}">
                <a16:creationId xmlns:a16="http://schemas.microsoft.com/office/drawing/2014/main" id="{50352EDE-C252-4DAA-8F12-D62A5298996B}"/>
              </a:ext>
            </a:extLst>
          </p:cNvPr>
          <p:cNvPicPr>
            <a:picLocks noChangeAspect="1"/>
          </p:cNvPicPr>
          <p:nvPr/>
        </p:nvPicPr>
        <p:blipFill>
          <a:blip r:embed="rId6"/>
          <a:stretch>
            <a:fillRect/>
          </a:stretch>
        </p:blipFill>
        <p:spPr>
          <a:xfrm>
            <a:off x="13875178" y="8367234"/>
            <a:ext cx="1936151" cy="1936151"/>
          </a:xfrm>
          <a:prstGeom prst="rect">
            <a:avLst/>
          </a:prstGeom>
        </p:spPr>
      </p:pic>
      <p:pic>
        <p:nvPicPr>
          <p:cNvPr id="23" name="Imagen 22">
            <a:extLst>
              <a:ext uri="{FF2B5EF4-FFF2-40B4-BE49-F238E27FC236}">
                <a16:creationId xmlns:a16="http://schemas.microsoft.com/office/drawing/2014/main" id="{6FAB54CB-250D-465C-8BA7-17E707815570}"/>
              </a:ext>
            </a:extLst>
          </p:cNvPr>
          <p:cNvPicPr>
            <a:picLocks noChangeAspect="1"/>
          </p:cNvPicPr>
          <p:nvPr/>
        </p:nvPicPr>
        <p:blipFill>
          <a:blip r:embed="rId7"/>
          <a:stretch>
            <a:fillRect/>
          </a:stretch>
        </p:blipFill>
        <p:spPr>
          <a:xfrm>
            <a:off x="16833849" y="8348279"/>
            <a:ext cx="1936151" cy="1936151"/>
          </a:xfrm>
          <a:prstGeom prst="rect">
            <a:avLst/>
          </a:prstGeom>
        </p:spPr>
      </p:pic>
    </p:spTree>
    <p:extLst>
      <p:ext uri="{BB962C8B-B14F-4D97-AF65-F5344CB8AC3E}">
        <p14:creationId xmlns:p14="http://schemas.microsoft.com/office/powerpoint/2010/main" val="103070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1AFC58E-D834-F932-ACA4-429BBA161048}"/>
              </a:ext>
            </a:extLst>
          </p:cNvPr>
          <p:cNvSpPr txBox="1"/>
          <p:nvPr/>
        </p:nvSpPr>
        <p:spPr>
          <a:xfrm>
            <a:off x="2853326" y="4469597"/>
            <a:ext cx="4897120" cy="5282565"/>
          </a:xfrm>
          <a:prstGeom prst="rect">
            <a:avLst/>
          </a:prstGeom>
        </p:spPr>
        <p:txBody>
          <a:bodyPr vert="horz" wrap="square" lIns="0" tIns="11430" rIns="0" bIns="0" rtlCol="0">
            <a:spAutoFit/>
          </a:bodyPr>
          <a:lstStyle/>
          <a:p>
            <a:pPr marL="12700">
              <a:lnSpc>
                <a:spcPct val="100000"/>
              </a:lnSpc>
              <a:spcBef>
                <a:spcPts val="90"/>
              </a:spcBef>
            </a:pPr>
            <a:r>
              <a:rPr lang="es-ES" sz="34500" spc="-25" dirty="0">
                <a:solidFill>
                  <a:schemeClr val="bg1"/>
                </a:solidFill>
                <a:latin typeface="Arial"/>
                <a:cs typeface="Arial"/>
              </a:rPr>
              <a:t>01</a:t>
            </a:r>
            <a:endParaRPr sz="34500" dirty="0">
              <a:solidFill>
                <a:schemeClr val="bg1"/>
              </a:solidFill>
              <a:latin typeface="Arial"/>
              <a:cs typeface="Arial"/>
            </a:endParaRPr>
          </a:p>
        </p:txBody>
      </p:sp>
      <p:sp>
        <p:nvSpPr>
          <p:cNvPr id="5" name="object 7">
            <a:extLst>
              <a:ext uri="{FF2B5EF4-FFF2-40B4-BE49-F238E27FC236}">
                <a16:creationId xmlns:a16="http://schemas.microsoft.com/office/drawing/2014/main" id="{824F24EC-23B2-C64E-515D-3BFB242BC9DC}"/>
              </a:ext>
            </a:extLst>
          </p:cNvPr>
          <p:cNvSpPr/>
          <p:nvPr/>
        </p:nvSpPr>
        <p:spPr>
          <a:xfrm>
            <a:off x="7995133" y="5744765"/>
            <a:ext cx="0" cy="3118485"/>
          </a:xfrm>
          <a:custGeom>
            <a:avLst/>
            <a:gdLst/>
            <a:ahLst/>
            <a:cxnLst/>
            <a:rect l="l" t="t" r="r" b="b"/>
            <a:pathLst>
              <a:path h="3118485">
                <a:moveTo>
                  <a:pt x="0" y="0"/>
                </a:moveTo>
                <a:lnTo>
                  <a:pt x="0" y="3118009"/>
                </a:lnTo>
              </a:path>
            </a:pathLst>
          </a:custGeom>
          <a:ln w="41883">
            <a:solidFill>
              <a:schemeClr val="bg1"/>
            </a:solidFill>
          </a:ln>
        </p:spPr>
        <p:txBody>
          <a:bodyPr wrap="square" lIns="0" tIns="0" rIns="0" bIns="0" rtlCol="0"/>
          <a:lstStyle/>
          <a:p>
            <a:endParaRPr/>
          </a:p>
        </p:txBody>
      </p:sp>
      <p:sp>
        <p:nvSpPr>
          <p:cNvPr id="6" name="object 2">
            <a:extLst>
              <a:ext uri="{FF2B5EF4-FFF2-40B4-BE49-F238E27FC236}">
                <a16:creationId xmlns:a16="http://schemas.microsoft.com/office/drawing/2014/main" id="{C22C431C-3A71-CC49-C7CD-CEF114A3F151}"/>
              </a:ext>
            </a:extLst>
          </p:cNvPr>
          <p:cNvSpPr txBox="1">
            <a:spLocks/>
          </p:cNvSpPr>
          <p:nvPr/>
        </p:nvSpPr>
        <p:spPr>
          <a:xfrm>
            <a:off x="8343994" y="5654675"/>
            <a:ext cx="3689255"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err="1">
                <a:solidFill>
                  <a:schemeClr val="bg1"/>
                </a:solidFill>
                <a:latin typeface="Arial"/>
                <a:cs typeface="Arial"/>
              </a:rPr>
              <a:t>Extract</a:t>
            </a:r>
            <a:endParaRPr lang="es-CO" sz="4950" dirty="0">
              <a:solidFill>
                <a:schemeClr val="bg1"/>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p1">
            <a:extLst>
              <a:ext uri="{FF2B5EF4-FFF2-40B4-BE49-F238E27FC236}">
                <a16:creationId xmlns:a16="http://schemas.microsoft.com/office/drawing/2014/main" id="{128B801D-0697-4B93-AA07-B47334CBF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650" y="2893566"/>
            <a:ext cx="11023790" cy="68759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Kaggle modelado predictivo ciencia de datos análisis predictivo de  negocios, azul, texto, laboratorio png | Klipartz">
            <a:extLst>
              <a:ext uri="{FF2B5EF4-FFF2-40B4-BE49-F238E27FC236}">
                <a16:creationId xmlns:a16="http://schemas.microsoft.com/office/drawing/2014/main" id="{1957D204-24D5-4E3F-A216-58E573B86B08}"/>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8427" r="90562">
                        <a14:foregroundMark x1="8539" y1="42963" x2="8539" y2="42963"/>
                        <a14:foregroundMark x1="8539" y1="42963" x2="8539" y2="42963"/>
                        <a14:foregroundMark x1="25393" y1="51358" x2="25393" y2="51358"/>
                        <a14:foregroundMark x1="55618" y1="47654" x2="55618" y2="47654"/>
                        <a14:foregroundMark x1="72360" y1="22716" x2="72360" y2="22716"/>
                        <a14:foregroundMark x1="90562" y1="47160" x2="90562" y2="47160"/>
                        <a14:foregroundMark x1="50112" y1="48395" x2="50112" y2="48395"/>
                      </a14:backgroundRemoval>
                    </a14:imgEffect>
                  </a14:imgLayer>
                </a14:imgProps>
              </a:ext>
              <a:ext uri="{28A0092B-C50C-407E-A947-70E740481C1C}">
                <a14:useLocalDpi xmlns:a14="http://schemas.microsoft.com/office/drawing/2010/main" val="0"/>
              </a:ext>
            </a:extLst>
          </a:blip>
          <a:srcRect/>
          <a:stretch>
            <a:fillRect/>
          </a:stretch>
        </p:blipFill>
        <p:spPr bwMode="auto">
          <a:xfrm>
            <a:off x="211447" y="4587875"/>
            <a:ext cx="4688651" cy="21336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a la derecha 9">
            <a:extLst>
              <a:ext uri="{FF2B5EF4-FFF2-40B4-BE49-F238E27FC236}">
                <a16:creationId xmlns:a16="http://schemas.microsoft.com/office/drawing/2014/main" id="{2C66BF6A-91EC-45AF-8C0E-075584E6DA10}"/>
              </a:ext>
            </a:extLst>
          </p:cNvPr>
          <p:cNvSpPr/>
          <p:nvPr/>
        </p:nvSpPr>
        <p:spPr>
          <a:xfrm>
            <a:off x="4799037" y="5349875"/>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E8E5E874-789D-40EB-ABD4-3324FAC9A480}"/>
              </a:ext>
            </a:extLst>
          </p:cNvPr>
          <p:cNvSpPr/>
          <p:nvPr/>
        </p:nvSpPr>
        <p:spPr>
          <a:xfrm>
            <a:off x="5480945" y="6325272"/>
            <a:ext cx="1290613" cy="1219200"/>
          </a:xfrm>
          <a:prstGeom prst="ellipse">
            <a:avLst/>
          </a:prstGeom>
          <a:solidFill>
            <a:schemeClr val="accent1">
              <a:alpha val="27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Imagen 14">
            <a:extLst>
              <a:ext uri="{FF2B5EF4-FFF2-40B4-BE49-F238E27FC236}">
                <a16:creationId xmlns:a16="http://schemas.microsoft.com/office/drawing/2014/main" id="{40A1A44B-BBDE-44A3-8654-5A4C528B2D12}"/>
              </a:ext>
            </a:extLst>
          </p:cNvPr>
          <p:cNvPicPr>
            <a:picLocks noChangeAspect="1"/>
          </p:cNvPicPr>
          <p:nvPr/>
        </p:nvPicPr>
        <p:blipFill>
          <a:blip r:embed="rId5"/>
          <a:stretch>
            <a:fillRect/>
          </a:stretch>
        </p:blipFill>
        <p:spPr>
          <a:xfrm>
            <a:off x="9080910" y="6927555"/>
            <a:ext cx="952500" cy="952500"/>
          </a:xfrm>
          <a:prstGeom prst="rect">
            <a:avLst/>
          </a:prstGeom>
        </p:spPr>
      </p:pic>
      <p:sp>
        <p:nvSpPr>
          <p:cNvPr id="16" name="object 5">
            <a:extLst>
              <a:ext uri="{FF2B5EF4-FFF2-40B4-BE49-F238E27FC236}">
                <a16:creationId xmlns:a16="http://schemas.microsoft.com/office/drawing/2014/main" id="{843E2116-76B3-4984-8000-0CB3F487E871}"/>
              </a:ext>
            </a:extLst>
          </p:cNvPr>
          <p:cNvSpPr txBox="1">
            <a:spLocks/>
          </p:cNvSpPr>
          <p:nvPr/>
        </p:nvSpPr>
        <p:spPr>
          <a:xfrm>
            <a:off x="527050" y="9302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spTree>
    <p:extLst>
      <p:ext uri="{BB962C8B-B14F-4D97-AF65-F5344CB8AC3E}">
        <p14:creationId xmlns:p14="http://schemas.microsoft.com/office/powerpoint/2010/main" val="13707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2536" y="874624"/>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3074" name="Picture 2" descr="Step1">
            <a:extLst>
              <a:ext uri="{FF2B5EF4-FFF2-40B4-BE49-F238E27FC236}">
                <a16:creationId xmlns:a16="http://schemas.microsoft.com/office/drawing/2014/main" id="{497D126F-E999-47AD-8735-3BDA82F5F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53" y="3063875"/>
            <a:ext cx="7924800" cy="7026806"/>
          </a:xfrm>
          <a:prstGeom prst="roundRect">
            <a:avLst>
              <a:gd name="adj" fmla="val 2395"/>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171E5300-075D-4E11-ABDD-3B1747E7DFF7}"/>
              </a:ext>
            </a:extLst>
          </p:cNvPr>
          <p:cNvPicPr>
            <a:picLocks noChangeAspect="1"/>
          </p:cNvPicPr>
          <p:nvPr/>
        </p:nvPicPr>
        <p:blipFill>
          <a:blip r:embed="rId3"/>
          <a:stretch>
            <a:fillRect/>
          </a:stretch>
        </p:blipFill>
        <p:spPr>
          <a:xfrm>
            <a:off x="1690022" y="2682875"/>
            <a:ext cx="952500" cy="952500"/>
          </a:xfrm>
          <a:prstGeom prst="rect">
            <a:avLst/>
          </a:prstGeom>
        </p:spPr>
      </p:pic>
      <p:pic>
        <p:nvPicPr>
          <p:cNvPr id="16" name="Imagen 15">
            <a:extLst>
              <a:ext uri="{FF2B5EF4-FFF2-40B4-BE49-F238E27FC236}">
                <a16:creationId xmlns:a16="http://schemas.microsoft.com/office/drawing/2014/main" id="{5607411D-FA13-4893-BCA8-B51C9C0E442C}"/>
              </a:ext>
            </a:extLst>
          </p:cNvPr>
          <p:cNvPicPr>
            <a:picLocks noChangeAspect="1"/>
          </p:cNvPicPr>
          <p:nvPr/>
        </p:nvPicPr>
        <p:blipFill>
          <a:blip r:embed="rId4"/>
          <a:stretch>
            <a:fillRect/>
          </a:stretch>
        </p:blipFill>
        <p:spPr>
          <a:xfrm>
            <a:off x="9280525" y="2730090"/>
            <a:ext cx="1543050" cy="1543050"/>
          </a:xfrm>
          <a:prstGeom prst="rect">
            <a:avLst/>
          </a:prstGeom>
        </p:spPr>
      </p:pic>
      <p:pic>
        <p:nvPicPr>
          <p:cNvPr id="12" name="Imagen 11">
            <a:extLst>
              <a:ext uri="{FF2B5EF4-FFF2-40B4-BE49-F238E27FC236}">
                <a16:creationId xmlns:a16="http://schemas.microsoft.com/office/drawing/2014/main" id="{31AEB5D4-651B-47C5-970A-0F32242B4F83}"/>
              </a:ext>
            </a:extLst>
          </p:cNvPr>
          <p:cNvPicPr>
            <a:picLocks noChangeAspect="1"/>
          </p:cNvPicPr>
          <p:nvPr/>
        </p:nvPicPr>
        <p:blipFill>
          <a:blip r:embed="rId5"/>
          <a:stretch>
            <a:fillRect/>
          </a:stretch>
        </p:blipFill>
        <p:spPr>
          <a:xfrm>
            <a:off x="10052050" y="2429046"/>
            <a:ext cx="1543050" cy="1543050"/>
          </a:xfrm>
          <a:prstGeom prst="rect">
            <a:avLst/>
          </a:prstGeom>
        </p:spPr>
      </p:pic>
      <p:pic>
        <p:nvPicPr>
          <p:cNvPr id="20" name="Imagen 19">
            <a:extLst>
              <a:ext uri="{FF2B5EF4-FFF2-40B4-BE49-F238E27FC236}">
                <a16:creationId xmlns:a16="http://schemas.microsoft.com/office/drawing/2014/main" id="{929BFA0B-BB0F-40B0-92EA-724D6A800A0D}"/>
              </a:ext>
            </a:extLst>
          </p:cNvPr>
          <p:cNvPicPr>
            <a:picLocks noChangeAspect="1"/>
          </p:cNvPicPr>
          <p:nvPr/>
        </p:nvPicPr>
        <p:blipFill>
          <a:blip r:embed="rId6"/>
          <a:stretch>
            <a:fillRect/>
          </a:stretch>
        </p:blipFill>
        <p:spPr>
          <a:xfrm>
            <a:off x="12739022" y="2110975"/>
            <a:ext cx="4466303" cy="4466303"/>
          </a:xfrm>
          <a:prstGeom prst="rect">
            <a:avLst/>
          </a:prstGeom>
        </p:spPr>
      </p:pic>
      <p:sp>
        <p:nvSpPr>
          <p:cNvPr id="22" name="object 4">
            <a:extLst>
              <a:ext uri="{FF2B5EF4-FFF2-40B4-BE49-F238E27FC236}">
                <a16:creationId xmlns:a16="http://schemas.microsoft.com/office/drawing/2014/main" id="{B2792BAE-A018-4B01-8A87-A69A0E216E89}"/>
              </a:ext>
            </a:extLst>
          </p:cNvPr>
          <p:cNvSpPr txBox="1"/>
          <p:nvPr/>
        </p:nvSpPr>
        <p:spPr>
          <a:xfrm>
            <a:off x="13412274" y="2168594"/>
            <a:ext cx="3119798"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1 million rows</a:t>
            </a:r>
            <a:endParaRPr sz="3600" b="1" dirty="0">
              <a:solidFill>
                <a:schemeClr val="tx1"/>
              </a:solidFill>
              <a:latin typeface="Arial"/>
              <a:cs typeface="Arial"/>
            </a:endParaRPr>
          </a:p>
        </p:txBody>
      </p:sp>
      <p:sp>
        <p:nvSpPr>
          <p:cNvPr id="23" name="object 4">
            <a:extLst>
              <a:ext uri="{FF2B5EF4-FFF2-40B4-BE49-F238E27FC236}">
                <a16:creationId xmlns:a16="http://schemas.microsoft.com/office/drawing/2014/main" id="{65582A7B-03EB-43A1-922F-6F48DBB06C79}"/>
              </a:ext>
            </a:extLst>
          </p:cNvPr>
          <p:cNvSpPr txBox="1"/>
          <p:nvPr/>
        </p:nvSpPr>
        <p:spPr>
          <a:xfrm>
            <a:off x="15462250" y="6152774"/>
            <a:ext cx="3119798" cy="536301"/>
          </a:xfrm>
          <a:prstGeom prst="rect">
            <a:avLst/>
          </a:prstGeom>
        </p:spPr>
        <p:txBody>
          <a:bodyPr vert="horz" wrap="square" lIns="0" tIns="11430" rIns="0" bIns="0" rtlCol="0">
            <a:spAutoFit/>
          </a:bodyPr>
          <a:lstStyle/>
          <a:p>
            <a:pPr marL="12700" marR="5080" algn="just">
              <a:lnSpc>
                <a:spcPct val="100800"/>
              </a:lnSpc>
              <a:spcBef>
                <a:spcPts val="90"/>
              </a:spcBef>
            </a:pPr>
            <a:r>
              <a:rPr lang="en-US" sz="3600" b="1" spc="-10" dirty="0">
                <a:solidFill>
                  <a:schemeClr val="tx1"/>
                </a:solidFill>
                <a:latin typeface="Arial"/>
                <a:cs typeface="Arial"/>
              </a:rPr>
              <a:t>11000 rows</a:t>
            </a:r>
            <a:endParaRPr sz="3600" b="1" dirty="0">
              <a:solidFill>
                <a:schemeClr val="tx1"/>
              </a:solidFill>
              <a:latin typeface="Arial"/>
              <a:cs typeface="Arial"/>
            </a:endParaRPr>
          </a:p>
        </p:txBody>
      </p:sp>
      <p:sp>
        <p:nvSpPr>
          <p:cNvPr id="24" name="Flecha: a la derecha 23">
            <a:extLst>
              <a:ext uri="{FF2B5EF4-FFF2-40B4-BE49-F238E27FC236}">
                <a16:creationId xmlns:a16="http://schemas.microsoft.com/office/drawing/2014/main" id="{972DAE88-4C07-4509-A651-FAD63FA1A030}"/>
              </a:ext>
            </a:extLst>
          </p:cNvPr>
          <p:cNvSpPr/>
          <p:nvPr/>
        </p:nvSpPr>
        <p:spPr>
          <a:xfrm rot="5400000">
            <a:off x="14680994" y="6114776"/>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a:extLst>
              <a:ext uri="{FF2B5EF4-FFF2-40B4-BE49-F238E27FC236}">
                <a16:creationId xmlns:a16="http://schemas.microsoft.com/office/drawing/2014/main" id="{966C5E07-F30A-4BA6-B24B-37C1787D3B03}"/>
              </a:ext>
            </a:extLst>
          </p:cNvPr>
          <p:cNvPicPr>
            <a:picLocks noChangeAspect="1"/>
          </p:cNvPicPr>
          <p:nvPr/>
        </p:nvPicPr>
        <p:blipFill>
          <a:blip r:embed="rId7"/>
          <a:stretch>
            <a:fillRect/>
          </a:stretch>
        </p:blipFill>
        <p:spPr>
          <a:xfrm>
            <a:off x="10823575" y="7112031"/>
            <a:ext cx="9105776" cy="2394246"/>
          </a:xfrm>
          <a:prstGeom prst="roundRect">
            <a:avLst>
              <a:gd name="adj" fmla="val 5579"/>
            </a:avLst>
          </a:prstGeom>
        </p:spPr>
      </p:pic>
    </p:spTree>
    <p:extLst>
      <p:ext uri="{BB962C8B-B14F-4D97-AF65-F5344CB8AC3E}">
        <p14:creationId xmlns:p14="http://schemas.microsoft.com/office/powerpoint/2010/main" val="43459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9450" y="7778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16" name="Imagen 15">
            <a:extLst>
              <a:ext uri="{FF2B5EF4-FFF2-40B4-BE49-F238E27FC236}">
                <a16:creationId xmlns:a16="http://schemas.microsoft.com/office/drawing/2014/main" id="{5607411D-FA13-4893-BCA8-B51C9C0E442C}"/>
              </a:ext>
            </a:extLst>
          </p:cNvPr>
          <p:cNvPicPr>
            <a:picLocks noChangeAspect="1"/>
          </p:cNvPicPr>
          <p:nvPr/>
        </p:nvPicPr>
        <p:blipFill>
          <a:blip r:embed="rId2"/>
          <a:stretch>
            <a:fillRect/>
          </a:stretch>
        </p:blipFill>
        <p:spPr>
          <a:xfrm>
            <a:off x="8604250" y="4840032"/>
            <a:ext cx="1543050" cy="1543050"/>
          </a:xfrm>
          <a:prstGeom prst="rect">
            <a:avLst/>
          </a:prstGeom>
        </p:spPr>
      </p:pic>
      <p:sp>
        <p:nvSpPr>
          <p:cNvPr id="24" name="Flecha: a la derecha 23">
            <a:extLst>
              <a:ext uri="{FF2B5EF4-FFF2-40B4-BE49-F238E27FC236}">
                <a16:creationId xmlns:a16="http://schemas.microsoft.com/office/drawing/2014/main" id="{972DAE88-4C07-4509-A651-FAD63FA1A030}"/>
              </a:ext>
            </a:extLst>
          </p:cNvPr>
          <p:cNvSpPr/>
          <p:nvPr/>
        </p:nvSpPr>
        <p:spPr>
          <a:xfrm rot="5400000">
            <a:off x="9155364" y="4193459"/>
            <a:ext cx="685800" cy="609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a:extLst>
              <a:ext uri="{FF2B5EF4-FFF2-40B4-BE49-F238E27FC236}">
                <a16:creationId xmlns:a16="http://schemas.microsoft.com/office/drawing/2014/main" id="{966C5E07-F30A-4BA6-B24B-37C1787D3B03}"/>
              </a:ext>
            </a:extLst>
          </p:cNvPr>
          <p:cNvPicPr>
            <a:picLocks noChangeAspect="1"/>
          </p:cNvPicPr>
          <p:nvPr/>
        </p:nvPicPr>
        <p:blipFill>
          <a:blip r:embed="rId3"/>
          <a:stretch>
            <a:fillRect/>
          </a:stretch>
        </p:blipFill>
        <p:spPr>
          <a:xfrm>
            <a:off x="4652817" y="1586750"/>
            <a:ext cx="9105776" cy="2394246"/>
          </a:xfrm>
          <a:prstGeom prst="roundRect">
            <a:avLst>
              <a:gd name="adj" fmla="val 5579"/>
            </a:avLst>
          </a:prstGeom>
        </p:spPr>
      </p:pic>
      <p:pic>
        <p:nvPicPr>
          <p:cNvPr id="7" name="Imagen 6">
            <a:extLst>
              <a:ext uri="{FF2B5EF4-FFF2-40B4-BE49-F238E27FC236}">
                <a16:creationId xmlns:a16="http://schemas.microsoft.com/office/drawing/2014/main" id="{171E5300-075D-4E11-ABDD-3B1747E7DFF7}"/>
              </a:ext>
            </a:extLst>
          </p:cNvPr>
          <p:cNvPicPr>
            <a:picLocks noChangeAspect="1"/>
          </p:cNvPicPr>
          <p:nvPr/>
        </p:nvPicPr>
        <p:blipFill>
          <a:blip r:embed="rId4"/>
          <a:stretch>
            <a:fillRect/>
          </a:stretch>
        </p:blipFill>
        <p:spPr>
          <a:xfrm>
            <a:off x="8318602" y="5135307"/>
            <a:ext cx="952500" cy="952500"/>
          </a:xfrm>
          <a:prstGeom prst="rect">
            <a:avLst/>
          </a:prstGeom>
        </p:spPr>
      </p:pic>
      <p:pic>
        <p:nvPicPr>
          <p:cNvPr id="4098" name="Picture 2" descr="Step1">
            <a:extLst>
              <a:ext uri="{FF2B5EF4-FFF2-40B4-BE49-F238E27FC236}">
                <a16:creationId xmlns:a16="http://schemas.microsoft.com/office/drawing/2014/main" id="{147433A9-6EB5-4D6C-9564-6B3B147AC6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1174" y="6592153"/>
            <a:ext cx="8786711" cy="42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50CE9227-14EC-6676-633A-27DC039F683C}"/>
              </a:ext>
            </a:extLst>
          </p:cNvPr>
          <p:cNvSpPr txBox="1">
            <a:spLocks/>
          </p:cNvSpPr>
          <p:nvPr/>
        </p:nvSpPr>
        <p:spPr>
          <a:xfrm>
            <a:off x="679450" y="777875"/>
            <a:ext cx="2899492" cy="161775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5400" b="1" spc="-10" dirty="0" err="1">
                <a:solidFill>
                  <a:srgbClr val="C00000"/>
                </a:solidFill>
                <a:latin typeface="Arial"/>
                <a:cs typeface="Arial"/>
              </a:rPr>
              <a:t>Phase</a:t>
            </a:r>
            <a:r>
              <a:rPr lang="es-CO" sz="5400" b="1" spc="-10" dirty="0">
                <a:solidFill>
                  <a:srgbClr val="C00000"/>
                </a:solidFill>
                <a:latin typeface="Arial"/>
                <a:cs typeface="Arial"/>
              </a:rPr>
              <a:t> 1</a:t>
            </a:r>
            <a:endParaRPr lang="es-CO" sz="5400" dirty="0">
              <a:solidFill>
                <a:srgbClr val="C00000"/>
              </a:solidFill>
              <a:latin typeface="Arial"/>
              <a:cs typeface="Arial"/>
            </a:endParaRPr>
          </a:p>
          <a:p>
            <a:pPr marL="12700">
              <a:spcBef>
                <a:spcPts val="95"/>
              </a:spcBef>
            </a:pPr>
            <a:endParaRPr lang="es-CO" sz="4950" dirty="0">
              <a:solidFill>
                <a:srgbClr val="C00000"/>
              </a:solidFill>
              <a:latin typeface="Arial"/>
              <a:cs typeface="Arial"/>
            </a:endParaRPr>
          </a:p>
        </p:txBody>
      </p:sp>
      <p:pic>
        <p:nvPicPr>
          <p:cNvPr id="4098" name="Picture 2" descr="Step1">
            <a:extLst>
              <a:ext uri="{FF2B5EF4-FFF2-40B4-BE49-F238E27FC236}">
                <a16:creationId xmlns:a16="http://schemas.microsoft.com/office/drawing/2014/main" id="{147433A9-6EB5-4D6C-9564-6B3B147AC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1768475"/>
            <a:ext cx="18500629" cy="8936007"/>
          </a:xfrm>
          <a:prstGeom prst="roundRect">
            <a:avLst>
              <a:gd name="adj" fmla="val 131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8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TotalTime>
  <Words>276</Words>
  <Application>Microsoft Office PowerPoint</Application>
  <PresentationFormat>Personalizado</PresentationFormat>
  <Paragraphs>51</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pptx copia</dc:title>
  <cp:lastModifiedBy>User</cp:lastModifiedBy>
  <cp:revision>43</cp:revision>
  <dcterms:created xsi:type="dcterms:W3CDTF">2024-07-31T19:11:45Z</dcterms:created>
  <dcterms:modified xsi:type="dcterms:W3CDTF">2025-03-19T01:32:21Z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2024-07-31T00:00:00Z</vt:filetime>
  </property>
  <property fmtid="{D5CDD505-2E9C-101B-9397-08002B2CF9AE}" pid="3" name="Creator">
    <vt:lpwstr>Adobe Illustrator 28.6 (Macintosh)</vt:lpwstr>
  </property>
  <property fmtid="{D5CDD505-2E9C-101B-9397-08002B2CF9AE}" pid="4" name="CreatorVersion">
    <vt:lpwstr>21.0.0</vt:lpwstr>
  </property>
  <property fmtid="{D5CDD505-2E9C-101B-9397-08002B2CF9AE}" pid="5" name="LastSaved">
    <vt:filetime>2024-07-31T00:00:00Z</vt:filetime>
  </property>
  <property fmtid="{D5CDD505-2E9C-101B-9397-08002B2CF9AE}" pid="6" name="Producer">
    <vt:lpwstr>Adobe PDF library 17.00</vt:lpwstr>
  </property>
</Properties>
</file>