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6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8FA6-B175-4BEB-A891-E2B07ACF8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4FBB7B-8BF0-4969-B765-AA3ED94C3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9E9E2-B723-42E9-9BCE-721D7D907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7F1F-D04F-4752-ABEA-0D58F7DAE5BB}" type="datetimeFigureOut">
              <a:rPr lang="es-MX" smtClean="0"/>
              <a:t>05/02/2022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034B2-91F8-4863-8248-F75CC72E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48313-F795-425F-BB7D-4C4893832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4F8A-E483-4CD4-BD9F-3875E55EB3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810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72FC8-9FC6-4DAC-93C5-3BBC520A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109FC-59A0-4B8B-AF80-9FC46E6C7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331DE-7904-4D76-844B-D03F59DEA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7F1F-D04F-4752-ABEA-0D58F7DAE5BB}" type="datetimeFigureOut">
              <a:rPr lang="es-MX" smtClean="0"/>
              <a:t>05/02/2022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83CB9-AB1B-4EA5-96F1-4DF273BA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9F639-C2CE-4068-84FA-0D0FB19E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4F8A-E483-4CD4-BD9F-3875E55EB3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265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A0A9A3-9704-4056-BB1E-255400B1E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342D9-CB61-4F8F-804C-F284380AA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F0CDF-EA7F-4D98-A462-44355F8A1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7F1F-D04F-4752-ABEA-0D58F7DAE5BB}" type="datetimeFigureOut">
              <a:rPr lang="es-MX" smtClean="0"/>
              <a:t>05/02/2022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1054C-A744-4CBF-9BC9-EBC0B534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50D2C-CDA7-4227-A13E-CF1BF4F4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4F8A-E483-4CD4-BD9F-3875E55EB3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947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7C81E-FEDC-433B-9CED-46E09C9A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B0AF6-0B3C-4425-8A1A-E2750049C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8E94F-72E3-448F-A36B-0865C61F6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7F1F-D04F-4752-ABEA-0D58F7DAE5BB}" type="datetimeFigureOut">
              <a:rPr lang="es-MX" smtClean="0"/>
              <a:t>05/02/2022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5F9F8-D330-4504-B99F-475C43C94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A32DF-6EF0-4D1E-9DE4-A3D8DCFDB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4F8A-E483-4CD4-BD9F-3875E55EB3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907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5137-E9FB-4591-A717-C6293B0E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08A5E-D148-40D6-8303-9C5C3F21D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951AD-1C65-4629-924F-25AD03EAB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7F1F-D04F-4752-ABEA-0D58F7DAE5BB}" type="datetimeFigureOut">
              <a:rPr lang="es-MX" smtClean="0"/>
              <a:t>05/02/2022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42E84-B759-442A-A9EB-26F69265F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63B08-6C8B-4262-B096-73A2A5D9A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4F8A-E483-4CD4-BD9F-3875E55EB3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799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4A114-AE4F-454B-B347-07ECFA57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8ACA4-D332-44EC-B103-EB7A2D177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B0CB7-FC95-4E63-90FB-A8AB2B9BB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02F9F-B7C5-4C69-9D15-D2DB36DE5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7F1F-D04F-4752-ABEA-0D58F7DAE5BB}" type="datetimeFigureOut">
              <a:rPr lang="es-MX" smtClean="0"/>
              <a:t>05/02/2022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AFDC9-7210-46F0-9277-8E832197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9404D-EE62-4160-92FD-C1BF8B83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4F8A-E483-4CD4-BD9F-3875E55EB3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226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E842-6101-46BC-B166-68B70861E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13FB3-567B-45CC-93A5-9BA5B859E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F3546-04FC-44D0-9481-F3FC8C823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4DA3F0-DB48-4D26-9DDD-311790637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E7B74B-3435-4AE3-8B90-B72E56C83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5417A4-E099-4449-BE85-08CB84A67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7F1F-D04F-4752-ABEA-0D58F7DAE5BB}" type="datetimeFigureOut">
              <a:rPr lang="es-MX" smtClean="0"/>
              <a:t>05/02/2022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C3A547-5B3F-448A-9195-53C990101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F54E3-99C5-4B66-80FA-98D23BC27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4F8A-E483-4CD4-BD9F-3875E55EB3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071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E062-B917-4222-848C-7866576F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B4FEF-F484-4601-9952-830869E28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7F1F-D04F-4752-ABEA-0D58F7DAE5BB}" type="datetimeFigureOut">
              <a:rPr lang="es-MX" smtClean="0"/>
              <a:t>05/02/2022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316FA-447C-491B-ADC6-F9AF5DFD2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92C5B-6F4B-47BE-81F2-ED124150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4F8A-E483-4CD4-BD9F-3875E55EB3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CD659A-51C8-4878-8D4F-9378E506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7F1F-D04F-4752-ABEA-0D58F7DAE5BB}" type="datetimeFigureOut">
              <a:rPr lang="es-MX" smtClean="0"/>
              <a:t>05/02/2022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58758-14A4-4324-95C2-DF5E6A4A7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4F462-6CC7-43F1-9C44-A43ABDDB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4F8A-E483-4CD4-BD9F-3875E55EB3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226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0B27-6871-421A-BE7E-B22BD538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B5CED-FA91-4D60-9A03-B99D5BE68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66FFE-AB2C-4585-80DD-C8B192CCB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125E3-580B-45F1-979C-36E066EA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7F1F-D04F-4752-ABEA-0D58F7DAE5BB}" type="datetimeFigureOut">
              <a:rPr lang="es-MX" smtClean="0"/>
              <a:t>05/02/2022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74E13-7C19-4E08-B04D-6C07045E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957A4-1A47-4A56-B301-710179103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4F8A-E483-4CD4-BD9F-3875E55EB3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878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20A8-0601-44CB-8469-3CF4A35CF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27668-F430-4F84-BB45-72F432443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EA2E6-08F7-4239-ADB6-8CA82ABAB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02BCE-D21B-4585-B115-D72D3BF90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7F1F-D04F-4752-ABEA-0D58F7DAE5BB}" type="datetimeFigureOut">
              <a:rPr lang="es-MX" smtClean="0"/>
              <a:t>05/02/2022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931B2-2886-4A2F-A4A1-4E079F0F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34E70-1A7F-41E1-9CF1-DF30CF7BD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4F8A-E483-4CD4-BD9F-3875E55EB3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045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EB23BD-01C8-43A5-ACAD-AE12CF0E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DCC62-91FF-48C8-A6ED-A95F0C2DF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35C21-2A47-47A5-8ED7-B0DD472994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A7F1F-D04F-4752-ABEA-0D58F7DAE5BB}" type="datetimeFigureOut">
              <a:rPr lang="es-MX" smtClean="0"/>
              <a:t>05/02/2022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D0172-0A7B-457D-A951-EE0EF4844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0F76D-1846-41EB-81D9-B0D93E2A6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84F8A-E483-4CD4-BD9F-3875E55EB3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068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B5FC-8DCC-486A-A411-654015D2EA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 err="1"/>
              <a:t>Credit</a:t>
            </a:r>
            <a:r>
              <a:rPr lang="es-MX" b="1" dirty="0"/>
              <a:t> </a:t>
            </a:r>
            <a:r>
              <a:rPr lang="es-MX" b="1" dirty="0" err="1"/>
              <a:t>Card</a:t>
            </a:r>
            <a:r>
              <a:rPr lang="es-MX" b="1" dirty="0"/>
              <a:t> </a:t>
            </a:r>
            <a:r>
              <a:rPr lang="es-MX" b="1" dirty="0" err="1"/>
              <a:t>Fraud</a:t>
            </a:r>
            <a:r>
              <a:rPr lang="es-MX" b="1" dirty="0"/>
              <a:t> </a:t>
            </a:r>
            <a:r>
              <a:rPr lang="es-MX" b="1" dirty="0" err="1"/>
              <a:t>Detection</a:t>
            </a:r>
            <a:br>
              <a:rPr lang="es-MX" b="1" dirty="0"/>
            </a:b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4DBEA-A872-4B14-A341-06EA22E574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/>
              <a:t>Integrantes:</a:t>
            </a:r>
          </a:p>
          <a:p>
            <a:r>
              <a:rPr lang="es-MX" dirty="0"/>
              <a:t>Iván Zúñiga</a:t>
            </a:r>
          </a:p>
          <a:p>
            <a:r>
              <a:rPr lang="es-MX" dirty="0"/>
              <a:t>Diego Pérez</a:t>
            </a:r>
          </a:p>
          <a:p>
            <a:r>
              <a:rPr lang="es-MX" dirty="0"/>
              <a:t>Enrique De La Cruz</a:t>
            </a:r>
          </a:p>
          <a:p>
            <a:r>
              <a:rPr lang="es-MX" dirty="0"/>
              <a:t>Roberto Pacheco</a:t>
            </a:r>
          </a:p>
        </p:txBody>
      </p:sp>
    </p:spTree>
    <p:extLst>
      <p:ext uri="{BB962C8B-B14F-4D97-AF65-F5344CB8AC3E}">
        <p14:creationId xmlns:p14="http://schemas.microsoft.com/office/powerpoint/2010/main" val="3100779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67836-9BD6-46BC-A073-CB9619C1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699299"/>
          </a:xfrm>
        </p:spPr>
        <p:txBody>
          <a:bodyPr>
            <a:no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Transformación de datos a variables categóricas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7EF902-FBE1-4232-BC8B-B2950EF68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30" t="32081" r="24509" b="32385"/>
          <a:stretch/>
        </p:blipFill>
        <p:spPr>
          <a:xfrm>
            <a:off x="188686" y="2902710"/>
            <a:ext cx="7182316" cy="267077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AD0511-0CE5-4CFE-B1F6-173906223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902710"/>
            <a:ext cx="3803904" cy="3274252"/>
          </a:xfrm>
        </p:spPr>
        <p:txBody>
          <a:bodyPr anchor="ctr">
            <a:normAutofit/>
          </a:bodyPr>
          <a:lstStyle/>
          <a:p>
            <a:r>
              <a:rPr lang="en-US" sz="1400" dirty="0"/>
              <a:t>Para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proceso</a:t>
            </a:r>
            <a:r>
              <a:rPr lang="en-US" sz="1400" dirty="0"/>
              <a:t> </a:t>
            </a:r>
            <a:r>
              <a:rPr lang="en-US" sz="1400" dirty="0" err="1"/>
              <a:t>utilizamos</a:t>
            </a:r>
            <a:r>
              <a:rPr lang="en-US" sz="1400" dirty="0"/>
              <a:t> el </a:t>
            </a:r>
            <a:r>
              <a:rPr lang="en-US" sz="1400" dirty="0" err="1"/>
              <a:t>dataframe</a:t>
            </a:r>
            <a:r>
              <a:rPr lang="en-US" sz="1400" dirty="0"/>
              <a:t> </a:t>
            </a:r>
            <a:r>
              <a:rPr lang="en-US" sz="1400" dirty="0" err="1"/>
              <a:t>previamente</a:t>
            </a:r>
            <a:r>
              <a:rPr lang="en-US" sz="1400" dirty="0"/>
              <a:t> </a:t>
            </a:r>
            <a:r>
              <a:rPr lang="en-US" sz="1400" dirty="0" err="1"/>
              <a:t>reducido</a:t>
            </a:r>
            <a:r>
              <a:rPr lang="en-US" sz="1400" dirty="0"/>
              <a:t>.</a:t>
            </a:r>
          </a:p>
          <a:p>
            <a:r>
              <a:rPr lang="en-US" sz="1400" dirty="0" err="1"/>
              <a:t>Creamos</a:t>
            </a:r>
            <a:r>
              <a:rPr lang="en-US" sz="1400" dirty="0"/>
              <a:t> </a:t>
            </a:r>
            <a:r>
              <a:rPr lang="en-US" sz="1400" dirty="0" err="1"/>
              <a:t>nuevas</a:t>
            </a:r>
            <a:r>
              <a:rPr lang="en-US" sz="1400" dirty="0"/>
              <a:t> </a:t>
            </a:r>
            <a:r>
              <a:rPr lang="en-US" sz="1400" dirty="0" err="1"/>
              <a:t>columnas</a:t>
            </a:r>
            <a:r>
              <a:rPr lang="en-US" sz="1400" dirty="0"/>
              <a:t> para </a:t>
            </a:r>
            <a:r>
              <a:rPr lang="en-US" sz="1400" dirty="0" err="1"/>
              <a:t>separar</a:t>
            </a:r>
            <a:r>
              <a:rPr lang="en-US" sz="1400" dirty="0"/>
              <a:t> las variables de la </a:t>
            </a:r>
            <a:r>
              <a:rPr lang="en-US" sz="1400" dirty="0" err="1"/>
              <a:t>fecha</a:t>
            </a:r>
            <a:r>
              <a:rPr lang="en-US" sz="1400" dirty="0"/>
              <a:t> y que </a:t>
            </a:r>
            <a:r>
              <a:rPr lang="en-US" sz="1400" dirty="0" err="1"/>
              <a:t>pudiera</a:t>
            </a:r>
            <a:r>
              <a:rPr lang="en-US" sz="1400" dirty="0"/>
              <a:t> </a:t>
            </a:r>
            <a:r>
              <a:rPr lang="en-US" sz="1400" dirty="0" err="1"/>
              <a:t>funcionar</a:t>
            </a:r>
            <a:r>
              <a:rPr lang="en-US" sz="1400" dirty="0"/>
              <a:t> </a:t>
            </a:r>
            <a:r>
              <a:rPr lang="en-US" sz="1400" dirty="0" err="1"/>
              <a:t>adecuadamente</a:t>
            </a:r>
            <a:r>
              <a:rPr lang="en-US" sz="1400" dirty="0"/>
              <a:t> </a:t>
            </a:r>
            <a:r>
              <a:rPr lang="en-US" sz="1400" dirty="0" err="1"/>
              <a:t>nuestro</a:t>
            </a:r>
            <a:r>
              <a:rPr lang="en-US" sz="1400" dirty="0"/>
              <a:t> </a:t>
            </a:r>
            <a:r>
              <a:rPr lang="en-US" sz="1400" dirty="0" err="1"/>
              <a:t>modelo</a:t>
            </a:r>
            <a:r>
              <a:rPr lang="en-US" sz="1400" dirty="0"/>
              <a:t>.</a:t>
            </a:r>
          </a:p>
          <a:p>
            <a:r>
              <a:rPr lang="en-US" sz="1400" dirty="0" err="1"/>
              <a:t>Realizamos</a:t>
            </a:r>
            <a:r>
              <a:rPr lang="en-US" sz="1400" dirty="0"/>
              <a:t> el </a:t>
            </a:r>
            <a:r>
              <a:rPr lang="en-US" sz="1400" dirty="0" err="1"/>
              <a:t>mismo</a:t>
            </a:r>
            <a:r>
              <a:rPr lang="en-US" sz="1400" dirty="0"/>
              <a:t> </a:t>
            </a:r>
            <a:r>
              <a:rPr lang="en-US" sz="1400" dirty="0" err="1"/>
              <a:t>procedimiento</a:t>
            </a:r>
            <a:r>
              <a:rPr lang="en-US" sz="1400" dirty="0"/>
              <a:t> para las variables gender, merchant, age, job. </a:t>
            </a:r>
          </a:p>
          <a:p>
            <a:r>
              <a:rPr lang="en-US" sz="1400" dirty="0" err="1"/>
              <a:t>Utilizamos</a:t>
            </a:r>
            <a:r>
              <a:rPr lang="en-US" sz="1400" dirty="0"/>
              <a:t> ambos datasets, el de </a:t>
            </a:r>
            <a:r>
              <a:rPr lang="en-US" sz="1400" dirty="0" err="1"/>
              <a:t>entrenamiento</a:t>
            </a:r>
            <a:r>
              <a:rPr lang="en-US" sz="1400" dirty="0"/>
              <a:t> y el de </a:t>
            </a:r>
            <a:r>
              <a:rPr lang="en-US" sz="1400" dirty="0" err="1"/>
              <a:t>prueba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4538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0B6D-27B8-4D48-A770-3549213F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418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Extra </a:t>
            </a:r>
            <a:r>
              <a:rPr lang="es-MX" b="1" dirty="0" err="1"/>
              <a:t>Trees</a:t>
            </a:r>
            <a:r>
              <a:rPr lang="es-MX" b="1" dirty="0"/>
              <a:t> </a:t>
            </a:r>
            <a:r>
              <a:rPr lang="es-MX" b="1" dirty="0" err="1"/>
              <a:t>Classifier</a:t>
            </a:r>
            <a:r>
              <a:rPr lang="es-MX" b="1" dirty="0"/>
              <a:t> y </a:t>
            </a:r>
            <a:r>
              <a:rPr lang="es-MX" b="1" dirty="0" err="1"/>
              <a:t>nlargest</a:t>
            </a:r>
            <a:br>
              <a:rPr lang="es-MX" b="1" dirty="0"/>
            </a:br>
            <a:endParaRPr lang="es-MX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2B9ECE-A68A-4DC7-9CD5-5443B6FF0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161" t="25882" r="35518" b="23823"/>
          <a:stretch/>
        </p:blipFill>
        <p:spPr>
          <a:xfrm>
            <a:off x="232229" y="2476404"/>
            <a:ext cx="5558972" cy="28937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1047CB-83A1-41FE-B465-3EDCEE0DE03F}"/>
              </a:ext>
            </a:extLst>
          </p:cNvPr>
          <p:cNvSpPr txBox="1"/>
          <p:nvPr/>
        </p:nvSpPr>
        <p:spPr>
          <a:xfrm>
            <a:off x="870857" y="1219200"/>
            <a:ext cx="10551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 clasificador de árboles aleatorizados es una técnica de aprendizaje por conjuntos que agrega los resultados de varios árboles de decisión </a:t>
            </a:r>
            <a:r>
              <a:rPr lang="es-MX" dirty="0" err="1"/>
              <a:t>descorrelacionados</a:t>
            </a:r>
            <a:r>
              <a:rPr lang="es-MX" dirty="0"/>
              <a:t> recopilados para generar un resultado de clasificación.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9B30AB-A6FF-43C6-AB7F-5D5BA98355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81" t="42324" r="44643" b="22236"/>
          <a:stretch/>
        </p:blipFill>
        <p:spPr>
          <a:xfrm>
            <a:off x="6400801" y="2476404"/>
            <a:ext cx="5442856" cy="285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09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187D1-0B18-4470-9951-FD67DEB8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de Regresión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773074-75EC-4254-B7D8-C659E0D18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867" t="20753" r="39123" b="59567"/>
          <a:stretch/>
        </p:blipFill>
        <p:spPr>
          <a:xfrm>
            <a:off x="0" y="1643405"/>
            <a:ext cx="6825343" cy="18943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07F5DA-AAAD-43BC-A981-1499901C15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34" t="43979" r="46428" b="38830"/>
          <a:stretch/>
        </p:blipFill>
        <p:spPr>
          <a:xfrm>
            <a:off x="7199086" y="1643405"/>
            <a:ext cx="4601029" cy="17383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215B88-12DC-42F6-841F-1C709950BA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333" t="28774" r="45595" b="21890"/>
          <a:stretch/>
        </p:blipFill>
        <p:spPr>
          <a:xfrm>
            <a:off x="591458" y="3643086"/>
            <a:ext cx="5987142" cy="259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70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42E75-B906-4BBA-AD19-A5F80517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Resultados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7F05DB-A069-4DCF-9DF5-A3B575E9E94D}"/>
              </a:ext>
            </a:extLst>
          </p:cNvPr>
          <p:cNvSpPr txBox="1"/>
          <p:nvPr/>
        </p:nvSpPr>
        <p:spPr>
          <a:xfrm>
            <a:off x="5222081" y="1641752"/>
            <a:ext cx="6134894" cy="39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s-MX" sz="2400"/>
              <a:t>La mejor precisión de  modelos es un árbol de decisiones y los datos de selección son los más grandes, tienen un 95% y tienen el mejor verdadero positivo, pero el verdadero negativo tiene un valor menor que la regression logística, pero la puntuación f1 tiende a ser un poco diferente. Por lo tanto, el árbol de decisión y los datos de selección son los mejores en este proyecto.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77349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62B42-A82F-4117-A041-7E837E83F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3B352-1B33-48D8-A418-3F25B9EA8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Carga de Datos</a:t>
            </a:r>
          </a:p>
          <a:p>
            <a:r>
              <a:rPr lang="es-MX" dirty="0"/>
              <a:t>Entrenamiento de datos</a:t>
            </a:r>
          </a:p>
          <a:p>
            <a:r>
              <a:rPr lang="es-MX" dirty="0"/>
              <a:t>Transformación de datos en variables categóricas</a:t>
            </a:r>
          </a:p>
          <a:p>
            <a:r>
              <a:rPr lang="es-MX" dirty="0"/>
              <a:t>Bootstrap e intervalos de confianza</a:t>
            </a:r>
          </a:p>
          <a:p>
            <a:r>
              <a:rPr lang="es-MX" dirty="0"/>
              <a:t> </a:t>
            </a:r>
            <a:r>
              <a:rPr lang="es-MX" dirty="0" err="1"/>
              <a:t>Downsampling</a:t>
            </a:r>
            <a:endParaRPr lang="es-MX" dirty="0"/>
          </a:p>
          <a:p>
            <a:r>
              <a:rPr lang="es-MX" dirty="0"/>
              <a:t>Extra </a:t>
            </a:r>
            <a:r>
              <a:rPr lang="es-MX" dirty="0" err="1"/>
              <a:t>trees</a:t>
            </a:r>
            <a:r>
              <a:rPr lang="es-MX" dirty="0"/>
              <a:t> </a:t>
            </a:r>
            <a:r>
              <a:rPr lang="es-MX" dirty="0" err="1"/>
              <a:t>classifier</a:t>
            </a:r>
            <a:r>
              <a:rPr lang="es-MX" dirty="0"/>
              <a:t> y </a:t>
            </a:r>
            <a:r>
              <a:rPr lang="es-MX" dirty="0" err="1"/>
              <a:t>nlargest</a:t>
            </a:r>
            <a:endParaRPr lang="es-MX" dirty="0"/>
          </a:p>
          <a:p>
            <a:r>
              <a:rPr lang="es-MX" dirty="0"/>
              <a:t>Modelo de regresión logística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3410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F902A-33DE-42B5-A2EF-2DED0E48B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401E6-14E0-45D7-B797-BB789A4B0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Encontrar</a:t>
            </a:r>
            <a:r>
              <a:rPr lang="en-US" dirty="0"/>
              <a:t> y </a:t>
            </a:r>
            <a:r>
              <a:rPr lang="en-US" dirty="0" err="1"/>
              <a:t>desarrollar</a:t>
            </a:r>
            <a:r>
              <a:rPr lang="en-US" dirty="0"/>
              <a:t> un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óptimo</a:t>
            </a:r>
            <a:r>
              <a:rPr lang="en-US" dirty="0"/>
              <a:t> para la </a:t>
            </a:r>
            <a:r>
              <a:rPr lang="en-US" dirty="0" err="1"/>
              <a:t>detección</a:t>
            </a:r>
            <a:r>
              <a:rPr lang="en-US" dirty="0"/>
              <a:t> de </a:t>
            </a:r>
            <a:r>
              <a:rPr lang="en-US" dirty="0" err="1"/>
              <a:t>transacciones</a:t>
            </a:r>
            <a:r>
              <a:rPr lang="en-US" dirty="0"/>
              <a:t> </a:t>
            </a:r>
            <a:r>
              <a:rPr lang="en-US" dirty="0" err="1"/>
              <a:t>fraudulentas</a:t>
            </a:r>
            <a:endParaRPr lang="en-US" dirty="0"/>
          </a:p>
          <a:p>
            <a:r>
              <a:rPr lang="es-MX" dirty="0"/>
              <a:t>Comparar características importantes </a:t>
            </a:r>
          </a:p>
          <a:p>
            <a:r>
              <a:rPr lang="es-MX" dirty="0"/>
              <a:t>Obtener datos de muestro para llevar acabo el </a:t>
            </a:r>
            <a:r>
              <a:rPr lang="es-MX" dirty="0" err="1"/>
              <a:t>model</a:t>
            </a:r>
            <a:endParaRPr lang="es-MX" dirty="0"/>
          </a:p>
          <a:p>
            <a:r>
              <a:rPr lang="es-MX" dirty="0"/>
              <a:t>Mostrar los resultados del modelo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4451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3FF9-6573-4294-9FB0-F1CB36506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Librerías utilizadas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25BEB-0F16-498E-B72C-B95AD55BE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Numpy</a:t>
            </a:r>
            <a:endParaRPr lang="es-MX" dirty="0"/>
          </a:p>
          <a:p>
            <a:r>
              <a:rPr lang="es-MX" dirty="0"/>
              <a:t>Pandas</a:t>
            </a:r>
          </a:p>
          <a:p>
            <a:r>
              <a:rPr lang="es-MX" dirty="0" err="1"/>
              <a:t>Matplotlib</a:t>
            </a:r>
            <a:endParaRPr lang="es-MX" dirty="0"/>
          </a:p>
          <a:p>
            <a:r>
              <a:rPr lang="es-MX" dirty="0" err="1"/>
              <a:t>Seaborn</a:t>
            </a:r>
            <a:endParaRPr lang="es-MX" dirty="0"/>
          </a:p>
          <a:p>
            <a:r>
              <a:rPr lang="es-MX" dirty="0" err="1"/>
              <a:t>Imblearner</a:t>
            </a:r>
            <a:endParaRPr lang="es-MX" dirty="0"/>
          </a:p>
          <a:p>
            <a:r>
              <a:rPr lang="es-MX" dirty="0" err="1"/>
              <a:t>Sklearn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7741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0B2F6-0968-4276-818B-8B70BFC8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400" b="1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Mapa de Calor </a:t>
            </a:r>
            <a:br>
              <a:rPr lang="en-US" sz="1400" b="1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400" b="1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 correlación del mapa de calor es alta con is_fraud</a:t>
            </a:r>
            <a:br>
              <a:rPr lang="en-US" sz="1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(Mapa de calor si el valor es cercano a 1 y el color es cercano al blanco, lo que significa que 2 características del dataset tienen una correlación alta)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220449-E9A0-44E0-AD2C-C600A8FF4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423" t="24641" r="10232" b="12803"/>
          <a:stretch/>
        </p:blipFill>
        <p:spPr>
          <a:xfrm>
            <a:off x="4777316" y="1778810"/>
            <a:ext cx="6780700" cy="329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51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ADBD507-4EE0-4585-ABD6-A5F2038B1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000" b="1" u="sng" dirty="0" err="1">
                <a:solidFill>
                  <a:schemeClr val="bg1"/>
                </a:solidFill>
              </a:rPr>
              <a:t>Barplot</a:t>
            </a:r>
            <a:r>
              <a:rPr lang="en-US" sz="2000" b="1" u="sng" dirty="0">
                <a:solidFill>
                  <a:schemeClr val="bg1"/>
                </a:solidFill>
              </a:rPr>
              <a:t> / Number of frauds by gender</a:t>
            </a:r>
            <a:br>
              <a:rPr lang="en-US" sz="4000" b="1" u="sng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4000" b="1" u="sng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000" dirty="0">
                <a:solidFill>
                  <a:schemeClr val="bg1"/>
                </a:solidFill>
              </a:rPr>
              <a:t>El </a:t>
            </a:r>
            <a:r>
              <a:rPr lang="en-US" sz="2000" dirty="0" err="1">
                <a:solidFill>
                  <a:schemeClr val="bg1"/>
                </a:solidFill>
              </a:rPr>
              <a:t>número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fraudes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detectados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en</a:t>
            </a:r>
            <a:r>
              <a:rPr lang="en-US" sz="2000" dirty="0">
                <a:solidFill>
                  <a:schemeClr val="bg1"/>
                </a:solidFill>
              </a:rPr>
              <a:t> el dataset y </a:t>
            </a:r>
            <a:r>
              <a:rPr lang="en-US" sz="2000" dirty="0" err="1">
                <a:solidFill>
                  <a:schemeClr val="bg1"/>
                </a:solidFill>
              </a:rPr>
              <a:t>agrupados</a:t>
            </a:r>
            <a:r>
              <a:rPr lang="en-US" sz="2000" dirty="0">
                <a:solidFill>
                  <a:schemeClr val="bg1"/>
                </a:solidFill>
              </a:rPr>
              <a:t> por </a:t>
            </a:r>
            <a:r>
              <a:rPr lang="en-US" sz="2000" dirty="0" err="1">
                <a:solidFill>
                  <a:schemeClr val="bg1"/>
                </a:solidFill>
              </a:rPr>
              <a:t>género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Hombres: 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 err="1">
                <a:solidFill>
                  <a:schemeClr val="bg1"/>
                </a:solidFill>
              </a:rPr>
              <a:t>Mujeres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4F89AC-FEE5-4305-A90A-88EF1FF62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837" t="25046" r="9502" b="16479"/>
          <a:stretch/>
        </p:blipFill>
        <p:spPr>
          <a:xfrm>
            <a:off x="5195454" y="2009808"/>
            <a:ext cx="6356465" cy="283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75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A5E1BB-903F-4C8B-A71B-EE29FBCC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3877056" cy="24091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400" b="1" u="sng"/>
              <a:t>Barplot / Number of Frauds by category</a:t>
            </a:r>
            <a:br>
              <a:rPr lang="en-US" sz="1400" b="1" u="sng"/>
            </a:br>
            <a:br>
              <a:rPr lang="en-US" sz="1400" b="1" u="sng"/>
            </a:br>
            <a:r>
              <a:rPr lang="en-US" sz="1400"/>
              <a:t>El número de fraudes detectados en el dataset y agrupados por categorías de compra</a:t>
            </a:r>
            <a:br>
              <a:rPr lang="en-US" sz="1400"/>
            </a:br>
            <a:br>
              <a:rPr lang="en-US" sz="1400"/>
            </a:br>
            <a:r>
              <a:rPr lang="en-US" sz="1400"/>
              <a:t>Mezcla de las gráficas de fraudes por género y categoría</a:t>
            </a:r>
            <a:br>
              <a:rPr lang="en-US" sz="1400"/>
            </a:br>
            <a:br>
              <a:rPr lang="en-US" sz="1400"/>
            </a:br>
            <a:br>
              <a:rPr lang="en-US" sz="1400"/>
            </a:b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6C0BFF-2572-4ACB-AEE6-F8DA66D890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38" t="32606" r="10231" b="36404"/>
          <a:stretch/>
        </p:blipFill>
        <p:spPr>
          <a:xfrm>
            <a:off x="6238221" y="1113347"/>
            <a:ext cx="5417674" cy="16341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A81464-739B-466B-B404-0B6BB685CD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85" t="31581" r="9307" b="37430"/>
          <a:stretch/>
        </p:blipFill>
        <p:spPr>
          <a:xfrm>
            <a:off x="5247249" y="3429000"/>
            <a:ext cx="6408646" cy="1919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3C1CFC-FF33-4AA8-AF04-25066790CFDD}"/>
              </a:ext>
            </a:extLst>
          </p:cNvPr>
          <p:cNvSpPr txBox="1"/>
          <p:nvPr/>
        </p:nvSpPr>
        <p:spPr>
          <a:xfrm>
            <a:off x="410817" y="2597426"/>
            <a:ext cx="2888974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MX" sz="1400">
                <a:latin typeface="+mj-lt"/>
                <a:ea typeface="+mj-ea"/>
                <a:cs typeface="+mj-cs"/>
              </a:rPr>
              <a:t>Cuál es el género que presenta más transacciones fraudulentas?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MX" sz="1400">
                <a:latin typeface="+mj-lt"/>
                <a:ea typeface="+mj-ea"/>
                <a:cs typeface="+mj-cs"/>
              </a:rPr>
              <a:t>       </a:t>
            </a:r>
            <a:r>
              <a:rPr lang="es-MX" sz="1400" b="1">
                <a:latin typeface="+mj-lt"/>
                <a:ea typeface="+mj-ea"/>
                <a:cs typeface="+mj-cs"/>
              </a:rPr>
              <a:t>Hombres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s-MX" sz="1400">
              <a:latin typeface="+mj-lt"/>
              <a:ea typeface="+mj-ea"/>
              <a:cs typeface="+mj-cs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MX" sz="1400">
                <a:latin typeface="+mj-lt"/>
                <a:ea typeface="+mj-ea"/>
                <a:cs typeface="+mj-cs"/>
              </a:rPr>
              <a:t>¿Cuál es la categoría que presenta más fraude?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MX" sz="1400">
                <a:latin typeface="+mj-lt"/>
                <a:ea typeface="+mj-ea"/>
                <a:cs typeface="+mj-cs"/>
              </a:rPr>
              <a:t>       </a:t>
            </a:r>
            <a:r>
              <a:rPr lang="es-MX" sz="1400" b="1">
                <a:latin typeface="+mj-lt"/>
                <a:ea typeface="+mj-ea"/>
                <a:cs typeface="+mj-cs"/>
              </a:rPr>
              <a:t>shopping_net</a:t>
            </a:r>
            <a:r>
              <a:rPr lang="es-MX" sz="1400">
                <a:latin typeface="+mj-lt"/>
                <a:ea typeface="+mj-ea"/>
                <a:cs typeface="+mj-cs"/>
              </a:rPr>
              <a:t> </a:t>
            </a:r>
            <a:endParaRPr lang="es-MX" sz="1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79362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5313D8-784A-40F5-BEBC-FCE63A6E5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>
                <a:solidFill>
                  <a:srgbClr val="FFFFFF"/>
                </a:solidFill>
              </a:rPr>
              <a:t>Downsampling</a:t>
            </a: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90F6ADB-4643-46DD-9E2F-92437D04B0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22" t="43979" r="31924" b="41329"/>
          <a:stretch/>
        </p:blipFill>
        <p:spPr>
          <a:xfrm>
            <a:off x="6116278" y="3977528"/>
            <a:ext cx="5455917" cy="755843"/>
          </a:xfrm>
          <a:prstGeom prst="rect">
            <a:avLst/>
          </a:prstGeom>
        </p:spPr>
      </p:pic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69982D4-4585-42B2-BDAA-CB1DBAD272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75" t="22109" r="20469" b="8781"/>
          <a:stretch/>
        </p:blipFill>
        <p:spPr>
          <a:xfrm>
            <a:off x="-42582" y="2596836"/>
            <a:ext cx="5924546" cy="328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6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4EE96-0F78-4B67-BDC2-D7FD7735A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731"/>
            <a:ext cx="10515600" cy="1325563"/>
          </a:xfrm>
        </p:spPr>
        <p:txBody>
          <a:bodyPr>
            <a:normAutofit/>
          </a:bodyPr>
          <a:lstStyle/>
          <a:p>
            <a:r>
              <a:rPr lang="es-MX" sz="2500"/>
              <a:t>Bootstrap e intervalo de confianza</a:t>
            </a:r>
            <a:endParaRPr lang="es-MX" sz="2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498E98-EE8C-425F-8968-AC50AD064A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95" t="22209" r="42738" b="22526"/>
          <a:stretch/>
        </p:blipFill>
        <p:spPr>
          <a:xfrm>
            <a:off x="875488" y="975622"/>
            <a:ext cx="4802074" cy="24533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D065D6-99FB-47B1-9236-CC78F53BB5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86" t="33431" r="48453" b="24379"/>
          <a:stretch/>
        </p:blipFill>
        <p:spPr>
          <a:xfrm>
            <a:off x="6095999" y="883029"/>
            <a:ext cx="5030449" cy="28919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1F15AE-8A22-4794-8A44-B8A54D233D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81" t="22366" r="50000" b="16810"/>
          <a:stretch/>
        </p:blipFill>
        <p:spPr>
          <a:xfrm>
            <a:off x="467472" y="3844176"/>
            <a:ext cx="5210090" cy="2687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71058B-A0D0-41D2-A338-7684134764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238" t="38301" r="18929" b="56057"/>
          <a:stretch/>
        </p:blipFill>
        <p:spPr>
          <a:xfrm>
            <a:off x="6048290" y="5187802"/>
            <a:ext cx="5676238" cy="38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7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Credit Card Fraud Detection </vt:lpstr>
      <vt:lpstr>Contenidos</vt:lpstr>
      <vt:lpstr>Objetivos</vt:lpstr>
      <vt:lpstr>Librerías utilizadas</vt:lpstr>
      <vt:lpstr>Mapa de Calor   La correlación del mapa de calor es alta con is_fraud  (Mapa de calor si el valor es cercano a 1 y el color es cercano al blanco, lo que significa que 2 características del dataset tienen una correlación alta)</vt:lpstr>
      <vt:lpstr>Barplot / Number of frauds by gender  El número de fraudes detectados en el dataset y agrupados por género  Hombres:   Mujeres: </vt:lpstr>
      <vt:lpstr>Barplot / Number of Frauds by category  El número de fraudes detectados en el dataset y agrupados por categorías de compra  Mezcla de las gráficas de fraudes por género y categoría   </vt:lpstr>
      <vt:lpstr>Downsampling</vt:lpstr>
      <vt:lpstr>Bootstrap e intervalo de confianza</vt:lpstr>
      <vt:lpstr>Transformación de datos a variables categóricas</vt:lpstr>
      <vt:lpstr>Extra Trees Classifier y nlargest </vt:lpstr>
      <vt:lpstr>Modelo de Regresión </vt:lpstr>
      <vt:lpstr>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 </dc:title>
  <dc:creator>Pacheco, Jose Roberto</dc:creator>
  <cp:lastModifiedBy>Pacheco, Jose Roberto</cp:lastModifiedBy>
  <cp:revision>1</cp:revision>
  <dcterms:created xsi:type="dcterms:W3CDTF">2022-02-05T13:49:27Z</dcterms:created>
  <dcterms:modified xsi:type="dcterms:W3CDTF">2022-02-05T13:49:54Z</dcterms:modified>
</cp:coreProperties>
</file>