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60" r:id="rId3"/>
    <p:sldId id="261" r:id="rId4"/>
    <p:sldId id="262" r:id="rId5"/>
    <p:sldId id="263" r:id="rId6"/>
    <p:sldId id="264" r:id="rId7"/>
    <p:sldId id="265" r:id="rId8"/>
    <p:sldId id="266" r:id="rId9"/>
    <p:sldId id="267" r:id="rId10"/>
    <p:sldId id="268" r:id="rId11"/>
    <p:sldId id="281" r:id="rId12"/>
    <p:sldId id="275" r:id="rId13"/>
    <p:sldId id="276" r:id="rId14"/>
    <p:sldId id="277" r:id="rId15"/>
    <p:sldId id="280" r:id="rId16"/>
  </p:sldIdLst>
  <p:sldSz cx="12192000" cy="6858000"/>
  <p:notesSz cx="6858000" cy="9144000"/>
  <p:embeddedFontLst>
    <p:embeddedFont>
      <p:font typeface="Questrial" panose="020B0604020202020204" charset="0"/>
      <p:regular r:id="rId18"/>
    </p:embeddedFont>
    <p:embeddedFont>
      <p:font typeface="Comic Sans MS" panose="030F0702030302020204" pitchFamily="66" charset="0"/>
      <p:regular r:id="rId19"/>
      <p:bold r:id="rId20"/>
      <p:italic r:id="rId21"/>
      <p:boldItalic r:id="rId22"/>
    </p:embeddedFont>
    <p:embeddedFont>
      <p:font typeface="Wingdings 3" panose="05040102010807070707" pitchFamily="18" charset="2"/>
      <p:regular r:id="rId23"/>
    </p:embeddedFont>
    <p:embeddedFont>
      <p:font typeface="Trebuchet MS" panose="020B0603020202020204" pitchFamily="34" charset="0"/>
      <p:regular r:id="rId24"/>
      <p:bold r:id="rId25"/>
      <p:italic r:id="rId26"/>
      <p:boldItalic r:id="rId27"/>
    </p:embeddedFont>
    <p:embeddedFont>
      <p:font typeface="MV Boli" panose="02000500030200090000"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52649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84704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1070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400868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51616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263960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288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415246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2604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18951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16624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08825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81512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42495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6308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70869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rtl="0">
              <a:spcBef>
                <a:spcPts val="0"/>
              </a:spcBef>
              <a:buSzPct val="25000"/>
              <a:buNone/>
            </a:pPr>
            <a:fld id="{00000000-1234-1234-1234-123412341234}" type="slidenum">
              <a:rPr lang="es-CO" sz="1050" b="0" i="0" u="none" strike="noStrike" cap="none" smtClean="0">
                <a:solidFill>
                  <a:schemeClr val="lt1"/>
                </a:solidFill>
                <a:latin typeface="Questrial"/>
                <a:ea typeface="Questrial"/>
                <a:cs typeface="Questrial"/>
                <a:sym typeface="Questrial"/>
              </a:rPr>
              <a:t>‹Nº›</a:t>
            </a:fld>
            <a:endParaRPr lang="es-CO" sz="105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3729739952"/>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s.activemobi.com/blog/por-que-un-restaurante-necesita-un-sitio-movi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1504950" y="1194741"/>
            <a:ext cx="9448800" cy="1825096"/>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6D6D6D"/>
              </a:buClr>
              <a:buSzPct val="25000"/>
              <a:buFont typeface="Questrial"/>
              <a:buNone/>
            </a:pPr>
            <a:r>
              <a:rPr lang="es-CO" sz="16600" b="0" i="0" u="none" strike="noStrike" cap="none" dirty="0" err="1" smtClean="0">
                <a:solidFill>
                  <a:schemeClr val="tx1"/>
                </a:solidFill>
                <a:effectLst>
                  <a:innerShdw blurRad="114300">
                    <a:prstClr val="black"/>
                  </a:innerShdw>
                </a:effectLst>
                <a:latin typeface="MV Boli" panose="02000500030200090000" pitchFamily="2" charset="0"/>
                <a:cs typeface="MV Boli" panose="02000500030200090000" pitchFamily="2" charset="0"/>
                <a:sym typeface="Questrial"/>
              </a:rPr>
              <a:t>EasyOder</a:t>
            </a:r>
            <a:endParaRPr lang="es-CO" sz="16600" b="0" i="0" u="none" strike="noStrike" cap="none" dirty="0">
              <a:solidFill>
                <a:schemeClr val="tx1"/>
              </a:solidFill>
              <a:effectLst>
                <a:innerShdw blurRad="114300">
                  <a:prstClr val="black"/>
                </a:innerShdw>
              </a:effectLst>
              <a:latin typeface="MV Boli" panose="02000500030200090000" pitchFamily="2" charset="0"/>
              <a:cs typeface="MV Boli" panose="02000500030200090000" pitchFamily="2" charset="0"/>
              <a:sym typeface="Questrial"/>
            </a:endParaRPr>
          </a:p>
        </p:txBody>
      </p:sp>
      <p:sp>
        <p:nvSpPr>
          <p:cNvPr id="146" name="Shape 146"/>
          <p:cNvSpPr txBox="1"/>
          <p:nvPr/>
        </p:nvSpPr>
        <p:spPr>
          <a:xfrm>
            <a:off x="2724150" y="3132946"/>
            <a:ext cx="7010400" cy="30469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3200" b="1" i="0" u="none" strike="noStrike" cap="none" dirty="0" smtClean="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Anderson </a:t>
            </a:r>
            <a:r>
              <a:rPr lang="es-CO" sz="3200" b="1" i="0" u="none" strike="noStrike" cap="none" dirty="0" err="1" smtClean="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Rodriguez</a:t>
            </a:r>
            <a:endParaRPr lang="es-CO" sz="3200" b="1" i="0" u="none" strike="noStrike" cap="none" dirty="0" smtClean="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endParaRPr>
          </a:p>
          <a:p>
            <a:pPr marL="0" marR="0" lvl="0" indent="0" algn="ctr" rtl="0">
              <a:spcBef>
                <a:spcPts val="0"/>
              </a:spcBef>
              <a:buSzPct val="25000"/>
              <a:buNone/>
            </a:pPr>
            <a:r>
              <a:rPr lang="es-CO" sz="3200" b="1" i="0" u="none" strike="noStrike" cap="none" dirty="0" smtClean="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Diego </a:t>
            </a:r>
            <a:r>
              <a:rPr lang="es-CO" sz="3200" b="1" i="0" u="none" strike="noStrike" cap="none" dirty="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Murillo </a:t>
            </a:r>
          </a:p>
          <a:p>
            <a:pPr marL="0" marR="0" lvl="0" indent="0" algn="ctr" rtl="0">
              <a:spcBef>
                <a:spcPts val="0"/>
              </a:spcBef>
              <a:buSzPct val="25000"/>
              <a:buNone/>
            </a:pPr>
            <a:r>
              <a:rPr lang="es-CO" sz="3200" b="1" i="0" u="none" strike="noStrike" cap="none" dirty="0" err="1">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Marvy</a:t>
            </a:r>
            <a:r>
              <a:rPr lang="es-CO" sz="3200" b="1" i="0" u="none" strike="noStrike" cap="none" dirty="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 Martínez </a:t>
            </a:r>
          </a:p>
          <a:p>
            <a:pPr marL="0" marR="0" lvl="0" indent="0" algn="ctr" rtl="0">
              <a:spcBef>
                <a:spcPts val="0"/>
              </a:spcBef>
              <a:buSzPct val="25000"/>
              <a:buNone/>
            </a:pPr>
            <a:r>
              <a:rPr lang="es-CO" sz="3200" b="1" i="0" u="none" strike="noStrike" cap="none" dirty="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Moisés </a:t>
            </a:r>
            <a:r>
              <a:rPr lang="es-CO" sz="3200" b="1" i="0" u="none" strike="noStrike" cap="none" dirty="0" err="1">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Urueña</a:t>
            </a:r>
            <a:r>
              <a:rPr lang="es-CO" sz="3200" b="1" i="0" u="none" strike="noStrike" cap="none" dirty="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 Calderón </a:t>
            </a:r>
          </a:p>
          <a:p>
            <a:pPr marL="0" marR="0" lvl="0" indent="0" algn="ctr" rtl="0">
              <a:spcBef>
                <a:spcPts val="0"/>
              </a:spcBef>
              <a:buSzPct val="25000"/>
              <a:buNone/>
            </a:pPr>
            <a:r>
              <a:rPr lang="es-CO" sz="3200" b="1" i="0" u="none" strike="noStrike" cap="none" dirty="0">
                <a:solidFill>
                  <a:schemeClr val="lt1"/>
                </a:solidFill>
                <a:effectLst>
                  <a:outerShdw blurRad="50800" dist="38100" dir="16200000" rotWithShape="0">
                    <a:prstClr val="black">
                      <a:alpha val="40000"/>
                    </a:prstClr>
                  </a:outerShdw>
                </a:effectLst>
                <a:latin typeface="Comic Sans MS"/>
                <a:ea typeface="Comic Sans MS"/>
                <a:cs typeface="Comic Sans MS"/>
                <a:sym typeface="Comic Sans MS"/>
              </a:rPr>
              <a:t>Nancy Rojas Gordillo</a:t>
            </a:r>
          </a:p>
          <a:p>
            <a:pPr marL="0" marR="0" lvl="0" indent="0" algn="ctr" rtl="0">
              <a:spcBef>
                <a:spcPts val="0"/>
              </a:spcBef>
              <a:buNone/>
            </a:pPr>
            <a:endParaRPr sz="3200" b="1" i="0" u="none" strike="noStrike" cap="none" dirty="0">
              <a:solidFill>
                <a:schemeClr val="lt1"/>
              </a:solidFill>
              <a:latin typeface="Comic Sans MS"/>
              <a:ea typeface="Comic Sans MS"/>
              <a:cs typeface="Comic Sans MS"/>
              <a:sym typeface="Comic Sans MS"/>
            </a:endParaRPr>
          </a:p>
          <a:p>
            <a:pPr marL="0" marR="0" lvl="0" indent="0" algn="ctr" rtl="0">
              <a:spcBef>
                <a:spcPts val="0"/>
              </a:spcBef>
              <a:buSzPct val="25000"/>
              <a:buNone/>
            </a:pPr>
            <a:r>
              <a:rPr lang="es-CO" sz="2800" b="1" i="0" u="none" strike="noStrike" cap="none" dirty="0">
                <a:solidFill>
                  <a:schemeClr val="lt1"/>
                </a:solidFill>
                <a:latin typeface="Comic Sans MS"/>
                <a:ea typeface="Comic Sans MS"/>
                <a:cs typeface="Comic Sans MS"/>
                <a:sym typeface="Comic Sans MS"/>
              </a:rPr>
              <a:t>Ficha: 1020136</a:t>
            </a:r>
            <a:r>
              <a:rPr lang="es-CO" sz="3200" b="1" i="0" u="none" strike="noStrike" cap="none" dirty="0">
                <a:solidFill>
                  <a:schemeClr val="lt1"/>
                </a:solidFill>
                <a:latin typeface="Comic Sans MS"/>
                <a:ea typeface="Comic Sans MS"/>
                <a:cs typeface="Comic Sans MS"/>
                <a:sym typeface="Comic Sans MS"/>
              </a:rPr>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algn="ctr">
              <a:spcBef>
                <a:spcPts val="0"/>
              </a:spcBef>
              <a:buNone/>
            </a:pPr>
            <a:r>
              <a:rPr lang="es-CO" sz="4000" b="1" dirty="0">
                <a:latin typeface="Comic Sans MS" panose="030F0702030302020204" pitchFamily="66" charset="0"/>
              </a:rPr>
              <a:t>PORTAFOLIO</a:t>
            </a:r>
          </a:p>
        </p:txBody>
      </p:sp>
      <p:sp>
        <p:nvSpPr>
          <p:cNvPr id="214" name="Shape 214"/>
          <p:cNvSpPr txBox="1">
            <a:spLocks noGrp="1"/>
          </p:cNvSpPr>
          <p:nvPr>
            <p:ph idx="1"/>
          </p:nvPr>
        </p:nvSpPr>
        <p:spPr>
          <a:xfrm>
            <a:off x="685800" y="1416897"/>
            <a:ext cx="10820400" cy="4958999"/>
          </a:xfrm>
          <a:prstGeom prst="rect">
            <a:avLst/>
          </a:prstGeom>
        </p:spPr>
        <p:txBody>
          <a:bodyPr lIns="91425" tIns="91425" rIns="91425" bIns="91425" anchor="t" anchorCtr="0">
            <a:noAutofit/>
          </a:bodyPr>
          <a:lstStyle/>
          <a:p>
            <a:pPr lvl="0" rtl="0">
              <a:spcBef>
                <a:spcPts val="0"/>
              </a:spcBef>
              <a:buNone/>
            </a:pPr>
            <a:endParaRPr sz="3000" dirty="0">
              <a:latin typeface="Comic Sans MS" panose="030F0702030302020204" pitchFamily="66" charset="0"/>
            </a:endParaRPr>
          </a:p>
          <a:p>
            <a:pPr lvl="0" rtl="0">
              <a:spcBef>
                <a:spcPts val="0"/>
              </a:spcBef>
              <a:buNone/>
            </a:pPr>
            <a:r>
              <a:rPr lang="es-CO" sz="3000" dirty="0">
                <a:latin typeface="Comic Sans MS" panose="030F0702030302020204" pitchFamily="66" charset="0"/>
              </a:rPr>
              <a:t>Atributos Físicos:</a:t>
            </a:r>
          </a:p>
          <a:p>
            <a:pPr marL="457200" lvl="0" indent="-381000" rtl="0">
              <a:spcBef>
                <a:spcPts val="0"/>
              </a:spcBef>
              <a:buSzPct val="100000"/>
            </a:pPr>
            <a:r>
              <a:rPr lang="es-CO" sz="2400" dirty="0">
                <a:latin typeface="Comic Sans MS" panose="030F0702030302020204" pitchFamily="66" charset="0"/>
              </a:rPr>
              <a:t>Conexión a Internet - Servidor - Pantallas: (Monitor. TV, Tablet o Phablet)</a:t>
            </a:r>
          </a:p>
          <a:p>
            <a:pPr lvl="0" rtl="0">
              <a:spcBef>
                <a:spcPts val="0"/>
              </a:spcBef>
              <a:buNone/>
            </a:pPr>
            <a:endParaRPr sz="3000" dirty="0">
              <a:latin typeface="Comic Sans MS" panose="030F0702030302020204" pitchFamily="66" charset="0"/>
            </a:endParaRPr>
          </a:p>
          <a:p>
            <a:pPr lvl="0" rtl="0">
              <a:spcBef>
                <a:spcPts val="0"/>
              </a:spcBef>
              <a:buNone/>
            </a:pPr>
            <a:r>
              <a:rPr lang="es-CO" sz="3000" dirty="0">
                <a:latin typeface="Comic Sans MS" panose="030F0702030302020204" pitchFamily="66" charset="0"/>
              </a:rPr>
              <a:t>Atributos Funcionales:</a:t>
            </a:r>
          </a:p>
          <a:p>
            <a:pPr marL="457200" lvl="0" indent="-381000" rtl="0">
              <a:spcBef>
                <a:spcPts val="0"/>
              </a:spcBef>
              <a:buSzPct val="100000"/>
            </a:pPr>
            <a:r>
              <a:rPr lang="es-CO" sz="2400" dirty="0">
                <a:latin typeface="Comic Sans MS" panose="030F0702030302020204" pitchFamily="66" charset="0"/>
              </a:rPr>
              <a:t>Escanear código QR que </a:t>
            </a:r>
            <a:r>
              <a:rPr lang="es-CO" sz="2400" dirty="0" err="1">
                <a:latin typeface="Comic Sans MS" panose="030F0702030302020204" pitchFamily="66" charset="0"/>
              </a:rPr>
              <a:t>redirecciona</a:t>
            </a:r>
            <a:r>
              <a:rPr lang="es-CO" sz="2400" dirty="0">
                <a:latin typeface="Comic Sans MS" panose="030F0702030302020204" pitchFamily="66" charset="0"/>
              </a:rPr>
              <a:t> al software</a:t>
            </a:r>
          </a:p>
          <a:p>
            <a:pPr marL="457200" lvl="0" indent="-381000" rtl="0">
              <a:spcBef>
                <a:spcPts val="0"/>
              </a:spcBef>
              <a:buSzPct val="100000"/>
            </a:pPr>
            <a:r>
              <a:rPr lang="es-CO" sz="2400" dirty="0">
                <a:latin typeface="Comic Sans MS" panose="030F0702030302020204" pitchFamily="66" charset="0"/>
              </a:rPr>
              <a:t>En la interfaz se visualiza el menú con sus promociones y precios.</a:t>
            </a:r>
          </a:p>
          <a:p>
            <a:pPr marL="457200" lvl="0" indent="-381000" rtl="0">
              <a:spcBef>
                <a:spcPts val="0"/>
              </a:spcBef>
              <a:buSzPct val="100000"/>
            </a:pPr>
            <a:r>
              <a:rPr lang="es-CO" sz="2400" dirty="0">
                <a:latin typeface="Comic Sans MS" panose="030F0702030302020204" pitchFamily="66" charset="0"/>
              </a:rPr>
              <a:t>Se realiza orden de compra con su valor total y número de pago.</a:t>
            </a:r>
          </a:p>
          <a:p>
            <a:pPr marL="457200" lvl="0" indent="-381000" rtl="0">
              <a:spcBef>
                <a:spcPts val="0"/>
              </a:spcBef>
              <a:buSzPct val="100000"/>
            </a:pPr>
            <a:r>
              <a:rPr lang="es-CO" sz="2400" dirty="0">
                <a:latin typeface="Comic Sans MS" panose="030F0702030302020204" pitchFamily="66" charset="0"/>
              </a:rPr>
              <a:t>El cajero genera una factura y recibe el pago.</a:t>
            </a:r>
          </a:p>
          <a:p>
            <a:pPr marL="457200" lvl="0" indent="-381000" rtl="0">
              <a:spcBef>
                <a:spcPts val="0"/>
              </a:spcBef>
              <a:buSzPct val="100000"/>
            </a:pPr>
            <a:r>
              <a:rPr lang="es-CO" sz="2400" dirty="0">
                <a:latin typeface="Comic Sans MS" panose="030F0702030302020204" pitchFamily="66" charset="0"/>
              </a:rPr>
              <a:t>Chef visualiza la orden y la prepara.</a:t>
            </a:r>
          </a:p>
          <a:p>
            <a:pPr lvl="0" rtl="0">
              <a:spcBef>
                <a:spcPts val="0"/>
              </a:spcBef>
              <a:buNone/>
            </a:pPr>
            <a:endParaRPr sz="2400" dirty="0">
              <a:latin typeface="Comic Sans MS" panose="030F0702030302020204" pitchFamily="66" charset="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icons.iconarchive.com/icons/iconsmind/outline/512/Interne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472" y="162079"/>
            <a:ext cx="2583305" cy="2583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3665472" y="2585987"/>
            <a:ext cx="2796681" cy="276999"/>
          </a:xfrm>
          <a:prstGeom prst="rect">
            <a:avLst/>
          </a:prstGeom>
        </p:spPr>
        <p:txBody>
          <a:bodyPr wrap="square">
            <a:spAutoFit/>
          </a:bodyPr>
          <a:lstStyle/>
          <a:p>
            <a:r>
              <a:rPr lang="es-CO" sz="600" dirty="0">
                <a:solidFill>
                  <a:schemeClr val="tx1"/>
                </a:solidFill>
              </a:rPr>
              <a:t>http://www.iconarchive.com/show/outline-icons-by-iconsmind/Internet-icon.html</a:t>
            </a:r>
          </a:p>
        </p:txBody>
      </p:sp>
      <p:pic>
        <p:nvPicPr>
          <p:cNvPr id="3078" name="Picture 6" descr="http://www.ayssas.com/website/images/temp/166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39" y="1801502"/>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23339" y="4144814"/>
            <a:ext cx="2464136" cy="215444"/>
          </a:xfrm>
          <a:prstGeom prst="rect">
            <a:avLst/>
          </a:prstGeom>
        </p:spPr>
        <p:txBody>
          <a:bodyPr wrap="none">
            <a:spAutoFit/>
          </a:bodyPr>
          <a:lstStyle/>
          <a:p>
            <a:r>
              <a:rPr lang="es-CO" sz="800" dirty="0">
                <a:solidFill>
                  <a:schemeClr val="tx1"/>
                </a:solidFill>
              </a:rPr>
              <a:t>http://www.ayssas.com/website/index1.php?id=01</a:t>
            </a:r>
          </a:p>
        </p:txBody>
      </p:sp>
      <p:pic>
        <p:nvPicPr>
          <p:cNvPr id="3082" name="Picture 10" descr="http://icdn.pro/images/es/s/e/servidor-icono-7136-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158" y="3434897"/>
            <a:ext cx="2078453" cy="207845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3994842" y="5852062"/>
            <a:ext cx="2069797" cy="200055"/>
          </a:xfrm>
          <a:prstGeom prst="rect">
            <a:avLst/>
          </a:prstGeom>
        </p:spPr>
        <p:txBody>
          <a:bodyPr wrap="none">
            <a:spAutoFit/>
          </a:bodyPr>
          <a:lstStyle/>
          <a:p>
            <a:r>
              <a:rPr lang="es-CO" sz="700" dirty="0">
                <a:solidFill>
                  <a:schemeClr val="tx1"/>
                </a:solidFill>
              </a:rPr>
              <a:t>http://icones.pro/es/servidor-3-imagen-png.html</a:t>
            </a:r>
          </a:p>
        </p:txBody>
      </p:sp>
      <p:pic>
        <p:nvPicPr>
          <p:cNvPr id="3084" name="Picture 12" descr="http://es.downloadicons.net/sites/default/files/icono-del-monitor-de-computadora-1638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2510" y="221569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6873370" y="4685030"/>
            <a:ext cx="2754280" cy="215444"/>
          </a:xfrm>
          <a:prstGeom prst="rect">
            <a:avLst/>
          </a:prstGeom>
        </p:spPr>
        <p:txBody>
          <a:bodyPr wrap="none">
            <a:spAutoFit/>
          </a:bodyPr>
          <a:lstStyle/>
          <a:p>
            <a:r>
              <a:rPr lang="es-CO" sz="800" dirty="0">
                <a:solidFill>
                  <a:schemeClr val="tx1"/>
                </a:solidFill>
              </a:rPr>
              <a:t>http://es.downloadicons.net/iconos-de-monitor?page=12</a:t>
            </a:r>
          </a:p>
        </p:txBody>
      </p:sp>
    </p:spTree>
    <p:extLst>
      <p:ext uri="{BB962C8B-B14F-4D97-AF65-F5344CB8AC3E}">
        <p14:creationId xmlns:p14="http://schemas.microsoft.com/office/powerpoint/2010/main" val="75718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ctr" anchorCtr="0">
            <a:noAutofit/>
          </a:bodyPr>
          <a:lstStyle/>
          <a:p>
            <a:pPr lvl="0" algn="ctr">
              <a:spcBef>
                <a:spcPts val="0"/>
              </a:spcBef>
              <a:buNone/>
            </a:pPr>
            <a:r>
              <a:rPr lang="es-CO" sz="4400" b="1" dirty="0">
                <a:latin typeface="Comic Sans MS" panose="030F0702030302020204" pitchFamily="66" charset="0"/>
              </a:rPr>
              <a:t>IMPACTO</a:t>
            </a:r>
          </a:p>
        </p:txBody>
      </p:sp>
      <p:sp>
        <p:nvSpPr>
          <p:cNvPr id="250" name="Shape 250"/>
          <p:cNvSpPr txBox="1">
            <a:spLocks noGrp="1"/>
          </p:cNvSpPr>
          <p:nvPr>
            <p:ph idx="1"/>
          </p:nvPr>
        </p:nvSpPr>
        <p:spPr>
          <a:xfrm>
            <a:off x="685800" y="1559122"/>
            <a:ext cx="10820400" cy="5035799"/>
          </a:xfrm>
          <a:prstGeom prst="rect">
            <a:avLst/>
          </a:prstGeom>
        </p:spPr>
        <p:txBody>
          <a:bodyPr lIns="91425" tIns="91425" rIns="91425" bIns="91425" anchor="t" anchorCtr="0">
            <a:noAutofit/>
          </a:bodyPr>
          <a:lstStyle/>
          <a:p>
            <a:pPr lvl="0" rtl="0">
              <a:spcBef>
                <a:spcPts val="0"/>
              </a:spcBef>
              <a:buNone/>
            </a:pPr>
            <a:r>
              <a:rPr lang="es-CO" sz="3600" dirty="0">
                <a:latin typeface="Comic Sans MS" panose="030F0702030302020204" pitchFamily="66" charset="0"/>
              </a:rPr>
              <a:t>Ambiental</a:t>
            </a:r>
            <a:r>
              <a:rPr lang="es-CO" sz="2400" dirty="0">
                <a:latin typeface="Comic Sans MS" panose="030F0702030302020204" pitchFamily="66" charset="0"/>
              </a:rPr>
              <a:t>:</a:t>
            </a:r>
          </a:p>
          <a:p>
            <a:pPr lvl="0" rtl="0">
              <a:spcBef>
                <a:spcPts val="0"/>
              </a:spcBef>
              <a:buNone/>
            </a:pPr>
            <a:r>
              <a:rPr lang="es-CO" sz="2400" dirty="0">
                <a:latin typeface="Comic Sans MS" panose="030F0702030302020204" pitchFamily="66" charset="0"/>
              </a:rPr>
              <a:t>Disminución del uso de papel para la impresión de los menús y publicidad.</a:t>
            </a:r>
          </a:p>
          <a:p>
            <a:pPr lvl="0" rtl="0">
              <a:spcBef>
                <a:spcPts val="0"/>
              </a:spcBef>
              <a:buNone/>
            </a:pPr>
            <a:r>
              <a:rPr lang="es-CO" sz="3600" dirty="0">
                <a:latin typeface="Comic Sans MS" panose="030F0702030302020204" pitchFamily="66" charset="0"/>
              </a:rPr>
              <a:t>Económica</a:t>
            </a:r>
            <a:r>
              <a:rPr lang="es-CO" sz="2400" dirty="0">
                <a:latin typeface="Comic Sans MS" panose="030F0702030302020204" pitchFamily="66" charset="0"/>
              </a:rPr>
              <a:t>:</a:t>
            </a:r>
          </a:p>
          <a:p>
            <a:pPr lvl="0" rtl="0">
              <a:spcBef>
                <a:spcPts val="0"/>
              </a:spcBef>
              <a:buNone/>
            </a:pPr>
            <a:r>
              <a:rPr lang="es-CO" sz="2400" dirty="0">
                <a:latin typeface="Comic Sans MS" panose="030F0702030302020204" pitchFamily="66" charset="0"/>
              </a:rPr>
              <a:t>Reducir costos de operatividad para prestar el servicio, generando una mayor cantidad de ingresos</a:t>
            </a:r>
          </a:p>
          <a:p>
            <a:pPr lvl="0" rtl="0">
              <a:spcBef>
                <a:spcPts val="0"/>
              </a:spcBef>
              <a:buNone/>
            </a:pPr>
            <a:r>
              <a:rPr lang="es-CO" sz="3600" dirty="0">
                <a:latin typeface="Comic Sans MS" panose="030F0702030302020204" pitchFamily="66" charset="0"/>
              </a:rPr>
              <a:t>Tecnológicas</a:t>
            </a:r>
            <a:r>
              <a:rPr lang="es-CO" sz="2400" dirty="0">
                <a:latin typeface="Comic Sans MS" panose="030F0702030302020204" pitchFamily="66" charset="0"/>
              </a:rPr>
              <a:t>:</a:t>
            </a:r>
          </a:p>
          <a:p>
            <a:pPr lvl="0">
              <a:spcBef>
                <a:spcPts val="0"/>
              </a:spcBef>
              <a:buNone/>
            </a:pPr>
            <a:r>
              <a:rPr lang="es-CO" sz="2400" dirty="0">
                <a:latin typeface="Comic Sans MS" panose="030F0702030302020204" pitchFamily="66" charset="0"/>
              </a:rPr>
              <a:t>Opción innovadora de aprovechar los dispositivos móviles, El restaurante que implemente esta aplicación se mostrará como una empresa dispuesta al cambio tecnológico y más atractivo para los nuevos clientes.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p:nvPr/>
        </p:nvPicPr>
        <p:blipFill>
          <a:blip r:embed="rId3">
            <a:alphaModFix/>
          </a:blip>
          <a:stretch>
            <a:fillRect/>
          </a:stretch>
        </p:blipFill>
        <p:spPr>
          <a:xfrm>
            <a:off x="876325" y="213014"/>
            <a:ext cx="4488450" cy="298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256" name="Shape 256"/>
          <p:cNvCxnSpPr/>
          <p:nvPr/>
        </p:nvCxnSpPr>
        <p:spPr>
          <a:xfrm>
            <a:off x="876325" y="169189"/>
            <a:ext cx="4557299" cy="3023699"/>
          </a:xfrm>
          <a:prstGeom prst="straightConnector1">
            <a:avLst/>
          </a:prstGeom>
          <a:noFill/>
          <a:ln w="76200" cap="flat" cmpd="sng">
            <a:solidFill>
              <a:srgbClr val="980000"/>
            </a:solidFill>
            <a:prstDash val="solid"/>
            <a:round/>
            <a:headEnd type="none" w="lg" len="lg"/>
            <a:tailEnd type="none" w="lg" len="lg"/>
          </a:ln>
        </p:spPr>
      </p:cxnSp>
      <p:cxnSp>
        <p:nvCxnSpPr>
          <p:cNvPr id="257" name="Shape 257"/>
          <p:cNvCxnSpPr/>
          <p:nvPr/>
        </p:nvCxnSpPr>
        <p:spPr>
          <a:xfrm flipH="1">
            <a:off x="898324" y="213014"/>
            <a:ext cx="4535400" cy="2958000"/>
          </a:xfrm>
          <a:prstGeom prst="straightConnector1">
            <a:avLst/>
          </a:prstGeom>
          <a:noFill/>
          <a:ln w="76200" cap="flat" cmpd="sng">
            <a:solidFill>
              <a:srgbClr val="980000"/>
            </a:solidFill>
            <a:prstDash val="solid"/>
            <a:round/>
            <a:headEnd type="none" w="lg" len="lg"/>
            <a:tailEnd type="none" w="lg" len="lg"/>
          </a:ln>
        </p:spPr>
      </p:cxnSp>
      <p:pic>
        <p:nvPicPr>
          <p:cNvPr id="258" name="Shape 258"/>
          <p:cNvPicPr preferRelativeResize="0"/>
          <p:nvPr/>
        </p:nvPicPr>
        <p:blipFill>
          <a:blip r:embed="rId4">
            <a:alphaModFix/>
          </a:blip>
          <a:stretch>
            <a:fillRect/>
          </a:stretch>
        </p:blipFill>
        <p:spPr>
          <a:xfrm>
            <a:off x="6582850" y="213014"/>
            <a:ext cx="4027484" cy="3023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59" name="Shape 259"/>
          <p:cNvPicPr preferRelativeResize="0"/>
          <p:nvPr/>
        </p:nvPicPr>
        <p:blipFill>
          <a:blip r:embed="rId5">
            <a:alphaModFix/>
          </a:blip>
          <a:stretch>
            <a:fillRect/>
          </a:stretch>
        </p:blipFill>
        <p:spPr>
          <a:xfrm>
            <a:off x="3166024" y="3654401"/>
            <a:ext cx="5449734" cy="25343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prstGeom prst="rect">
            <a:avLst/>
          </a:prstGeom>
        </p:spPr>
        <p:txBody>
          <a:bodyPr lIns="91425" tIns="91425" rIns="91425" bIns="91425" anchor="ctr" anchorCtr="0">
            <a:noAutofit/>
          </a:bodyPr>
          <a:lstStyle/>
          <a:p>
            <a:pPr lvl="0" algn="ctr">
              <a:spcBef>
                <a:spcPts val="0"/>
              </a:spcBef>
              <a:buNone/>
            </a:pPr>
            <a:r>
              <a:rPr lang="es-CO"/>
              <a:t>ESTRATEGIAS DE MERCADEO</a:t>
            </a:r>
          </a:p>
        </p:txBody>
      </p:sp>
      <p:sp>
        <p:nvSpPr>
          <p:cNvPr id="265" name="Shape 265"/>
          <p:cNvSpPr txBox="1">
            <a:spLocks noGrp="1"/>
          </p:cNvSpPr>
          <p:nvPr>
            <p:ph idx="1"/>
          </p:nvPr>
        </p:nvSpPr>
        <p:spPr>
          <a:prstGeom prst="rect">
            <a:avLst/>
          </a:prstGeom>
        </p:spPr>
        <p:txBody>
          <a:bodyPr lIns="91425" tIns="91425" rIns="91425" bIns="91425" anchor="t" anchorCtr="0">
            <a:noAutofit/>
          </a:bodyPr>
          <a:lstStyle/>
          <a:p>
            <a:pPr marL="139700" lvl="0" indent="0" rtl="0">
              <a:spcBef>
                <a:spcPts val="0"/>
              </a:spcBef>
              <a:buNone/>
            </a:pPr>
            <a:r>
              <a:rPr lang="es-CO" sz="2400" dirty="0"/>
              <a:t>Nuestra propuesta se dará a conocer básicamente por intermedio de la redes sociales.</a:t>
            </a:r>
          </a:p>
          <a:p>
            <a:pPr marL="457200" lvl="0" indent="-381000" rtl="0">
              <a:spcBef>
                <a:spcPts val="0"/>
              </a:spcBef>
              <a:buSzPct val="100000"/>
            </a:pPr>
            <a:r>
              <a:rPr lang="es-CO" sz="2400" dirty="0" err="1"/>
              <a:t>Youtube</a:t>
            </a:r>
            <a:endParaRPr lang="es-CO" sz="2400" dirty="0"/>
          </a:p>
          <a:p>
            <a:pPr marL="457200" lvl="0" indent="-381000" rtl="0">
              <a:spcBef>
                <a:spcPts val="0"/>
              </a:spcBef>
              <a:buSzPct val="100000"/>
            </a:pPr>
            <a:r>
              <a:rPr lang="es-CO" sz="2400" dirty="0"/>
              <a:t>Twitter</a:t>
            </a:r>
          </a:p>
          <a:p>
            <a:pPr marL="457200" lvl="0" indent="-381000" rtl="0">
              <a:spcBef>
                <a:spcPts val="0"/>
              </a:spcBef>
              <a:buSzPct val="100000"/>
            </a:pPr>
            <a:r>
              <a:rPr lang="es-CO" sz="2400" dirty="0"/>
              <a:t>Instagram</a:t>
            </a:r>
          </a:p>
          <a:p>
            <a:pPr marL="457200" lvl="0" indent="-381000" rtl="0">
              <a:spcBef>
                <a:spcPts val="0"/>
              </a:spcBef>
              <a:buSzPct val="100000"/>
            </a:pPr>
            <a:r>
              <a:rPr lang="es-CO" sz="2400" dirty="0"/>
              <a:t>Voz a voz</a:t>
            </a:r>
          </a:p>
          <a:p>
            <a:pPr marL="457200" lvl="0" indent="-381000">
              <a:spcBef>
                <a:spcPts val="0"/>
              </a:spcBef>
              <a:buSzPct val="100000"/>
            </a:pPr>
            <a:r>
              <a:rPr lang="es-CO" sz="2400" dirty="0"/>
              <a:t>Catálogo Digital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CO" sz="4000" b="1" dirty="0">
                <a:latin typeface="Comic Sans MS" panose="030F0702030302020204" pitchFamily="66" charset="0"/>
              </a:rPr>
              <a:t>Bibliografía</a:t>
            </a:r>
          </a:p>
        </p:txBody>
      </p:sp>
      <p:sp>
        <p:nvSpPr>
          <p:cNvPr id="283" name="Shape 283"/>
          <p:cNvSpPr txBox="1">
            <a:spLocks noGrp="1"/>
          </p:cNvSpPr>
          <p:nvPr>
            <p:ph idx="1"/>
          </p:nvPr>
        </p:nvSpPr>
        <p:spPr>
          <a:xfrm>
            <a:off x="677334" y="2160589"/>
            <a:ext cx="8596668" cy="2261509"/>
          </a:xfrm>
          <a:prstGeom prst="rect">
            <a:avLst/>
          </a:prstGeom>
        </p:spPr>
        <p:txBody>
          <a:bodyPr lIns="91425" tIns="91425" rIns="91425" bIns="91425" anchor="t" anchorCtr="0">
            <a:noAutofit/>
          </a:bodyPr>
          <a:lstStyle/>
          <a:p>
            <a:pPr lvl="0" rtl="0">
              <a:spcBef>
                <a:spcPts val="0"/>
              </a:spcBef>
              <a:buClr>
                <a:schemeClr val="dk1"/>
              </a:buClr>
              <a:buSzPct val="50000"/>
              <a:buFont typeface="Arial"/>
              <a:buNone/>
            </a:pPr>
            <a:r>
              <a:rPr lang="es-CO" dirty="0">
                <a:latin typeface="Comic Sans MS" panose="030F0702030302020204" pitchFamily="66" charset="0"/>
              </a:rPr>
              <a:t>INSTITUTO COLOMBIANO DE NORMAS TÉCNICAS Y CERTIFICACIÓN, NORMA TÉCNICA COLOMBIANA - NTC 1486 Documentación, Presentación de tesis, trabajos de grado y otros trabajos de investigación.</a:t>
            </a:r>
          </a:p>
          <a:p>
            <a:pPr lvl="0" rtl="0">
              <a:spcBef>
                <a:spcPts val="0"/>
              </a:spcBef>
              <a:buClr>
                <a:schemeClr val="dk1"/>
              </a:buClr>
              <a:buSzPct val="50000"/>
              <a:buFont typeface="Arial"/>
              <a:buNone/>
            </a:pPr>
            <a:r>
              <a:rPr lang="es-CO" dirty="0">
                <a:latin typeface="Comic Sans MS" panose="030F0702030302020204" pitchFamily="66" charset="0"/>
              </a:rPr>
              <a:t>WEITZENFELD, ALFREDO. Ingeniería de Software Orientada a Objetos con UML, JAVA e internet. Thomson Editores.</a:t>
            </a:r>
          </a:p>
          <a:p>
            <a:pPr lvl="0" rtl="0">
              <a:spcBef>
                <a:spcPts val="0"/>
              </a:spcBef>
              <a:buClr>
                <a:schemeClr val="dk1"/>
              </a:buClr>
              <a:buSzPct val="50000"/>
              <a:buFont typeface="Arial"/>
              <a:buNone/>
            </a:pPr>
            <a:r>
              <a:rPr lang="es-CO" dirty="0">
                <a:latin typeface="Comic Sans MS" panose="030F0702030302020204" pitchFamily="66" charset="0"/>
              </a:rPr>
              <a:t>KENNETH E. KENDALL, JULIE E. KENDALL, Análisis y desarrollo de Sistemas. Octava Edición.</a:t>
            </a:r>
          </a:p>
          <a:p>
            <a:pPr lvl="0">
              <a:spcBef>
                <a:spcPts val="0"/>
              </a:spcBef>
              <a:buNone/>
            </a:pPr>
            <a:endParaRPr dirty="0">
              <a:latin typeface="Comic Sans MS" panose="030F0702030302020204" pitchFamily="66" charset="0"/>
            </a:endParaRPr>
          </a:p>
        </p:txBody>
      </p:sp>
      <p:sp>
        <p:nvSpPr>
          <p:cNvPr id="4" name="Shape 288"/>
          <p:cNvSpPr txBox="1">
            <a:spLocks/>
          </p:cNvSpPr>
          <p:nvPr/>
        </p:nvSpPr>
        <p:spPr>
          <a:xfrm>
            <a:off x="677334" y="4852262"/>
            <a:ext cx="8596668" cy="638689"/>
          </a:xfrm>
          <a:prstGeom prst="rect">
            <a:avLst/>
          </a:prstGeom>
        </p:spPr>
        <p:txBody>
          <a:bodyPr vert="horz" lIns="91425" tIns="91425" rIns="91425" bIns="91425" rtlCol="0"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s-CO" sz="4000" b="1" dirty="0" smtClean="0">
                <a:latin typeface="Comic Sans MS" panose="030F0702030302020204" pitchFamily="66" charset="0"/>
              </a:rPr>
              <a:t>CIBERGRAFÍA</a:t>
            </a:r>
            <a:endParaRPr lang="es-CO" sz="4000" b="1" dirty="0">
              <a:latin typeface="Comic Sans MS" panose="030F0702030302020204" pitchFamily="66" charset="0"/>
            </a:endParaRPr>
          </a:p>
        </p:txBody>
      </p:sp>
      <p:sp>
        <p:nvSpPr>
          <p:cNvPr id="5" name="Shape 289"/>
          <p:cNvSpPr txBox="1">
            <a:spLocks/>
          </p:cNvSpPr>
          <p:nvPr/>
        </p:nvSpPr>
        <p:spPr>
          <a:xfrm>
            <a:off x="677334" y="5617231"/>
            <a:ext cx="8749068" cy="607767"/>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Wingdings 3" charset="2"/>
              <a:buNone/>
            </a:pPr>
            <a:endParaRPr lang="es-CO" dirty="0" smtClean="0">
              <a:latin typeface="Comic Sans MS" panose="030F0702030302020204" pitchFamily="66" charset="0"/>
            </a:endParaRPr>
          </a:p>
          <a:p>
            <a:pPr>
              <a:spcBef>
                <a:spcPts val="0"/>
              </a:spcBef>
              <a:buFont typeface="Wingdings 3" charset="2"/>
              <a:buNone/>
            </a:pPr>
            <a:r>
              <a:rPr lang="es-CO" u="sng" dirty="0" smtClean="0">
                <a:solidFill>
                  <a:schemeClr val="hlink"/>
                </a:solidFill>
                <a:latin typeface="Comic Sans MS" panose="030F0702030302020204" pitchFamily="66" charset="0"/>
                <a:hlinkClick r:id="rId3"/>
              </a:rPr>
              <a:t>http://es.activemobi.com/blog/por-que-un-restaurante-necesita-un-sitio-movil</a:t>
            </a:r>
          </a:p>
          <a:p>
            <a:pPr>
              <a:spcBef>
                <a:spcPts val="0"/>
              </a:spcBef>
              <a:buFont typeface="Wingdings 3" charset="2"/>
              <a:buNone/>
            </a:pPr>
            <a:endParaRPr lang="es-CO" dirty="0">
              <a:latin typeface="Comic Sans MS" panose="030F0702030302020204" pitchFamily="66" charset="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5942625" y="1197071"/>
            <a:ext cx="5803375" cy="3866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69" name="Shape 169"/>
          <p:cNvSpPr txBox="1"/>
          <p:nvPr/>
        </p:nvSpPr>
        <p:spPr>
          <a:xfrm>
            <a:off x="412500" y="388449"/>
            <a:ext cx="5087699" cy="5772507"/>
          </a:xfrm>
          <a:prstGeom prst="rect">
            <a:avLst/>
          </a:prstGeom>
          <a:noFill/>
          <a:ln>
            <a:noFill/>
          </a:ln>
        </p:spPr>
        <p:txBody>
          <a:bodyPr lIns="91425" tIns="91425" rIns="91425" bIns="91425" anchor="t" anchorCtr="0">
            <a:noAutofit/>
          </a:bodyPr>
          <a:lstStyle/>
          <a:p>
            <a:pPr lvl="0" algn="just" rtl="0">
              <a:lnSpc>
                <a:spcPct val="115000"/>
              </a:lnSpc>
              <a:spcBef>
                <a:spcPts val="0"/>
              </a:spcBef>
              <a:buClr>
                <a:schemeClr val="dk1"/>
              </a:buClr>
              <a:buSzPct val="36666"/>
              <a:buFont typeface="Arial"/>
              <a:buNone/>
            </a:pPr>
            <a:r>
              <a:rPr lang="es-CO" sz="2800" dirty="0">
                <a:solidFill>
                  <a:schemeClr val="lt1"/>
                </a:solidFill>
                <a:latin typeface="Comic Sans MS" panose="030F0702030302020204" pitchFamily="66" charset="0"/>
                <a:ea typeface="Questrial"/>
                <a:cs typeface="Questrial"/>
                <a:sym typeface="Questrial"/>
              </a:rPr>
              <a:t>El concepto básico de </a:t>
            </a:r>
            <a:r>
              <a:rPr lang="es-CO" sz="2800" dirty="0" err="1">
                <a:solidFill>
                  <a:schemeClr val="lt1"/>
                </a:solidFill>
                <a:latin typeface="Comic Sans MS" panose="030F0702030302020204" pitchFamily="66" charset="0"/>
                <a:ea typeface="Questrial"/>
                <a:cs typeface="Questrial"/>
                <a:sym typeface="Questrial"/>
              </a:rPr>
              <a:t>EasyOrder</a:t>
            </a:r>
            <a:r>
              <a:rPr lang="es-CO" sz="2800" dirty="0">
                <a:solidFill>
                  <a:schemeClr val="lt1"/>
                </a:solidFill>
                <a:latin typeface="Comic Sans MS" panose="030F0702030302020204" pitchFamily="66" charset="0"/>
                <a:ea typeface="Questrial"/>
                <a:cs typeface="Questrial"/>
                <a:sym typeface="Questrial"/>
              </a:rPr>
              <a:t> es darle al cliente final una opción definitiva al momento de realizar sus pedidos en restaurantes de autoservicio, que pueda tener el control de lo que quiere, saber su precio, si está disponible y que además, pueda solicitar su pedido de manera ágil, fácil y cómoda.</a:t>
            </a:r>
          </a:p>
          <a:p>
            <a:pPr lvl="0">
              <a:spcBef>
                <a:spcPts val="0"/>
              </a:spcBef>
              <a:buNone/>
            </a:pPr>
            <a:endParaRPr sz="1200" dirty="0">
              <a:latin typeface="Comic Sans MS" panose="030F0702030302020204" pitchFamily="66" charset="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502731" y="495306"/>
            <a:ext cx="11231300" cy="57714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Rectángulo 1"/>
          <p:cNvSpPr/>
          <p:nvPr/>
        </p:nvSpPr>
        <p:spPr>
          <a:xfrm>
            <a:off x="3275295" y="6438036"/>
            <a:ext cx="5686172" cy="307777"/>
          </a:xfrm>
          <a:prstGeom prst="rect">
            <a:avLst/>
          </a:prstGeom>
        </p:spPr>
        <p:txBody>
          <a:bodyPr wrap="none">
            <a:spAutoFit/>
          </a:bodyPr>
          <a:lstStyle/>
          <a:p>
            <a:r>
              <a:rPr lang="es-CO" dirty="0">
                <a:solidFill>
                  <a:schemeClr val="tx1"/>
                </a:solidFill>
              </a:rPr>
              <a:t>http://www.skyscrapercity.com/showthread.php?t=408765&amp;page=248</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864300" y="283122"/>
            <a:ext cx="8610599" cy="1292999"/>
          </a:xfrm>
          <a:prstGeom prst="rect">
            <a:avLst/>
          </a:prstGeom>
        </p:spPr>
        <p:txBody>
          <a:bodyPr lIns="91425" tIns="91425" rIns="91425" bIns="91425" anchor="ctr" anchorCtr="0">
            <a:noAutofit/>
          </a:bodyPr>
          <a:lstStyle/>
          <a:p>
            <a:pPr lvl="0" algn="ctr">
              <a:spcBef>
                <a:spcPts val="0"/>
              </a:spcBef>
              <a:buNone/>
            </a:pPr>
            <a:r>
              <a:rPr lang="es-CO" b="1" dirty="0">
                <a:latin typeface="Comic Sans MS" panose="030F0702030302020204" pitchFamily="66" charset="0"/>
              </a:rPr>
              <a:t>ANTECEDENTES</a:t>
            </a:r>
          </a:p>
        </p:txBody>
      </p:sp>
      <p:sp>
        <p:nvSpPr>
          <p:cNvPr id="180" name="Shape 180"/>
          <p:cNvSpPr txBox="1">
            <a:spLocks noGrp="1"/>
          </p:cNvSpPr>
          <p:nvPr>
            <p:ph idx="1"/>
          </p:nvPr>
        </p:nvSpPr>
        <p:spPr>
          <a:xfrm>
            <a:off x="759400" y="1694723"/>
            <a:ext cx="10820400" cy="4524000"/>
          </a:xfrm>
          <a:prstGeom prst="rect">
            <a:avLst/>
          </a:prstGeom>
        </p:spPr>
        <p:txBody>
          <a:bodyPr lIns="91425" tIns="91425" rIns="91425" bIns="91425" anchor="t" anchorCtr="0">
            <a:noAutofit/>
          </a:bodyPr>
          <a:lstStyle/>
          <a:p>
            <a:pPr marL="0" lvl="0" indent="0" algn="just" rtl="0">
              <a:lnSpc>
                <a:spcPct val="115000"/>
              </a:lnSpc>
              <a:spcBef>
                <a:spcPts val="0"/>
              </a:spcBef>
              <a:buNone/>
            </a:pPr>
            <a:r>
              <a:rPr lang="es-CO" sz="3200" dirty="0">
                <a:solidFill>
                  <a:schemeClr val="tx1"/>
                </a:solidFill>
                <a:latin typeface="Comic Sans MS" panose="030F0702030302020204" pitchFamily="66" charset="0"/>
              </a:rPr>
              <a:t>Mal servicio al momento de atender a  un cliente, pedidos generados a gusto del mesero, entrega a destiempo de pedidos, entrega de pedidos erróneos, al momento de solicitar la cuenta esta se encuentra mal totalizada, solicitu</a:t>
            </a:r>
            <a:r>
              <a:rPr lang="es-CO" sz="3200" dirty="0">
                <a:solidFill>
                  <a:schemeClr val="tx1"/>
                </a:solidFill>
                <a:latin typeface="Comic Sans MS" panose="030F0702030302020204" pitchFamily="66" charset="0"/>
                <a:ea typeface="Arial"/>
                <a:cs typeface="Arial"/>
                <a:sym typeface="Arial"/>
              </a:rPr>
              <a:t>d de propinas excesivas totalizadas en la cuenta, no existe retroalimentación del servicio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6659650" y="149425"/>
            <a:ext cx="4220325" cy="31035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86" name="Shape 186"/>
          <p:cNvPicPr preferRelativeResize="0"/>
          <p:nvPr/>
        </p:nvPicPr>
        <p:blipFill>
          <a:blip r:embed="rId4">
            <a:alphaModFix/>
          </a:blip>
          <a:stretch>
            <a:fillRect/>
          </a:stretch>
        </p:blipFill>
        <p:spPr>
          <a:xfrm>
            <a:off x="1075700" y="369550"/>
            <a:ext cx="4447375" cy="59298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87" name="Shape 187"/>
          <p:cNvPicPr preferRelativeResize="0"/>
          <p:nvPr/>
        </p:nvPicPr>
        <p:blipFill>
          <a:blip r:embed="rId5">
            <a:alphaModFix/>
          </a:blip>
          <a:stretch>
            <a:fillRect/>
          </a:stretch>
        </p:blipFill>
        <p:spPr>
          <a:xfrm>
            <a:off x="6659651" y="3606780"/>
            <a:ext cx="4220324" cy="269259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idx="1"/>
          </p:nvPr>
        </p:nvSpPr>
        <p:spPr>
          <a:xfrm>
            <a:off x="256100" y="406994"/>
            <a:ext cx="11637900" cy="6169200"/>
          </a:xfrm>
          <a:prstGeom prst="rect">
            <a:avLst/>
          </a:prstGeom>
        </p:spPr>
        <p:txBody>
          <a:bodyPr lIns="91425" tIns="91425" rIns="91425" bIns="91425" anchor="t" anchorCtr="0">
            <a:noAutofit/>
          </a:bodyPr>
          <a:lstStyle/>
          <a:p>
            <a:pPr marL="0" lvl="0" indent="0" algn="ctr" rtl="0">
              <a:lnSpc>
                <a:spcPct val="115000"/>
              </a:lnSpc>
              <a:spcBef>
                <a:spcPts val="0"/>
              </a:spcBef>
              <a:buNone/>
            </a:pPr>
            <a:r>
              <a:rPr lang="es-CO" sz="4000" b="1" dirty="0">
                <a:solidFill>
                  <a:srgbClr val="00B050"/>
                </a:solidFill>
                <a:latin typeface="Comic Sans MS" panose="030F0702030302020204" pitchFamily="66" charset="0"/>
              </a:rPr>
              <a:t>Situación actual</a:t>
            </a:r>
          </a:p>
          <a:p>
            <a:pPr marL="0" lvl="0" indent="-69850" algn="just">
              <a:lnSpc>
                <a:spcPct val="115000"/>
              </a:lnSpc>
              <a:spcBef>
                <a:spcPts val="0"/>
              </a:spcBef>
              <a:buClr>
                <a:schemeClr val="dk1"/>
              </a:buClr>
              <a:buSzPct val="36666"/>
              <a:buFont typeface="Arial"/>
              <a:buNone/>
            </a:pPr>
            <a:r>
              <a:rPr lang="es-CO" sz="3000" dirty="0">
                <a:latin typeface="Comic Sans MS" panose="030F0702030302020204" pitchFamily="66" charset="0"/>
              </a:rPr>
              <a:t>La mayoría de restaurantes tiene un número de meseros limitado, esto al momento de estar en horas pico o de gran demanda genera inconvenientes en los consumidores, quienes se cansan de esperar para ser atendidos de forma ágil y cordial, al momento de la entrega de la orden del cliente, ha transcurrido un tiempo considerable y esto genera incomodidad en el mismo, además se le informa al cliente a destiempo que algunos ingredientes de su pedido se agotaron y se le ofrece la opción de cambiar su orden por la que se le ajuste a la disponibilidad de ingredientes.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026" name="Picture 2" descr="http://41.media.tumblr.com/e410183d265e867e9b9ed6ca8b878175/tumblr_mymoitFOwn1sco1xvo1_12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824" y="134911"/>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2633324" y="6000531"/>
            <a:ext cx="6096000" cy="523220"/>
          </a:xfrm>
          <a:prstGeom prst="rect">
            <a:avLst/>
          </a:prstGeom>
        </p:spPr>
        <p:txBody>
          <a:bodyPr>
            <a:spAutoFit/>
          </a:bodyPr>
          <a:lstStyle/>
          <a:p>
            <a:r>
              <a:rPr lang="es-CO" dirty="0">
                <a:solidFill>
                  <a:schemeClr val="tx1"/>
                </a:solidFill>
              </a:rPr>
              <a:t>http://eldefinido.tumblr.com/post/71643909182/reclame-sus-derechos-como-un-lord-parte-1-es-mi</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978900" y="755722"/>
            <a:ext cx="8610599" cy="1292999"/>
          </a:xfrm>
          <a:prstGeom prst="rect">
            <a:avLst/>
          </a:prstGeom>
        </p:spPr>
        <p:txBody>
          <a:bodyPr lIns="91425" tIns="91425" rIns="91425" bIns="91425" anchor="ctr" anchorCtr="0">
            <a:noAutofit/>
          </a:bodyPr>
          <a:lstStyle/>
          <a:p>
            <a:pPr lvl="0" algn="ctr">
              <a:spcBef>
                <a:spcPts val="0"/>
              </a:spcBef>
              <a:buNone/>
            </a:pPr>
            <a:r>
              <a:rPr lang="es-CO" sz="4000" b="1" dirty="0">
                <a:latin typeface="Comic Sans MS" panose="030F0702030302020204" pitchFamily="66" charset="0"/>
              </a:rPr>
              <a:t>OBJETO DEL PROYECTO</a:t>
            </a:r>
          </a:p>
        </p:txBody>
      </p:sp>
      <p:sp>
        <p:nvSpPr>
          <p:cNvPr id="203" name="Shape 203"/>
          <p:cNvSpPr txBox="1">
            <a:spLocks noGrp="1"/>
          </p:cNvSpPr>
          <p:nvPr>
            <p:ph idx="1"/>
          </p:nvPr>
        </p:nvSpPr>
        <p:spPr>
          <a:prstGeom prst="rect">
            <a:avLst/>
          </a:prstGeom>
        </p:spPr>
        <p:txBody>
          <a:bodyPr lIns="91425" tIns="91425" rIns="91425" bIns="91425" anchor="t" anchorCtr="0">
            <a:noAutofit/>
          </a:bodyPr>
          <a:lstStyle/>
          <a:p>
            <a:pPr lvl="0" algn="just">
              <a:spcBef>
                <a:spcPts val="0"/>
              </a:spcBef>
              <a:buNone/>
            </a:pPr>
            <a:r>
              <a:rPr lang="es-CO" sz="3200" dirty="0">
                <a:latin typeface="Comic Sans MS" panose="030F0702030302020204" pitchFamily="66" charset="0"/>
              </a:rPr>
              <a:t>Presentar una opción fácil para que el cliente pueda generar su pedido de manera ágil, detallada, amigable y para que todas las personas que se encuentran en la mesa tengan control y agilidad en lo que están solicitando y en lo que están pagando.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50" name="Picture 2" descr="http://www.queremoscomer.com/QCPanel/Panel/editorial/editorial/sobremesa/enero-2013/Celula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179" y="662768"/>
            <a:ext cx="7895028" cy="48686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Rectángulo 1"/>
          <p:cNvSpPr/>
          <p:nvPr/>
        </p:nvSpPr>
        <p:spPr>
          <a:xfrm>
            <a:off x="3183693" y="5985541"/>
            <a:ext cx="6096000" cy="523220"/>
          </a:xfrm>
          <a:prstGeom prst="rect">
            <a:avLst/>
          </a:prstGeom>
        </p:spPr>
        <p:txBody>
          <a:bodyPr>
            <a:spAutoFit/>
          </a:bodyPr>
          <a:lstStyle/>
          <a:p>
            <a:r>
              <a:rPr lang="es-CO" dirty="0">
                <a:solidFill>
                  <a:schemeClr val="tx1"/>
                </a:solidFill>
              </a:rPr>
              <a:t>http://www.queremoscomer.com/editorial-sobremesa/los-celulares-en-el-restaurante/</a:t>
            </a:r>
          </a:p>
        </p:txBody>
      </p:sp>
    </p:spTree>
  </p:cSld>
  <p:clrMapOvr>
    <a:masterClrMapping/>
  </p:clrMapOvr>
  <p:transition spd="slow">
    <p:cut/>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TotalTime>
  <Words>548</Words>
  <Application>Microsoft Office PowerPoint</Application>
  <PresentationFormat>Panorámica</PresentationFormat>
  <Paragraphs>54</Paragraphs>
  <Slides>15</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Questrial</vt:lpstr>
      <vt:lpstr>Comic Sans MS</vt:lpstr>
      <vt:lpstr>Wingdings 3</vt:lpstr>
      <vt:lpstr>Trebuchet MS</vt:lpstr>
      <vt:lpstr>Arial</vt:lpstr>
      <vt:lpstr>MV Boli</vt:lpstr>
      <vt:lpstr>Faceta</vt:lpstr>
      <vt:lpstr>EasyOder</vt:lpstr>
      <vt:lpstr>Presentación de PowerPoint</vt:lpstr>
      <vt:lpstr>Presentación de PowerPoint</vt:lpstr>
      <vt:lpstr>ANTECEDENTES</vt:lpstr>
      <vt:lpstr>Presentación de PowerPoint</vt:lpstr>
      <vt:lpstr>Presentación de PowerPoint</vt:lpstr>
      <vt:lpstr>Presentación de PowerPoint</vt:lpstr>
      <vt:lpstr>OBJETO DEL PROYECTO</vt:lpstr>
      <vt:lpstr>Presentación de PowerPoint</vt:lpstr>
      <vt:lpstr>PORTAFOLIO</vt:lpstr>
      <vt:lpstr>Presentación de PowerPoint</vt:lpstr>
      <vt:lpstr>IMPACTO</vt:lpstr>
      <vt:lpstr>Presentación de PowerPoint</vt:lpstr>
      <vt:lpstr>ESTRATEGIAS DE MERCADEO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EasyOder</dc:title>
  <cp:lastModifiedBy>Servisenter SA</cp:lastModifiedBy>
  <cp:revision>22</cp:revision>
  <dcterms:modified xsi:type="dcterms:W3CDTF">2016-03-30T21:38:13Z</dcterms:modified>
</cp:coreProperties>
</file>