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j81ufV6NOXsSN52ejeFTO2eQa+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573ad1e7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573ad1e7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0573ad1e7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573ad1e7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573ad1e7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0573ad1e7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5" name="Shape 15"/>
        <p:cNvGrpSpPr/>
        <p:nvPr/>
      </p:nvGrpSpPr>
      <p:grpSpPr>
        <a:xfrm>
          <a:off x="0" y="0"/>
          <a:ext cx="0" cy="0"/>
          <a:chOff x="0" y="0"/>
          <a:chExt cx="0" cy="0"/>
        </a:xfrm>
      </p:grpSpPr>
      <p:pic>
        <p:nvPicPr>
          <p:cNvPr descr="portada.png" id="16" name="Google Shape;16;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3" name="Shape 43"/>
        <p:cNvGrpSpPr/>
        <p:nvPr/>
      </p:nvGrpSpPr>
      <p:grpSpPr>
        <a:xfrm>
          <a:off x="0" y="0"/>
          <a:ext cx="0" cy="0"/>
          <a:chOff x="0" y="0"/>
          <a:chExt cx="0" cy="0"/>
        </a:xfrm>
      </p:grpSpPr>
      <p:sp>
        <p:nvSpPr>
          <p:cNvPr id="44" name="Google Shape;44;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9" name="Shape 49"/>
        <p:cNvGrpSpPr/>
        <p:nvPr/>
      </p:nvGrpSpPr>
      <p:grpSpPr>
        <a:xfrm>
          <a:off x="0" y="0"/>
          <a:ext cx="0" cy="0"/>
          <a:chOff x="0" y="0"/>
          <a:chExt cx="0" cy="0"/>
        </a:xfrm>
      </p:grpSpPr>
      <p:sp>
        <p:nvSpPr>
          <p:cNvPr id="50" name="Google Shape;50;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7" name="Shape 17"/>
        <p:cNvGrpSpPr/>
        <p:nvPr/>
      </p:nvGrpSpPr>
      <p:grpSpPr>
        <a:xfrm>
          <a:off x="0" y="0"/>
          <a:ext cx="0" cy="0"/>
          <a:chOff x="0" y="0"/>
          <a:chExt cx="0" cy="0"/>
        </a:xfrm>
      </p:grpSpPr>
      <p:pic>
        <p:nvPicPr>
          <p:cNvPr descr="interna.png" id="18" name="Google Shape;18;p1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19" name="Shape 19"/>
        <p:cNvGrpSpPr/>
        <p:nvPr/>
      </p:nvGrpSpPr>
      <p:grpSpPr>
        <a:xfrm>
          <a:off x="0" y="0"/>
          <a:ext cx="0" cy="0"/>
          <a:chOff x="0" y="0"/>
          <a:chExt cx="0" cy="0"/>
        </a:xfrm>
      </p:grpSpPr>
      <p:pic>
        <p:nvPicPr>
          <p:cNvPr descr="interna-naranja.png" id="20" name="Google Shape;20;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1" name="Shape 21"/>
        <p:cNvGrpSpPr/>
        <p:nvPr/>
      </p:nvGrpSpPr>
      <p:grpSpPr>
        <a:xfrm>
          <a:off x="0" y="0"/>
          <a:ext cx="0" cy="0"/>
          <a:chOff x="0" y="0"/>
          <a:chExt cx="0" cy="0"/>
        </a:xfrm>
      </p:grpSpPr>
      <p:pic>
        <p:nvPicPr>
          <p:cNvPr descr="interna-con-franja.png" id="22" name="Google Shape;22;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3" name="Shape 23"/>
        <p:cNvGrpSpPr/>
        <p:nvPr/>
      </p:nvGrpSpPr>
      <p:grpSpPr>
        <a:xfrm>
          <a:off x="0" y="0"/>
          <a:ext cx="0" cy="0"/>
          <a:chOff x="0" y="0"/>
          <a:chExt cx="0" cy="0"/>
        </a:xfrm>
      </p:grpSpPr>
      <p:pic>
        <p:nvPicPr>
          <p:cNvPr descr="interna+textura.png" id="24" name="Google Shape;24;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pic>
        <p:nvPicPr>
          <p:cNvPr descr="cierre.png" id="26" name="Google Shape;26;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27" name="Shape 27"/>
        <p:cNvGrpSpPr/>
        <p:nvPr/>
      </p:nvGrpSpPr>
      <p:grpSpPr>
        <a:xfrm>
          <a:off x="0" y="0"/>
          <a:ext cx="0" cy="0"/>
          <a:chOff x="0" y="0"/>
          <a:chExt cx="0" cy="0"/>
        </a:xfrm>
      </p:grpSpPr>
      <p:pic>
        <p:nvPicPr>
          <p:cNvPr descr="portada-gobierno.png" id="28" name="Google Shape;28;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9" name="Shape 29"/>
        <p:cNvGrpSpPr/>
        <p:nvPr/>
      </p:nvGrpSpPr>
      <p:grpSpPr>
        <a:xfrm>
          <a:off x="0" y="0"/>
          <a:ext cx="0" cy="0"/>
          <a:chOff x="0" y="0"/>
          <a:chExt cx="0" cy="0"/>
        </a:xfrm>
      </p:grpSpPr>
      <p:sp>
        <p:nvSpPr>
          <p:cNvPr id="30" name="Google Shape;30;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2" name="Google Shape;32;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3" name="Google Shape;33;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6" name="Shape 36"/>
        <p:cNvGrpSpPr/>
        <p:nvPr/>
      </p:nvGrpSpPr>
      <p:grpSpPr>
        <a:xfrm>
          <a:off x="0" y="0"/>
          <a:ext cx="0" cy="0"/>
          <a:chOff x="0" y="0"/>
          <a:chExt cx="0" cy="0"/>
        </a:xfrm>
      </p:grpSpPr>
      <p:sp>
        <p:nvSpPr>
          <p:cNvPr id="37" name="Google Shape;37;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p:nvPr>
            <p:ph idx="2" type="pic"/>
          </p:nvPr>
        </p:nvSpPr>
        <p:spPr>
          <a:xfrm>
            <a:off x="1792288" y="459581"/>
            <a:ext cx="5486400" cy="3086100"/>
          </a:xfrm>
          <a:prstGeom prst="rect">
            <a:avLst/>
          </a:prstGeom>
          <a:noFill/>
          <a:ln>
            <a:noFill/>
          </a:ln>
        </p:spPr>
      </p:sp>
      <p:sp>
        <p:nvSpPr>
          <p:cNvPr id="39" name="Google Shape;39;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1" Type="http://schemas.openxmlformats.org/officeDocument/2006/relationships/hyperlink" Target="https://github.com/SenaProfeAlbeiro/Proyecto_Adsi/tree/main/app/docs/Proyecto_Formativo/app/Vistas/docs/5to_Trim" TargetMode="External"/><Relationship Id="rId10" Type="http://schemas.openxmlformats.org/officeDocument/2006/relationships/hyperlink" Target="https://github.com/SenaProfeAlbeiro/Proyecto_Adsi/tree/main/app/docs/Proyecto_Formativo" TargetMode="External"/><Relationship Id="rId13" Type="http://schemas.openxmlformats.org/officeDocument/2006/relationships/hyperlink" Target="https://github.com/SenaProfeAlbeiro/Proyecto_Adsi/tree/main/app/docs/Proyecto_Formativo/app/Vistas/docs/7mo_Trim" TargetMode="External"/><Relationship Id="rId12" Type="http://schemas.openxmlformats.org/officeDocument/2006/relationships/hyperlink" Target="https://github.com/SenaProfeAlbeiro/Proyecto_Adsi/tree/main/app/docs/Proyecto_Formativo/app/Vistas/docs/6to_Trim" TargetMode="External"/><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SenaProfeAlbeiro/Proyecto_Adsi/tree/main/app/docs/Proyecto_Formativo/app/Vistas/docs/1er_Trim"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 Id="rId5" Type="http://schemas.openxmlformats.org/officeDocument/2006/relationships/hyperlink" Target="https://github.com/SenaProfeAlbeiro/Proyecto_Adsi/tree/main/app/docs/Proyecto_Formativo/app/Vistas/docs/3er_Trim" TargetMode="External"/><Relationship Id="rId6" Type="http://schemas.openxmlformats.org/officeDocument/2006/relationships/slide" Target="/ppt/slides/slide3.xml"/><Relationship Id="rId7" Type="http://schemas.openxmlformats.org/officeDocument/2006/relationships/hyperlink" Target="https://github.com/SenaProfeAlbeiro/Proyecto_Adsi/tree/main/app/docs/Proyecto_Formativo/app/Vistas/docs/4to_Trim" TargetMode="External"/><Relationship Id="rId8" Type="http://schemas.openxmlformats.org/officeDocument/2006/relationships/hyperlink" Target="https://senaprofealbeiro.github.io/Proyecto_Adsi/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nvSpPr>
        <p:spPr>
          <a:xfrm>
            <a:off x="5463843" y="901908"/>
            <a:ext cx="27570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800">
                <a:solidFill>
                  <a:srgbClr val="3F3F3F"/>
                </a:solidFill>
                <a:latin typeface="Calibri"/>
                <a:ea typeface="Calibri"/>
                <a:cs typeface="Calibri"/>
                <a:sym typeface="Calibri"/>
              </a:rPr>
              <a:t>PROFESSIONAL SOCIAL SYSTEM</a:t>
            </a:r>
            <a:endParaRPr b="1" i="0" sz="2800" u="none" cap="none" strike="noStrike">
              <a:solidFill>
                <a:srgbClr val="3F3F3F"/>
              </a:solidFill>
              <a:latin typeface="Calibri"/>
              <a:ea typeface="Calibri"/>
              <a:cs typeface="Calibri"/>
              <a:sym typeface="Calibri"/>
            </a:endParaRPr>
          </a:p>
        </p:txBody>
      </p:sp>
      <p:sp>
        <p:nvSpPr>
          <p:cNvPr id="60" name="Google Shape;60;p1"/>
          <p:cNvSpPr txBox="1"/>
          <p:nvPr/>
        </p:nvSpPr>
        <p:spPr>
          <a:xfrm>
            <a:off x="896149" y="3474240"/>
            <a:ext cx="73248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Servicio Nacional de Aprendizaje – SENA, Centro de Electricidad Electrónica y Telecomunicaciones</a:t>
            </a:r>
            <a:endParaRPr b="1" i="0" sz="1200" u="none" cap="none" strike="noStrike">
              <a:solidFill>
                <a:srgbClr val="3F3F3F"/>
              </a:solidFill>
              <a:latin typeface="Calibri"/>
              <a:ea typeface="Calibri"/>
              <a:cs typeface="Calibri"/>
              <a:sym typeface="Calibri"/>
            </a:endParaRPr>
          </a:p>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Análisis y Desarrollo de Sistemas de Información, </a:t>
            </a:r>
            <a:r>
              <a:rPr b="1" lang="es-ES" sz="1200">
                <a:solidFill>
                  <a:srgbClr val="3F3F3F"/>
                </a:solidFill>
                <a:latin typeface="Calibri"/>
                <a:ea typeface="Calibri"/>
                <a:cs typeface="Calibri"/>
                <a:sym typeface="Calibri"/>
              </a:rPr>
              <a:t>Primer</a:t>
            </a:r>
            <a:r>
              <a:rPr b="1" i="0" lang="es-ES" sz="1200" u="none" cap="none" strike="noStrike">
                <a:solidFill>
                  <a:srgbClr val="3F3F3F"/>
                </a:solidFill>
                <a:latin typeface="Calibri"/>
                <a:ea typeface="Calibri"/>
                <a:cs typeface="Calibri"/>
                <a:sym typeface="Calibri"/>
              </a:rPr>
              <a:t> Trimestre</a:t>
            </a:r>
            <a:endParaRPr b="1" i="0" sz="1200" u="none" cap="none" strike="noStrike">
              <a:solidFill>
                <a:srgbClr val="3F3F3F"/>
              </a:solidFill>
              <a:latin typeface="Calibri"/>
              <a:ea typeface="Calibri"/>
              <a:cs typeface="Calibri"/>
              <a:sym typeface="Calibri"/>
            </a:endParaRPr>
          </a:p>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Instructor Albeiro Ramos </a:t>
            </a:r>
            <a:endParaRPr/>
          </a:p>
          <a:p>
            <a:pPr indent="0" lvl="0" marL="0" marR="0" rtl="0" algn="ctr">
              <a:spcBef>
                <a:spcPts val="0"/>
              </a:spcBef>
              <a:spcAft>
                <a:spcPts val="0"/>
              </a:spcAft>
              <a:buNone/>
            </a:pPr>
            <a:r>
              <a:rPr b="1" i="0" lang="es-ES" sz="1200" u="none" cap="none" strike="noStrike">
                <a:solidFill>
                  <a:srgbClr val="3F3F3F"/>
                </a:solidFill>
                <a:latin typeface="Calibri"/>
                <a:ea typeface="Calibri"/>
                <a:cs typeface="Calibri"/>
                <a:sym typeface="Calibri"/>
              </a:rPr>
              <a:t>Bogotá, 1</a:t>
            </a:r>
            <a:r>
              <a:rPr b="1" lang="es-ES" sz="1200">
                <a:solidFill>
                  <a:srgbClr val="3F3F3F"/>
                </a:solidFill>
                <a:latin typeface="Calibri"/>
                <a:ea typeface="Calibri"/>
                <a:cs typeface="Calibri"/>
                <a:sym typeface="Calibri"/>
              </a:rPr>
              <a:t>5</a:t>
            </a:r>
            <a:r>
              <a:rPr b="1" i="0" lang="es-ES" sz="1200" u="none" cap="none" strike="noStrike">
                <a:solidFill>
                  <a:srgbClr val="3F3F3F"/>
                </a:solidFill>
                <a:latin typeface="Calibri"/>
                <a:ea typeface="Calibri"/>
                <a:cs typeface="Calibri"/>
                <a:sym typeface="Calibri"/>
              </a:rPr>
              <a:t> de </a:t>
            </a:r>
            <a:r>
              <a:rPr b="1" lang="es-ES" sz="1200">
                <a:solidFill>
                  <a:srgbClr val="3F3F3F"/>
                </a:solidFill>
                <a:latin typeface="Calibri"/>
                <a:ea typeface="Calibri"/>
                <a:cs typeface="Calibri"/>
                <a:sym typeface="Calibri"/>
              </a:rPr>
              <a:t>Diciembre</a:t>
            </a:r>
            <a:r>
              <a:rPr b="1" i="0" lang="es-ES" sz="1200" u="none" cap="none" strike="noStrike">
                <a:solidFill>
                  <a:srgbClr val="3F3F3F"/>
                </a:solidFill>
                <a:latin typeface="Calibri"/>
                <a:ea typeface="Calibri"/>
                <a:cs typeface="Calibri"/>
                <a:sym typeface="Calibri"/>
              </a:rPr>
              <a:t> de 2021</a:t>
            </a:r>
            <a:endParaRPr b="1" i="0" sz="1200" u="none" cap="none" strike="noStrike">
              <a:solidFill>
                <a:srgbClr val="3F3F3F"/>
              </a:solidFill>
              <a:latin typeface="Calibri"/>
              <a:ea typeface="Calibri"/>
              <a:cs typeface="Calibri"/>
              <a:sym typeface="Calibri"/>
            </a:endParaRPr>
          </a:p>
        </p:txBody>
      </p:sp>
      <p:sp>
        <p:nvSpPr>
          <p:cNvPr id="61" name="Google Shape;61;p1"/>
          <p:cNvSpPr txBox="1"/>
          <p:nvPr/>
        </p:nvSpPr>
        <p:spPr>
          <a:xfrm>
            <a:off x="896150" y="2265173"/>
            <a:ext cx="7324800" cy="1098900"/>
          </a:xfrm>
          <a:prstGeom prst="rect">
            <a:avLst/>
          </a:prstGeom>
          <a:noFill/>
          <a:ln>
            <a:noFill/>
          </a:ln>
        </p:spPr>
        <p:txBody>
          <a:bodyPr anchorCtr="1" anchor="ctr"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s-ES" sz="1200">
                <a:solidFill>
                  <a:srgbClr val="404040"/>
                </a:solidFill>
                <a:latin typeface="Calibri"/>
                <a:ea typeface="Calibri"/>
                <a:cs typeface="Calibri"/>
                <a:sym typeface="Calibri"/>
              </a:rPr>
              <a:t>Daniel Leonardo Gutiérrez Lara</a:t>
            </a:r>
            <a:endParaRPr b="1" sz="1200">
              <a:solidFill>
                <a:srgbClr val="404040"/>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s-ES" sz="1200">
                <a:solidFill>
                  <a:srgbClr val="404040"/>
                </a:solidFill>
                <a:latin typeface="Calibri"/>
                <a:ea typeface="Calibri"/>
                <a:cs typeface="Calibri"/>
                <a:sym typeface="Calibri"/>
              </a:rPr>
              <a:t>Diego Sebastián Pinzón González</a:t>
            </a:r>
            <a:endParaRPr b="1" sz="1200">
              <a:solidFill>
                <a:srgbClr val="404040"/>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s-ES" sz="1200">
                <a:solidFill>
                  <a:srgbClr val="404040"/>
                </a:solidFill>
                <a:latin typeface="Calibri"/>
                <a:ea typeface="Calibri"/>
                <a:cs typeface="Calibri"/>
                <a:sym typeface="Calibri"/>
              </a:rPr>
              <a:t>Elvis Hernando Moreno Montaña</a:t>
            </a:r>
            <a:endParaRPr b="1" sz="1200">
              <a:solidFill>
                <a:srgbClr val="404040"/>
              </a:solidFill>
              <a:latin typeface="Calibri"/>
              <a:ea typeface="Calibri"/>
              <a:cs typeface="Calibri"/>
              <a:sym typeface="Calibri"/>
            </a:endParaRPr>
          </a:p>
          <a:p>
            <a:pPr indent="0" lvl="0" marL="0" marR="0" rtl="0" algn="ctr">
              <a:spcBef>
                <a:spcPts val="0"/>
              </a:spcBef>
              <a:spcAft>
                <a:spcPts val="0"/>
              </a:spcAft>
              <a:buNone/>
            </a:pPr>
            <a:r>
              <a:t/>
            </a:r>
            <a:endParaRPr b="1" sz="1200">
              <a:solidFill>
                <a:srgbClr val="3F3F3F"/>
              </a:solidFill>
              <a:latin typeface="Calibri"/>
              <a:ea typeface="Calibri"/>
              <a:cs typeface="Calibri"/>
              <a:sym typeface="Calibri"/>
            </a:endParaRPr>
          </a:p>
          <a:p>
            <a:pPr indent="0" lvl="0" marL="0" marR="0" rtl="0" algn="ctr">
              <a:spcBef>
                <a:spcPts val="0"/>
              </a:spcBef>
              <a:spcAft>
                <a:spcPts val="0"/>
              </a:spcAft>
              <a:buNone/>
            </a:pPr>
            <a:r>
              <a:t/>
            </a:r>
            <a:endParaRPr b="1" sz="1200">
              <a:solidFill>
                <a:srgbClr val="3F3F3F"/>
              </a:solidFill>
              <a:latin typeface="Calibri"/>
              <a:ea typeface="Calibri"/>
              <a:cs typeface="Calibri"/>
              <a:sym typeface="Calibri"/>
            </a:endParaRPr>
          </a:p>
        </p:txBody>
      </p:sp>
      <p:pic>
        <p:nvPicPr>
          <p:cNvPr id="62" name="Google Shape;62;p1"/>
          <p:cNvPicPr preferRelativeResize="0"/>
          <p:nvPr/>
        </p:nvPicPr>
        <p:blipFill>
          <a:blip r:embed="rId3">
            <a:alphaModFix/>
          </a:blip>
          <a:stretch>
            <a:fillRect/>
          </a:stretch>
        </p:blipFill>
        <p:spPr>
          <a:xfrm>
            <a:off x="1627300" y="725150"/>
            <a:ext cx="2372375" cy="130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0573ad1e78_0_6"/>
          <p:cNvSpPr txBox="1"/>
          <p:nvPr/>
        </p:nvSpPr>
        <p:spPr>
          <a:xfrm>
            <a:off x="220875" y="1472575"/>
            <a:ext cx="8298000" cy="2068800"/>
          </a:xfrm>
          <a:prstGeom prst="rect">
            <a:avLst/>
          </a:prstGeom>
          <a:noFill/>
          <a:ln>
            <a:noFill/>
          </a:ln>
        </p:spPr>
        <p:txBody>
          <a:bodyPr anchorCtr="0" anchor="t" bIns="91425" lIns="91425" spcFirstLastPara="1" rIns="91425" wrap="square" tIns="91425">
            <a:spAutoFit/>
          </a:bodyPr>
          <a:lstStyle/>
          <a:p>
            <a:pPr indent="360000" lvl="0" marL="0" rtl="0" algn="just">
              <a:lnSpc>
                <a:spcPct val="115000"/>
              </a:lnSpc>
              <a:spcBef>
                <a:spcPts val="0"/>
              </a:spcBef>
              <a:spcAft>
                <a:spcPts val="0"/>
              </a:spcAft>
              <a:buNone/>
            </a:pPr>
            <a:r>
              <a:rPr lang="es-ES" sz="1200">
                <a:solidFill>
                  <a:srgbClr val="404040"/>
                </a:solidFill>
              </a:rPr>
              <a:t>Los contabilizará  tendrá su línea histórica o de tiempo al interior de lugar, en el área de Insumos, concertará las compras y consumos de materiales y alimentos al gasto, ya sea dependiendo, diario, semanal o mensual ya esto a requerimiento del cliente, </a:t>
            </a:r>
            <a:endParaRPr sz="1200">
              <a:solidFill>
                <a:srgbClr val="404040"/>
              </a:solidFill>
            </a:endParaRPr>
          </a:p>
          <a:p>
            <a:pPr indent="360000" lvl="0" marL="0" rtl="0" algn="just">
              <a:lnSpc>
                <a:spcPct val="115000"/>
              </a:lnSpc>
              <a:spcBef>
                <a:spcPts val="0"/>
              </a:spcBef>
              <a:spcAft>
                <a:spcPts val="0"/>
              </a:spcAft>
              <a:buNone/>
            </a:pPr>
            <a:r>
              <a:rPr lang="es-ES" sz="1200">
                <a:solidFill>
                  <a:srgbClr val="404040"/>
                </a:solidFill>
              </a:rPr>
              <a:t>El proceso de Registro, que esto será el cruce preliminar y/o general donde se contabilicen los usuarios tomadores del servicio, ponderados a requerimiento de la entidad (cantidad de usuarios que entran y salen, que se afilien o desafilien del programa) todo esto donde enfáticamente podrá tenerse un histórico y una trazabilidad que identifique los gastos y preponderantes a años anteriores o genere probabilidades a años consiguientes, facilitará la gestión de reportes gráficos e impresos, necesarios para la toma de decisiones del personal administrativo de la Empresa Asociación de integración comunitaria Asoinco.</a:t>
            </a:r>
            <a:endParaRPr sz="1200">
              <a:solidFill>
                <a:srgbClr val="404040"/>
              </a:solidFill>
            </a:endParaRPr>
          </a:p>
        </p:txBody>
      </p:sp>
      <p:sp>
        <p:nvSpPr>
          <p:cNvPr id="148" name="Google Shape;148;g10573ad1e78_0_6"/>
          <p:cNvSpPr txBox="1"/>
          <p:nvPr/>
        </p:nvSpPr>
        <p:spPr>
          <a:xfrm>
            <a:off x="458575" y="415625"/>
            <a:ext cx="3884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100">
                <a:solidFill>
                  <a:srgbClr val="FFFFFF"/>
                </a:solidFill>
                <a:latin typeface="Calibri"/>
                <a:ea typeface="Calibri"/>
                <a:cs typeface="Calibri"/>
                <a:sym typeface="Calibri"/>
              </a:rPr>
              <a:t>REQUERIMIENTOS</a:t>
            </a:r>
            <a:endParaRPr sz="31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3459215" y="1636109"/>
            <a:ext cx="4377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Alcance</a:t>
            </a:r>
            <a:endParaRPr b="1" sz="5400">
              <a:solidFill>
                <a:srgbClr val="3F3F3F"/>
              </a:solidFill>
              <a:latin typeface="Calibri"/>
              <a:ea typeface="Calibri"/>
              <a:cs typeface="Calibri"/>
              <a:sym typeface="Calibri"/>
            </a:endParaRPr>
          </a:p>
        </p:txBody>
      </p:sp>
      <p:sp>
        <p:nvSpPr>
          <p:cNvPr id="154" name="Google Shape;154;p10"/>
          <p:cNvSpPr txBox="1"/>
          <p:nvPr/>
        </p:nvSpPr>
        <p:spPr>
          <a:xfrm>
            <a:off x="3492775" y="2585700"/>
            <a:ext cx="5466600" cy="19626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ES" sz="1800">
                <a:solidFill>
                  <a:srgbClr val="404040"/>
                </a:solidFill>
                <a:latin typeface="Calibri"/>
                <a:ea typeface="Calibri"/>
                <a:cs typeface="Calibri"/>
                <a:sym typeface="Calibri"/>
              </a:rPr>
              <a:t>Se busca sincretizar dos centros los cuales prestan atención comunitaria a un aprox. de 1000 usuarios, esto de manera detallada en </a:t>
            </a:r>
            <a:r>
              <a:rPr lang="es-ES" sz="1800">
                <a:solidFill>
                  <a:srgbClr val="404040"/>
                </a:solidFill>
                <a:latin typeface="Calibri"/>
                <a:ea typeface="Calibri"/>
                <a:cs typeface="Calibri"/>
                <a:sym typeface="Calibri"/>
              </a:rPr>
              <a:t>órdenes</a:t>
            </a:r>
            <a:r>
              <a:rPr lang="es-ES" sz="1800">
                <a:solidFill>
                  <a:srgbClr val="404040"/>
                </a:solidFill>
                <a:latin typeface="Calibri"/>
                <a:ea typeface="Calibri"/>
                <a:cs typeface="Calibri"/>
                <a:sym typeface="Calibri"/>
              </a:rPr>
              <a:t> de entrada y salida, así como la creación de bases de datos de los activos fijos de uso de la institución.</a:t>
            </a:r>
            <a:endParaRPr sz="1800">
              <a:solidFill>
                <a:srgbClr val="404040"/>
              </a:solidFill>
              <a:latin typeface="Calibri"/>
              <a:ea typeface="Calibri"/>
              <a:cs typeface="Calibri"/>
              <a:sym typeface="Calibri"/>
            </a:endParaRPr>
          </a:p>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55" name="Google Shape;155;p10"/>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0"/>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0"/>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P.S.S.</a:t>
            </a:r>
            <a:endParaRPr b="1" sz="1200">
              <a:solidFill>
                <a:srgbClr val="3F3F3F"/>
              </a:solidFill>
              <a:latin typeface="Calibri"/>
              <a:ea typeface="Calibri"/>
              <a:cs typeface="Calibri"/>
              <a:sym typeface="Calibri"/>
            </a:endParaRPr>
          </a:p>
        </p:txBody>
      </p:sp>
      <p:sp>
        <p:nvSpPr>
          <p:cNvPr id="158" name="Google Shape;158;p10">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nvSpPr>
        <p:spPr>
          <a:xfrm>
            <a:off x="382867" y="249495"/>
            <a:ext cx="54139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Alcance</a:t>
            </a:r>
            <a:endParaRPr b="1" sz="3600">
              <a:solidFill>
                <a:schemeClr val="lt1"/>
              </a:solidFill>
              <a:latin typeface="Calibri"/>
              <a:ea typeface="Calibri"/>
              <a:cs typeface="Calibri"/>
              <a:sym typeface="Calibri"/>
            </a:endParaRPr>
          </a:p>
        </p:txBody>
      </p:sp>
      <p:sp>
        <p:nvSpPr>
          <p:cNvPr id="164" name="Google Shape;164;p11"/>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1"/>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P.S.S.</a:t>
            </a:r>
            <a:endParaRPr b="1" sz="1200">
              <a:solidFill>
                <a:srgbClr val="3F3F3F"/>
              </a:solidFill>
              <a:latin typeface="Calibri"/>
              <a:ea typeface="Calibri"/>
              <a:cs typeface="Calibri"/>
              <a:sym typeface="Calibri"/>
            </a:endParaRPr>
          </a:p>
        </p:txBody>
      </p:sp>
      <p:sp>
        <p:nvSpPr>
          <p:cNvPr id="166" name="Google Shape;166;p11"/>
          <p:cNvSpPr/>
          <p:nvPr/>
        </p:nvSpPr>
        <p:spPr>
          <a:xfrm>
            <a:off x="382875" y="1232949"/>
            <a:ext cx="8333400" cy="3414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SzPts val="1100"/>
              <a:buNone/>
            </a:pPr>
            <a:r>
              <a:rPr i="1" lang="es-ES" sz="1200">
                <a:solidFill>
                  <a:srgbClr val="404040"/>
                </a:solidFill>
                <a:latin typeface="Calibri"/>
                <a:ea typeface="Calibri"/>
                <a:cs typeface="Calibri"/>
                <a:sym typeface="Calibri"/>
              </a:rPr>
              <a:t>El alcance de el desarrollo de la App ofrece:</a:t>
            </a:r>
            <a:endParaRPr i="1"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i="1"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s-ES" sz="1200">
                <a:solidFill>
                  <a:srgbClr val="404040"/>
                </a:solidFill>
                <a:latin typeface="Calibri"/>
                <a:ea typeface="Calibri"/>
                <a:cs typeface="Calibri"/>
                <a:sym typeface="Calibri"/>
              </a:rPr>
              <a:t>1.  </a:t>
            </a:r>
            <a:r>
              <a:rPr lang="es-ES" sz="1200" u="sng">
                <a:solidFill>
                  <a:srgbClr val="404040"/>
                </a:solidFill>
                <a:latin typeface="Calibri"/>
                <a:ea typeface="Calibri"/>
                <a:cs typeface="Calibri"/>
                <a:sym typeface="Calibri"/>
              </a:rPr>
              <a:t>Inventarios</a:t>
            </a:r>
            <a:r>
              <a:rPr lang="es-ES" sz="1200">
                <a:solidFill>
                  <a:srgbClr val="404040"/>
                </a:solidFill>
                <a:latin typeface="Calibri"/>
                <a:ea typeface="Calibri"/>
                <a:cs typeface="Calibri"/>
                <a:sym typeface="Calibri"/>
              </a:rPr>
              <a:t>, generar bases de datos, entradas y salidas de material, reportes de los mismos, contabilizaciones etc.</a:t>
            </a:r>
            <a:endParaRPr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s-ES" sz="1200">
                <a:solidFill>
                  <a:srgbClr val="404040"/>
                </a:solidFill>
                <a:latin typeface="Calibri"/>
                <a:ea typeface="Calibri"/>
                <a:cs typeface="Calibri"/>
                <a:sym typeface="Calibri"/>
              </a:rPr>
              <a:t>2.  </a:t>
            </a:r>
            <a:r>
              <a:rPr lang="es-ES" sz="1200" u="sng">
                <a:solidFill>
                  <a:srgbClr val="404040"/>
                </a:solidFill>
                <a:latin typeface="Calibri"/>
                <a:ea typeface="Calibri"/>
                <a:cs typeface="Calibri"/>
                <a:sym typeface="Calibri"/>
              </a:rPr>
              <a:t>Insumos</a:t>
            </a:r>
            <a:r>
              <a:rPr lang="es-ES" sz="1200">
                <a:solidFill>
                  <a:srgbClr val="404040"/>
                </a:solidFill>
                <a:latin typeface="Calibri"/>
                <a:ea typeface="Calibri"/>
                <a:cs typeface="Calibri"/>
                <a:sym typeface="Calibri"/>
              </a:rPr>
              <a:t>, igualmente la consulta y creación de bases de datos, entradas y salidas de insumos, compras o gastos, cantidades, entradas monetarias etc.</a:t>
            </a:r>
            <a:endParaRPr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SzPts val="1100"/>
              <a:buNone/>
            </a:pPr>
            <a:r>
              <a:rPr lang="es-ES" sz="1200">
                <a:solidFill>
                  <a:srgbClr val="404040"/>
                </a:solidFill>
                <a:latin typeface="Calibri"/>
                <a:ea typeface="Calibri"/>
                <a:cs typeface="Calibri"/>
                <a:sym typeface="Calibri"/>
              </a:rPr>
              <a:t>3.  </a:t>
            </a:r>
            <a:r>
              <a:rPr lang="es-ES" sz="1200" u="sng">
                <a:solidFill>
                  <a:srgbClr val="404040"/>
                </a:solidFill>
                <a:latin typeface="Calibri"/>
                <a:ea typeface="Calibri"/>
                <a:cs typeface="Calibri"/>
                <a:sym typeface="Calibri"/>
              </a:rPr>
              <a:t>Registro</a:t>
            </a:r>
            <a:r>
              <a:rPr lang="es-ES" sz="1200">
                <a:solidFill>
                  <a:srgbClr val="404040"/>
                </a:solidFill>
                <a:latin typeface="Calibri"/>
                <a:ea typeface="Calibri"/>
                <a:cs typeface="Calibri"/>
                <a:sym typeface="Calibri"/>
              </a:rPr>
              <a:t>, evidencia los participantes y usuarios que obtienen el beneficio que ofrece la entidad, esto a su vez formula cantidades, inscripciones, vinculaciones, desvinculaciones, una base de datos general que permita conocer el global de asistencias y la generación de reportes, gráficos etc.</a:t>
            </a:r>
            <a:endParaRPr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SzPts val="1100"/>
              <a:buNone/>
            </a:pPr>
            <a:r>
              <a:rPr i="1" lang="es-ES" sz="1200">
                <a:solidFill>
                  <a:srgbClr val="404040"/>
                </a:solidFill>
                <a:latin typeface="Calibri"/>
                <a:ea typeface="Calibri"/>
                <a:cs typeface="Calibri"/>
                <a:sym typeface="Calibri"/>
              </a:rPr>
              <a:t>No alcanzará el desarrollo de la App:</a:t>
            </a:r>
            <a:endParaRPr i="1"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i="1" sz="1200">
              <a:solidFill>
                <a:srgbClr val="404040"/>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s-ES" sz="1200">
                <a:solidFill>
                  <a:srgbClr val="404040"/>
                </a:solidFill>
                <a:latin typeface="Calibri"/>
                <a:ea typeface="Calibri"/>
                <a:cs typeface="Calibri"/>
                <a:sym typeface="Calibri"/>
              </a:rPr>
              <a:t>1.  Puesto que es una aplicación para una entidad con compromiso social las bases de datos serán de tema netamente confidencial por lo que la información deberá ser tratada con estándares de calidad de seguridad por lo que no tendrá función u opción de compartir información que no sea entre las interconexiones mismas de la aplicación y los usuarios autorizados.</a:t>
            </a:r>
            <a:endParaRPr sz="1200">
              <a:solidFill>
                <a:srgbClr val="404040"/>
              </a:solidFill>
              <a:latin typeface="Calibri"/>
              <a:ea typeface="Calibri"/>
              <a:cs typeface="Calibri"/>
              <a:sym typeface="Calibri"/>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p:txBody>
      </p:sp>
      <p:sp>
        <p:nvSpPr>
          <p:cNvPr id="167" name="Google Shape;167;p11">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0573ad1e78_0_0"/>
          <p:cNvPicPr preferRelativeResize="0"/>
          <p:nvPr/>
        </p:nvPicPr>
        <p:blipFill rotWithShape="1">
          <a:blip r:embed="rId3">
            <a:alphaModFix/>
          </a:blip>
          <a:srcRect b="14317" l="0" r="0" t="0"/>
          <a:stretch/>
        </p:blipFill>
        <p:spPr>
          <a:xfrm>
            <a:off x="161125" y="123950"/>
            <a:ext cx="7863475" cy="4870825"/>
          </a:xfrm>
          <a:prstGeom prst="rect">
            <a:avLst/>
          </a:prstGeom>
          <a:noFill/>
          <a:ln>
            <a:noFill/>
          </a:ln>
        </p:spPr>
      </p:pic>
      <p:sp>
        <p:nvSpPr>
          <p:cNvPr id="174" name="Google Shape;174;g10573ad1e78_0_0"/>
          <p:cNvSpPr txBox="1"/>
          <p:nvPr/>
        </p:nvSpPr>
        <p:spPr>
          <a:xfrm rot="5400000">
            <a:off x="5585975" y="3949800"/>
            <a:ext cx="605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800">
                <a:latin typeface="Calibri"/>
                <a:ea typeface="Calibri"/>
                <a:cs typeface="Calibri"/>
                <a:sym typeface="Calibri"/>
              </a:rPr>
              <a:t>DIAGRAMA DE PROCESOS </a:t>
            </a:r>
            <a:endParaRPr b="1"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2"/>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Marca externa</a:t>
            </a:r>
            <a:endParaRPr b="1" sz="1200">
              <a:solidFill>
                <a:srgbClr val="3F3F3F"/>
              </a:solidFill>
              <a:latin typeface="Calibri"/>
              <a:ea typeface="Calibri"/>
              <a:cs typeface="Calibri"/>
              <a:sym typeface="Calibri"/>
            </a:endParaRPr>
          </a:p>
        </p:txBody>
      </p:sp>
      <p:sp>
        <p:nvSpPr>
          <p:cNvPr id="182" name="Google Shape;182;p12"/>
          <p:cNvSpPr/>
          <p:nvPr/>
        </p:nvSpPr>
        <p:spPr>
          <a:xfrm>
            <a:off x="607405" y="1028701"/>
            <a:ext cx="2681079" cy="390260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Primer Trimestre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Presentación Proyecto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Levantamiento de Información</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de Procesos</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Preeliminar Inventario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Formulación del Proyecto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IEEE-830</a:t>
            </a:r>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3">
                  <a:extLst>
                    <a:ext uri="{A12FA001-AC4F-418D-AE19-62706E023703}">
                      <ahyp:hlinkClr val="tx"/>
                    </a:ext>
                  </a:extLst>
                </a:hlinkClick>
              </a:rPr>
              <a:t>Entregables 1er Trim</a:t>
            </a:r>
            <a:endParaRPr b="1" sz="800" u="sng">
              <a:solidFill>
                <a:srgbClr val="3F3F3F"/>
              </a:solidFill>
              <a:latin typeface="Calibri"/>
              <a:ea typeface="Calibri"/>
              <a:cs typeface="Calibri"/>
              <a:sym typeface="Calibri"/>
            </a:endParaRPr>
          </a:p>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Segundo Trimestre</a:t>
            </a:r>
            <a:endParaRPr b="1" sz="16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Casos de Uso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Casos de Uso Extendido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Modelo Entidad Relación</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Diccionario de Datos</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Cronograma de Actividades</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Presupuesto y Personal</a:t>
            </a:r>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4">
                  <a:extLst>
                    <a:ext uri="{A12FA001-AC4F-418D-AE19-62706E023703}">
                      <ahyp:hlinkClr val="tx"/>
                    </a:ext>
                  </a:extLst>
                </a:hlinkClick>
              </a:rPr>
              <a:t>Entregables 2do Trim</a:t>
            </a:r>
            <a:endParaRPr sz="1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Tercer Trimestre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Modelo Relacional</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de Clases</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Diagrama de Distribución</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WireFrame o Mockups</a:t>
            </a:r>
            <a:endParaRPr sz="10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5">
                  <a:extLst>
                    <a:ext uri="{A12FA001-AC4F-418D-AE19-62706E023703}">
                      <ahyp:hlinkClr val="tx"/>
                    </a:ext>
                  </a:extLst>
                </a:hlinkClick>
              </a:rPr>
              <a:t>Entregables 3er Trim</a:t>
            </a:r>
            <a:endParaRPr sz="1200">
              <a:solidFill>
                <a:srgbClr val="3F3F3F"/>
              </a:solidFill>
              <a:latin typeface="Calibri"/>
              <a:ea typeface="Calibri"/>
              <a:cs typeface="Calibri"/>
              <a:sym typeface="Calibri"/>
            </a:endParaRPr>
          </a:p>
        </p:txBody>
      </p:sp>
      <p:sp>
        <p:nvSpPr>
          <p:cNvPr id="183" name="Google Shape;183;p12"/>
          <p:cNvSpPr txBox="1"/>
          <p:nvPr/>
        </p:nvSpPr>
        <p:spPr>
          <a:xfrm>
            <a:off x="509443" y="303360"/>
            <a:ext cx="45575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3F3F3F"/>
                </a:solidFill>
                <a:latin typeface="Calibri"/>
                <a:ea typeface="Calibri"/>
                <a:cs typeface="Calibri"/>
                <a:sym typeface="Calibri"/>
              </a:rPr>
              <a:t>Entregables Proyecto Formativo </a:t>
            </a:r>
            <a:endParaRPr/>
          </a:p>
          <a:p>
            <a:pPr indent="0" lvl="0" marL="0" marR="0" rtl="0" algn="l">
              <a:spcBef>
                <a:spcPts val="0"/>
              </a:spcBef>
              <a:spcAft>
                <a:spcPts val="0"/>
              </a:spcAft>
              <a:buNone/>
            </a:pPr>
            <a:r>
              <a:rPr b="1" lang="es-ES" sz="1800">
                <a:solidFill>
                  <a:srgbClr val="3F3F3F"/>
                </a:solidFill>
                <a:latin typeface="Calibri"/>
                <a:ea typeface="Calibri"/>
                <a:cs typeface="Calibri"/>
                <a:sym typeface="Calibri"/>
              </a:rPr>
              <a:t>por Trimestre</a:t>
            </a:r>
            <a:endParaRPr b="1" sz="1800">
              <a:solidFill>
                <a:srgbClr val="3F3F3F"/>
              </a:solidFill>
              <a:latin typeface="Calibri"/>
              <a:ea typeface="Calibri"/>
              <a:cs typeface="Calibri"/>
              <a:sym typeface="Calibri"/>
            </a:endParaRPr>
          </a:p>
        </p:txBody>
      </p:sp>
      <p:sp>
        <p:nvSpPr>
          <p:cNvPr id="184" name="Google Shape;184;p12"/>
          <p:cNvSpPr/>
          <p:nvPr/>
        </p:nvSpPr>
        <p:spPr>
          <a:xfrm>
            <a:off x="607405" y="957918"/>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2">
            <a:hlinkClick action="ppaction://hlinksldjump" r:id="rId6"/>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2"/>
          <p:cNvSpPr/>
          <p:nvPr/>
        </p:nvSpPr>
        <p:spPr>
          <a:xfrm>
            <a:off x="3344711" y="1028701"/>
            <a:ext cx="2681079" cy="40257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Cuarto Trimestre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Inventario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Informe de Costos</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Base de Datos - DDL</a:t>
            </a:r>
            <a:endParaRPr sz="10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Base de Datos - DML</a:t>
            </a:r>
            <a:endParaRPr sz="10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7">
                  <a:extLst>
                    <a:ext uri="{A12FA001-AC4F-418D-AE19-62706E023703}">
                      <ahyp:hlinkClr val="tx"/>
                    </a:ext>
                  </a:extLst>
                </a:hlinkClick>
              </a:rPr>
              <a:t>Entregables 4to Trim</a:t>
            </a:r>
            <a:endParaRPr sz="1000">
              <a:solidFill>
                <a:srgbClr val="3F3F3F"/>
              </a:solidFill>
              <a:latin typeface="Calibri"/>
              <a:ea typeface="Calibri"/>
              <a:cs typeface="Calibri"/>
              <a:sym typeface="Calibri"/>
            </a:endParaRPr>
          </a:p>
          <a:p>
            <a:pPr indent="-222250" lvl="0" marL="444500" marR="0" rtl="0" algn="l">
              <a:spcBef>
                <a:spcPts val="0"/>
              </a:spcBef>
              <a:spcAft>
                <a:spcPts val="0"/>
              </a:spcAft>
              <a:buClr>
                <a:schemeClr val="dk1"/>
              </a:buClr>
              <a:buSzPts val="1000"/>
              <a:buFont typeface="Arial"/>
              <a:buNone/>
            </a:pPr>
            <a:r>
              <a:t/>
            </a:r>
            <a:endParaRPr sz="1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Quinto Trimestre</a:t>
            </a:r>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8">
                  <a:extLst>
                    <a:ext uri="{A12FA001-AC4F-418D-AE19-62706E023703}">
                      <ahyp:hlinkClr val="tx"/>
                    </a:ext>
                  </a:extLst>
                </a:hlinkClick>
              </a:rPr>
              <a:t>Prototipo No Funciona</a:t>
            </a:r>
            <a:r>
              <a:rPr lang="es-ES" sz="1000" u="sng">
                <a:solidFill>
                  <a:srgbClr val="3F3F3F"/>
                </a:solidFill>
                <a:latin typeface="Calibri"/>
                <a:ea typeface="Calibri"/>
                <a:cs typeface="Calibri"/>
                <a:sym typeface="Calibri"/>
                <a:hlinkClick r:id="rId9">
                  <a:extLst>
                    <a:ext uri="{A12FA001-AC4F-418D-AE19-62706E023703}">
                      <ahyp:hlinkClr val="tx"/>
                    </a:ext>
                  </a:extLst>
                </a:hlinkClick>
              </a:rPr>
              <a:t>l</a:t>
            </a:r>
            <a:endParaRPr sz="10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Técnico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Planeación Pruebas Software</a:t>
            </a:r>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0">
                  <a:extLst>
                    <a:ext uri="{A12FA001-AC4F-418D-AE19-62706E023703}">
                      <ahyp:hlinkClr val="tx"/>
                    </a:ext>
                  </a:extLst>
                </a:hlinkClick>
              </a:rPr>
              <a:t>Local App - S.I.</a:t>
            </a:r>
            <a:endParaRPr sz="10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1">
                  <a:extLst>
                    <a:ext uri="{A12FA001-AC4F-418D-AE19-62706E023703}">
                      <ahyp:hlinkClr val="tx"/>
                    </a:ext>
                  </a:extLst>
                </a:hlinkClick>
              </a:rPr>
              <a:t>Entregables 5to Trim</a:t>
            </a:r>
            <a:endParaRPr sz="1000">
              <a:solidFill>
                <a:srgbClr val="3F3F3F"/>
              </a:solidFill>
              <a:latin typeface="Calibri"/>
              <a:ea typeface="Calibri"/>
              <a:cs typeface="Calibri"/>
              <a:sym typeface="Calibri"/>
            </a:endParaRPr>
          </a:p>
          <a:p>
            <a:pPr indent="-234950" lvl="0" marL="444500" marR="0" rtl="0" algn="l">
              <a:spcBef>
                <a:spcPts val="0"/>
              </a:spcBef>
              <a:spcAft>
                <a:spcPts val="0"/>
              </a:spcAft>
              <a:buClr>
                <a:schemeClr val="dk1"/>
              </a:buClr>
              <a:buSzPts val="800"/>
              <a:buFont typeface="Arial"/>
              <a:buNone/>
            </a:pPr>
            <a:r>
              <a:t/>
            </a:r>
            <a:endParaRPr b="1" sz="8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Sexto Trimestre</a:t>
            </a:r>
            <a:endParaRPr b="1" sz="16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 de Instalación</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 de Respaldo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Plan de Migración Datos</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de Usuario</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de Operación</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Documentación Pruebas Software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Despliegue app - S.I. 1er</a:t>
            </a:r>
            <a:endParaRPr sz="10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2">
                  <a:extLst>
                    <a:ext uri="{A12FA001-AC4F-418D-AE19-62706E023703}">
                      <ahyp:hlinkClr val="tx"/>
                    </a:ext>
                  </a:extLst>
                </a:hlinkClick>
              </a:rPr>
              <a:t>Entregables 6to Trim</a:t>
            </a:r>
            <a:endParaRPr sz="1000">
              <a:solidFill>
                <a:srgbClr val="3F3F3F"/>
              </a:solidFill>
              <a:latin typeface="Calibri"/>
              <a:ea typeface="Calibri"/>
              <a:cs typeface="Calibri"/>
              <a:sym typeface="Calibri"/>
            </a:endParaRPr>
          </a:p>
        </p:txBody>
      </p:sp>
      <p:sp>
        <p:nvSpPr>
          <p:cNvPr id="187" name="Google Shape;187;p12"/>
          <p:cNvSpPr/>
          <p:nvPr/>
        </p:nvSpPr>
        <p:spPr>
          <a:xfrm>
            <a:off x="6082018" y="1028701"/>
            <a:ext cx="2681079" cy="2868478"/>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Séptimo Trimestre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Informe de Distribución</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Cuadro Comparativo Proveedores</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Contratos de Software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Despliegue app - S.I. 2do</a:t>
            </a:r>
            <a:endParaRPr sz="1000">
              <a:solidFill>
                <a:srgbClr val="3F3F3F"/>
              </a:solidFill>
              <a:latin typeface="Calibri"/>
              <a:ea typeface="Calibri"/>
              <a:cs typeface="Calibri"/>
              <a:sym typeface="Calibri"/>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3">
                  <a:extLst>
                    <a:ext uri="{A12FA001-AC4F-418D-AE19-62706E023703}">
                      <ahyp:hlinkClr val="tx"/>
                    </a:ext>
                  </a:extLst>
                </a:hlinkClick>
              </a:rPr>
              <a:t>Entregables 7mo Trim</a:t>
            </a:r>
            <a:endParaRPr sz="1000">
              <a:solidFill>
                <a:srgbClr val="3F3F3F"/>
              </a:solidFill>
              <a:latin typeface="Calibri"/>
              <a:ea typeface="Calibri"/>
              <a:cs typeface="Calibri"/>
              <a:sym typeface="Calibri"/>
            </a:endParaRPr>
          </a:p>
          <a:p>
            <a:pPr indent="0" lvl="0" marL="158750" marR="0" rtl="0" algn="l">
              <a:spcBef>
                <a:spcPts val="0"/>
              </a:spcBef>
              <a:spcAft>
                <a:spcPts val="0"/>
              </a:spcAft>
              <a:buNone/>
            </a:pPr>
            <a:r>
              <a:t/>
            </a:r>
            <a:endParaRPr sz="1100">
              <a:solidFill>
                <a:srgbClr val="3F3F3F"/>
              </a:solidFill>
              <a:latin typeface="Calibri"/>
              <a:ea typeface="Calibri"/>
              <a:cs typeface="Calibri"/>
              <a:sym typeface="Calibri"/>
            </a:endParaRPr>
          </a:p>
          <a:p>
            <a:pPr indent="0" lvl="0" marL="158750" marR="0" rtl="0" algn="l">
              <a:spcBef>
                <a:spcPts val="0"/>
              </a:spcBef>
              <a:spcAft>
                <a:spcPts val="0"/>
              </a:spcAft>
              <a:buNone/>
            </a:pPr>
            <a:r>
              <a:t/>
            </a:r>
            <a:endParaRPr sz="9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None/>
            </a:pPr>
            <a:r>
              <a:rPr b="1" lang="es-ES" sz="1600">
                <a:solidFill>
                  <a:srgbClr val="3F3F3F"/>
                </a:solidFill>
                <a:latin typeface="Calibri"/>
                <a:ea typeface="Calibri"/>
                <a:cs typeface="Calibri"/>
                <a:sym typeface="Calibri"/>
              </a:rPr>
              <a:t>Octavo Trimestre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Cronograma de Actividades Final</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de Usuario Final</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Manual de Operación Final</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Modelo de Calidad Software</a:t>
            </a:r>
            <a:endParaRPr/>
          </a:p>
          <a:p>
            <a:pPr indent="-285750" lvl="0" marL="444500" marR="0" rtl="0" algn="l">
              <a:spcBef>
                <a:spcPts val="0"/>
              </a:spcBef>
              <a:spcAft>
                <a:spcPts val="0"/>
              </a:spcAft>
              <a:buClr>
                <a:srgbClr val="3F3F3F"/>
              </a:buClr>
              <a:buSzPts val="1000"/>
              <a:buFont typeface="Arial"/>
              <a:buChar char="•"/>
            </a:pPr>
            <a:r>
              <a:rPr lang="es-ES" sz="1000">
                <a:solidFill>
                  <a:srgbClr val="3F3F3F"/>
                </a:solidFill>
                <a:latin typeface="Calibri"/>
                <a:ea typeface="Calibri"/>
                <a:cs typeface="Calibri"/>
                <a:sym typeface="Calibri"/>
              </a:rPr>
              <a:t>Despliegue app - S.I. Final</a:t>
            </a:r>
            <a:endParaRPr/>
          </a:p>
          <a:p>
            <a:pPr indent="-285750" lvl="0" marL="444500" marR="0" rtl="0" algn="l">
              <a:spcBef>
                <a:spcPts val="0"/>
              </a:spcBef>
              <a:spcAft>
                <a:spcPts val="0"/>
              </a:spcAft>
              <a:buClr>
                <a:srgbClr val="3F3F3F"/>
              </a:buClr>
              <a:buSzPts val="1000"/>
              <a:buFont typeface="Arial"/>
              <a:buChar char="•"/>
            </a:pPr>
            <a:r>
              <a:rPr lang="es-ES" sz="1000" u="sng">
                <a:solidFill>
                  <a:srgbClr val="3F3F3F"/>
                </a:solidFill>
                <a:latin typeface="Calibri"/>
                <a:ea typeface="Calibri"/>
                <a:cs typeface="Calibri"/>
                <a:sym typeface="Calibri"/>
                <a:hlinkClick r:id="rId14">
                  <a:extLst>
                    <a:ext uri="{A12FA001-AC4F-418D-AE19-62706E023703}">
                      <ahyp:hlinkClr val="tx"/>
                    </a:ext>
                  </a:extLst>
                </a:hlinkClick>
              </a:rPr>
              <a:t>Entregables 8vo Trim</a:t>
            </a:r>
            <a:endParaRPr b="1" sz="1000">
              <a:solidFill>
                <a:srgbClr val="3F3F3F"/>
              </a:solidFill>
              <a:latin typeface="Calibri"/>
              <a:ea typeface="Calibri"/>
              <a:cs typeface="Calibri"/>
              <a:sym typeface="Calibri"/>
            </a:endParaRPr>
          </a:p>
          <a:p>
            <a:pPr indent="-209550" lvl="0" marL="444500" marR="0" rtl="0" algn="l">
              <a:spcBef>
                <a:spcPts val="0"/>
              </a:spcBef>
              <a:spcAft>
                <a:spcPts val="0"/>
              </a:spcAft>
              <a:buClr>
                <a:schemeClr val="dk1"/>
              </a:buClr>
              <a:buSzPts val="1200"/>
              <a:buFont typeface="Arial"/>
              <a:buNone/>
            </a:pPr>
            <a:r>
              <a:t/>
            </a:r>
            <a:endParaRPr sz="12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a:hlinkClick action="ppaction://hlinksldjump" r:id="rId3"/>
          </p:cNvPr>
          <p:cNvSpPr/>
          <p:nvPr/>
        </p:nvSpPr>
        <p:spPr>
          <a:xfrm>
            <a:off x="3993158" y="1065401"/>
            <a:ext cx="1174459" cy="1174459"/>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2"/>
          <p:cNvPicPr preferRelativeResize="0"/>
          <p:nvPr/>
        </p:nvPicPr>
        <p:blipFill>
          <a:blip r:embed="rId3">
            <a:alphaModFix/>
          </a:blip>
          <a:stretch>
            <a:fillRect/>
          </a:stretch>
        </p:blipFill>
        <p:spPr>
          <a:xfrm>
            <a:off x="5258250" y="28650"/>
            <a:ext cx="3885750" cy="5086199"/>
          </a:xfrm>
          <a:prstGeom prst="rect">
            <a:avLst/>
          </a:prstGeom>
          <a:noFill/>
          <a:ln>
            <a:noFill/>
          </a:ln>
        </p:spPr>
      </p:pic>
      <p:pic>
        <p:nvPicPr>
          <p:cNvPr id="68" name="Google Shape;68;p2"/>
          <p:cNvPicPr preferRelativeResize="0"/>
          <p:nvPr/>
        </p:nvPicPr>
        <p:blipFill rotWithShape="1">
          <a:blip r:embed="rId4">
            <a:alphaModFix/>
          </a:blip>
          <a:srcRect b="0" l="0" r="0" t="0"/>
          <a:stretch/>
        </p:blipFill>
        <p:spPr>
          <a:xfrm>
            <a:off x="8270874" y="238073"/>
            <a:ext cx="608543" cy="592940"/>
          </a:xfrm>
          <a:prstGeom prst="rect">
            <a:avLst/>
          </a:prstGeom>
          <a:noFill/>
          <a:ln>
            <a:noFill/>
          </a:ln>
        </p:spPr>
      </p:pic>
      <p:sp>
        <p:nvSpPr>
          <p:cNvPr id="69" name="Google Shape;69;p2"/>
          <p:cNvSpPr txBox="1"/>
          <p:nvPr/>
        </p:nvSpPr>
        <p:spPr>
          <a:xfrm>
            <a:off x="771491" y="1217209"/>
            <a:ext cx="28022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600" u="none" cap="none" strike="noStrike">
                <a:solidFill>
                  <a:srgbClr val="3F3F3F"/>
                </a:solidFill>
                <a:latin typeface="Calibri"/>
                <a:ea typeface="Calibri"/>
                <a:cs typeface="Calibri"/>
                <a:sym typeface="Calibri"/>
              </a:rPr>
              <a:t>Introducción</a:t>
            </a:r>
            <a:endParaRPr b="1" sz="3600">
              <a:solidFill>
                <a:srgbClr val="3F3F3F"/>
              </a:solidFill>
              <a:latin typeface="Calibri"/>
              <a:ea typeface="Calibri"/>
              <a:cs typeface="Calibri"/>
              <a:sym typeface="Calibri"/>
            </a:endParaRPr>
          </a:p>
        </p:txBody>
      </p:sp>
      <p:sp>
        <p:nvSpPr>
          <p:cNvPr id="70" name="Google Shape;70;p2"/>
          <p:cNvSpPr txBox="1"/>
          <p:nvPr/>
        </p:nvSpPr>
        <p:spPr>
          <a:xfrm>
            <a:off x="419775" y="2097175"/>
            <a:ext cx="4880400" cy="1546800"/>
          </a:xfrm>
          <a:prstGeom prst="rect">
            <a:avLst/>
          </a:prstGeom>
          <a:noFill/>
          <a:ln>
            <a:noFill/>
          </a:ln>
        </p:spPr>
        <p:txBody>
          <a:bodyPr anchorCtr="0" anchor="t" bIns="45700" lIns="91425" spcFirstLastPara="1" rIns="91425" wrap="square" tIns="45700">
            <a:spAutoFit/>
          </a:bodyPr>
          <a:lstStyle/>
          <a:p>
            <a:pPr indent="269999" lvl="0" marL="0" rtl="0" algn="just">
              <a:lnSpc>
                <a:spcPct val="115000"/>
              </a:lnSpc>
              <a:spcBef>
                <a:spcPts val="0"/>
              </a:spcBef>
              <a:spcAft>
                <a:spcPts val="0"/>
              </a:spcAft>
              <a:buClr>
                <a:schemeClr val="dk1"/>
              </a:buClr>
              <a:buSzPts val="1100"/>
              <a:buFont typeface="Arial"/>
              <a:buNone/>
            </a:pPr>
            <a:r>
              <a:rPr b="1" lang="es-ES">
                <a:solidFill>
                  <a:srgbClr val="404040"/>
                </a:solidFill>
              </a:rPr>
              <a:t>Professional Social System se centra en la recolección de datos de personas usuarias y materiales internos de </a:t>
            </a:r>
            <a:r>
              <a:rPr b="1" lang="es-ES">
                <a:solidFill>
                  <a:srgbClr val="404040"/>
                </a:solidFill>
              </a:rPr>
              <a:t>entidades que prestan servicios comunitarios,</a:t>
            </a:r>
            <a:r>
              <a:rPr b="1" lang="es-ES">
                <a:solidFill>
                  <a:srgbClr val="404040"/>
                </a:solidFill>
              </a:rPr>
              <a:t> </a:t>
            </a:r>
            <a:r>
              <a:rPr b="1" lang="es-ES">
                <a:solidFill>
                  <a:srgbClr val="404040"/>
                </a:solidFill>
              </a:rPr>
              <a:t>fundamentado</a:t>
            </a:r>
            <a:r>
              <a:rPr b="1" lang="es-ES">
                <a:solidFill>
                  <a:srgbClr val="404040"/>
                </a:solidFill>
              </a:rPr>
              <a:t> en las bases y conceptos que permitan una recolección eficiente y brinde una información en respuesta amigable con el usuario.</a:t>
            </a:r>
            <a:endParaRPr sz="1600">
              <a:solidFill>
                <a:srgbClr val="404040"/>
              </a:solidFill>
            </a:endParaRPr>
          </a:p>
        </p:txBody>
      </p:sp>
      <p:sp>
        <p:nvSpPr>
          <p:cNvPr id="71" name="Google Shape;71;p2"/>
          <p:cNvSpPr/>
          <p:nvPr/>
        </p:nvSpPr>
        <p:spPr>
          <a:xfrm>
            <a:off x="859075" y="1896870"/>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 name="Google Shape;72;p2"/>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p:nvPr/>
        </p:nvSpPr>
        <p:spPr>
          <a:xfrm>
            <a:off x="7560961" y="4302549"/>
            <a:ext cx="1316995" cy="564476"/>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8" name="Google Shape;78;p3"/>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FFFFFF"/>
                </a:solidFill>
                <a:latin typeface="Calibri"/>
                <a:ea typeface="Calibri"/>
                <a:cs typeface="Calibri"/>
                <a:sym typeface="Calibri"/>
              </a:rPr>
              <a:t>P.S.S.</a:t>
            </a:r>
            <a:endParaRPr b="1" sz="1200">
              <a:solidFill>
                <a:srgbClr val="FFFFFF"/>
              </a:solidFill>
              <a:latin typeface="Calibri"/>
              <a:ea typeface="Calibri"/>
              <a:cs typeface="Calibri"/>
              <a:sym typeface="Calibri"/>
            </a:endParaRPr>
          </a:p>
        </p:txBody>
      </p:sp>
      <p:sp>
        <p:nvSpPr>
          <p:cNvPr id="79" name="Google Shape;79;p3"/>
          <p:cNvSpPr txBox="1"/>
          <p:nvPr/>
        </p:nvSpPr>
        <p:spPr>
          <a:xfrm>
            <a:off x="2893068" y="526008"/>
            <a:ext cx="3456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Font typeface="Arial"/>
              <a:buNone/>
            </a:pPr>
            <a:r>
              <a:rPr b="1" lang="es-ES" sz="4800">
                <a:solidFill>
                  <a:schemeClr val="dk1"/>
                </a:solidFill>
                <a:latin typeface="Calibri"/>
                <a:ea typeface="Calibri"/>
                <a:cs typeface="Calibri"/>
                <a:sym typeface="Calibri"/>
              </a:rPr>
              <a:t>CONTENIDO</a:t>
            </a:r>
            <a:endParaRPr b="1" sz="4800">
              <a:solidFill>
                <a:schemeClr val="dk1"/>
              </a:solidFill>
              <a:latin typeface="Calibri"/>
              <a:ea typeface="Calibri"/>
              <a:cs typeface="Calibri"/>
              <a:sym typeface="Calibri"/>
            </a:endParaRPr>
          </a:p>
        </p:txBody>
      </p:sp>
      <p:sp>
        <p:nvSpPr>
          <p:cNvPr id="80" name="Google Shape;80;p3"/>
          <p:cNvSpPr txBox="1"/>
          <p:nvPr/>
        </p:nvSpPr>
        <p:spPr>
          <a:xfrm>
            <a:off x="642175" y="1655575"/>
            <a:ext cx="5878200" cy="2493600"/>
          </a:xfrm>
          <a:prstGeom prst="rect">
            <a:avLst/>
          </a:prstGeom>
          <a:noFill/>
          <a:ln>
            <a:noFill/>
          </a:ln>
        </p:spPr>
        <p:txBody>
          <a:bodyPr anchorCtr="0" anchor="t" bIns="45700" lIns="91425" spcFirstLastPara="1" rIns="91425" wrap="square" tIns="45700">
            <a:spAutoFit/>
          </a:bodyPr>
          <a:lstStyle/>
          <a:p>
            <a:pPr indent="-304800" lvl="0" marL="457200" rtl="0" algn="just">
              <a:lnSpc>
                <a:spcPct val="115000"/>
              </a:lnSpc>
              <a:spcBef>
                <a:spcPts val="0"/>
              </a:spcBef>
              <a:spcAft>
                <a:spcPts val="0"/>
              </a:spcAft>
              <a:buClr>
                <a:schemeClr val="dk1"/>
              </a:buClr>
              <a:buSzPts val="1200"/>
              <a:buFont typeface="Calibri"/>
              <a:buChar char="●"/>
            </a:pPr>
            <a:r>
              <a:rPr b="1" lang="es-ES" sz="1200">
                <a:solidFill>
                  <a:schemeClr val="dk1"/>
                </a:solidFill>
                <a:latin typeface="Calibri"/>
                <a:ea typeface="Calibri"/>
                <a:cs typeface="Calibri"/>
                <a:sym typeface="Calibri"/>
              </a:rPr>
              <a:t>Aplicativo a proyecto de mesas comunitarias (Comedores Comunitarios)</a:t>
            </a:r>
            <a:endParaRPr b="1"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b="1" lang="es-ES" sz="1200">
                <a:solidFill>
                  <a:schemeClr val="dk1"/>
                </a:solidFill>
                <a:latin typeface="Calibri"/>
                <a:ea typeface="Calibri"/>
                <a:cs typeface="Calibri"/>
                <a:sym typeface="Calibri"/>
              </a:rPr>
              <a:t>El objetivo principal es brindar un mecanismo de trazabilidad que a su vez permita la recolección y cruces de las bases de datos internas (Asistencia usuaria, consumos generales etc.)</a:t>
            </a:r>
            <a:endParaRPr b="1"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b="1" lang="es-ES" sz="1200">
                <a:solidFill>
                  <a:schemeClr val="dk1"/>
                </a:solidFill>
                <a:latin typeface="Calibri"/>
                <a:ea typeface="Calibri"/>
                <a:cs typeface="Calibri"/>
                <a:sym typeface="Calibri"/>
              </a:rPr>
              <a:t>Se justifica la necesidad de sustraer e ingresar datos que evalúen y brinden flujos detallados de información que permitan tener conocimiento de sus gastos, consumos, asistencias, necesidades y brinde una mayor efectividad en sus procesos y ahorro de tiempo y economía en los mismos.</a:t>
            </a:r>
            <a:endParaRPr b="1"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b="1" lang="es-ES" sz="1200">
                <a:solidFill>
                  <a:schemeClr val="dk1"/>
                </a:solidFill>
                <a:latin typeface="Calibri"/>
                <a:ea typeface="Calibri"/>
                <a:cs typeface="Calibri"/>
                <a:sym typeface="Calibri"/>
              </a:rPr>
              <a:t>Se dará un alcance interno total en la administración del recurso así como en la contabilización </a:t>
            </a:r>
            <a:r>
              <a:rPr b="1" lang="es-ES" sz="1200">
                <a:solidFill>
                  <a:schemeClr val="dk1"/>
                </a:solidFill>
                <a:latin typeface="Calibri"/>
                <a:ea typeface="Calibri"/>
                <a:cs typeface="Calibri"/>
                <a:sym typeface="Calibri"/>
              </a:rPr>
              <a:t>general</a:t>
            </a:r>
            <a:r>
              <a:rPr b="1" lang="es-ES" sz="1200">
                <a:solidFill>
                  <a:schemeClr val="dk1"/>
                </a:solidFill>
                <a:latin typeface="Calibri"/>
                <a:ea typeface="Calibri"/>
                <a:cs typeface="Calibri"/>
                <a:sym typeface="Calibri"/>
              </a:rPr>
              <a:t> de asistencia por parte de los usuarios o beneficiarios.</a:t>
            </a:r>
            <a:endParaRPr b="1" sz="1200">
              <a:solidFill>
                <a:schemeClr val="dk1"/>
              </a:solidFill>
              <a:latin typeface="Calibri"/>
              <a:ea typeface="Calibri"/>
              <a:cs typeface="Calibri"/>
              <a:sym typeface="Calibri"/>
            </a:endParaRPr>
          </a:p>
          <a:p>
            <a:pPr indent="-342900" lvl="0" marL="457200" marR="0" rtl="0" algn="l">
              <a:spcBef>
                <a:spcPts val="0"/>
              </a:spcBef>
              <a:spcAft>
                <a:spcPts val="0"/>
              </a:spcAft>
              <a:buClr>
                <a:srgbClr val="FFFFFF"/>
              </a:buClr>
              <a:buSzPts val="1800"/>
              <a:buFont typeface="Calibri"/>
              <a:buChar char="●"/>
            </a:pPr>
            <a:r>
              <a:t/>
            </a:r>
            <a:endParaRPr b="1" sz="1800">
              <a:solidFill>
                <a:srgbClr val="FFFFFF"/>
              </a:solidFill>
              <a:latin typeface="Calibri"/>
              <a:ea typeface="Calibri"/>
              <a:cs typeface="Calibri"/>
              <a:sym typeface="Calibri"/>
            </a:endParaRPr>
          </a:p>
        </p:txBody>
      </p:sp>
      <p:sp>
        <p:nvSpPr>
          <p:cNvPr id="81" name="Google Shape;81;p3"/>
          <p:cNvSpPr/>
          <p:nvPr/>
        </p:nvSpPr>
        <p:spPr>
          <a:xfrm>
            <a:off x="1278552" y="1356990"/>
            <a:ext cx="718500" cy="4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82" name="Google Shape;82;p3"/>
          <p:cNvPicPr preferRelativeResize="0"/>
          <p:nvPr/>
        </p:nvPicPr>
        <p:blipFill rotWithShape="1">
          <a:blip r:embed="rId3">
            <a:alphaModFix/>
          </a:blip>
          <a:srcRect b="0" l="0" r="0" t="0"/>
          <a:stretch/>
        </p:blipFill>
        <p:spPr>
          <a:xfrm>
            <a:off x="6823450" y="614250"/>
            <a:ext cx="2170199" cy="143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nvSpPr>
        <p:spPr>
          <a:xfrm>
            <a:off x="3492771" y="1638552"/>
            <a:ext cx="297514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Problema</a:t>
            </a:r>
            <a:endParaRPr b="1" sz="5400">
              <a:solidFill>
                <a:srgbClr val="3F3F3F"/>
              </a:solidFill>
              <a:latin typeface="Calibri"/>
              <a:ea typeface="Calibri"/>
              <a:cs typeface="Calibri"/>
              <a:sym typeface="Calibri"/>
            </a:endParaRPr>
          </a:p>
        </p:txBody>
      </p:sp>
      <p:sp>
        <p:nvSpPr>
          <p:cNvPr id="88" name="Google Shape;88;p4"/>
          <p:cNvSpPr txBox="1"/>
          <p:nvPr/>
        </p:nvSpPr>
        <p:spPr>
          <a:xfrm>
            <a:off x="3492775" y="2585700"/>
            <a:ext cx="5385300" cy="22812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ES" sz="1800">
                <a:solidFill>
                  <a:srgbClr val="404040"/>
                </a:solidFill>
                <a:latin typeface="Calibri"/>
                <a:ea typeface="Calibri"/>
                <a:cs typeface="Calibri"/>
                <a:sym typeface="Calibri"/>
              </a:rPr>
              <a:t>Dirigido a una institución que beneficia a niños, adultos mayores, madres cabeza de hogar y/o gestantes. En solicitud se brinda la formulación de un aplicativo que permita administrar los procesos internos referentes al, consumo de inventarios, insumos y el registro de usuarios (Beneficiarios).</a:t>
            </a:r>
            <a:endParaRPr sz="1800">
              <a:solidFill>
                <a:srgbClr val="404040"/>
              </a:solidFill>
              <a:latin typeface="Calibri"/>
              <a:ea typeface="Calibri"/>
              <a:cs typeface="Calibri"/>
              <a:sym typeface="Calibri"/>
            </a:endParaRPr>
          </a:p>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89" name="Google Shape;89;p4"/>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4"/>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4"/>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P.S.S.</a:t>
            </a:r>
            <a:endParaRPr b="1" sz="1200">
              <a:solidFill>
                <a:srgbClr val="3F3F3F"/>
              </a:solidFill>
              <a:latin typeface="Calibri"/>
              <a:ea typeface="Calibri"/>
              <a:cs typeface="Calibri"/>
              <a:sym typeface="Calibri"/>
            </a:endParaRPr>
          </a:p>
        </p:txBody>
      </p:sp>
      <p:sp>
        <p:nvSpPr>
          <p:cNvPr id="92" name="Google Shape;92;p4">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Problema</a:t>
            </a:r>
            <a:endParaRPr b="1" sz="3600">
              <a:solidFill>
                <a:schemeClr val="lt1"/>
              </a:solidFill>
              <a:latin typeface="Calibri"/>
              <a:ea typeface="Calibri"/>
              <a:cs typeface="Calibri"/>
              <a:sym typeface="Calibri"/>
            </a:endParaRPr>
          </a:p>
        </p:txBody>
      </p:sp>
      <p:sp>
        <p:nvSpPr>
          <p:cNvPr id="98" name="Google Shape;98;p5"/>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5"/>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P.S.S</a:t>
            </a:r>
            <a:endParaRPr b="1" sz="1200">
              <a:solidFill>
                <a:srgbClr val="3F3F3F"/>
              </a:solidFill>
              <a:latin typeface="Calibri"/>
              <a:ea typeface="Calibri"/>
              <a:cs typeface="Calibri"/>
              <a:sym typeface="Calibri"/>
            </a:endParaRPr>
          </a:p>
        </p:txBody>
      </p:sp>
      <p:sp>
        <p:nvSpPr>
          <p:cNvPr id="100" name="Google Shape;100;p5"/>
          <p:cNvSpPr/>
          <p:nvPr/>
        </p:nvSpPr>
        <p:spPr>
          <a:xfrm>
            <a:off x="382875" y="1232949"/>
            <a:ext cx="8308200" cy="3303300"/>
          </a:xfrm>
          <a:prstGeom prst="rect">
            <a:avLst/>
          </a:prstGeom>
          <a:noFill/>
          <a:ln>
            <a:noFill/>
          </a:ln>
        </p:spPr>
        <p:txBody>
          <a:bodyPr anchorCtr="0" anchor="t" bIns="45700" lIns="91425" spcFirstLastPara="1" rIns="91425" wrap="square" tIns="45700">
            <a:spAutoFit/>
          </a:bodyPr>
          <a:lstStyle/>
          <a:p>
            <a:pPr indent="450000" lvl="0" marL="0" rtl="0" algn="just">
              <a:lnSpc>
                <a:spcPct val="115000"/>
              </a:lnSpc>
              <a:spcBef>
                <a:spcPts val="0"/>
              </a:spcBef>
              <a:spcAft>
                <a:spcPts val="0"/>
              </a:spcAft>
              <a:buClr>
                <a:schemeClr val="dk1"/>
              </a:buClr>
              <a:buSzPts val="1100"/>
              <a:buFont typeface="Arial"/>
              <a:buNone/>
            </a:pPr>
            <a:r>
              <a:rPr lang="es-ES" sz="1800">
                <a:solidFill>
                  <a:srgbClr val="404040"/>
                </a:solidFill>
                <a:latin typeface="Calibri"/>
                <a:ea typeface="Calibri"/>
                <a:cs typeface="Calibri"/>
                <a:sym typeface="Calibri"/>
              </a:rPr>
              <a:t>La </a:t>
            </a:r>
            <a:r>
              <a:rPr i="1" lang="es-ES" sz="1800">
                <a:solidFill>
                  <a:srgbClr val="404040"/>
                </a:solidFill>
                <a:latin typeface="Calibri"/>
                <a:ea typeface="Calibri"/>
                <a:cs typeface="Calibri"/>
                <a:sym typeface="Calibri"/>
              </a:rPr>
              <a:t>Asociación de integración comunitaria Asoinco </a:t>
            </a:r>
            <a:r>
              <a:rPr lang="es-ES" sz="1800">
                <a:solidFill>
                  <a:srgbClr val="404040"/>
                </a:solidFill>
                <a:latin typeface="Calibri"/>
                <a:ea typeface="Calibri"/>
                <a:cs typeface="Calibri"/>
                <a:sym typeface="Calibri"/>
              </a:rPr>
              <a:t>es una entidad que dedic</a:t>
            </a:r>
            <a:r>
              <a:rPr lang="es-ES" sz="1800">
                <a:solidFill>
                  <a:srgbClr val="404040"/>
                </a:solidFill>
                <a:latin typeface="Calibri"/>
                <a:ea typeface="Calibri"/>
                <a:cs typeface="Calibri"/>
                <a:sym typeface="Calibri"/>
              </a:rPr>
              <a:t>a </a:t>
            </a:r>
            <a:r>
              <a:rPr lang="es-ES" sz="1800">
                <a:solidFill>
                  <a:srgbClr val="404040"/>
                </a:solidFill>
                <a:latin typeface="Calibri"/>
                <a:ea typeface="Calibri"/>
                <a:cs typeface="Calibri"/>
                <a:sym typeface="Calibri"/>
              </a:rPr>
              <a:t>sus esfuerzos en la inclusión comunitaria de personas con vulnerabilidad alimentaria dirigido a familias que se ubican el sector de Usaquén y Usme en la capital bogotana, es así donde esta organización referencia una necesidad que expresa tres ejes fundamentales en su distribución al usuario y la información </a:t>
            </a:r>
            <a:r>
              <a:rPr lang="es-ES" sz="1800">
                <a:solidFill>
                  <a:srgbClr val="404040"/>
                </a:solidFill>
                <a:latin typeface="Calibri"/>
                <a:ea typeface="Calibri"/>
                <a:cs typeface="Calibri"/>
                <a:sym typeface="Calibri"/>
              </a:rPr>
              <a:t>en sí, que vienen siendo los </a:t>
            </a:r>
            <a:r>
              <a:rPr i="1" lang="es-ES" sz="1800">
                <a:solidFill>
                  <a:srgbClr val="404040"/>
                </a:solidFill>
                <a:latin typeface="Calibri"/>
                <a:ea typeface="Calibri"/>
                <a:cs typeface="Calibri"/>
                <a:sym typeface="Calibri"/>
              </a:rPr>
              <a:t>Inventarios</a:t>
            </a:r>
            <a:r>
              <a:rPr lang="es-ES" sz="1800">
                <a:solidFill>
                  <a:srgbClr val="404040"/>
                </a:solidFill>
                <a:latin typeface="Calibri"/>
                <a:ea typeface="Calibri"/>
                <a:cs typeface="Calibri"/>
                <a:sym typeface="Calibri"/>
              </a:rPr>
              <a:t> (Activos fijos), </a:t>
            </a:r>
            <a:r>
              <a:rPr i="1" lang="es-ES" sz="1800">
                <a:solidFill>
                  <a:srgbClr val="404040"/>
                </a:solidFill>
                <a:latin typeface="Calibri"/>
                <a:ea typeface="Calibri"/>
                <a:cs typeface="Calibri"/>
                <a:sym typeface="Calibri"/>
              </a:rPr>
              <a:t>Insumos</a:t>
            </a:r>
            <a:r>
              <a:rPr lang="es-ES" sz="1800">
                <a:solidFill>
                  <a:srgbClr val="404040"/>
                </a:solidFill>
                <a:latin typeface="Calibri"/>
                <a:ea typeface="Calibri"/>
                <a:cs typeface="Calibri"/>
                <a:sym typeface="Calibri"/>
              </a:rPr>
              <a:t> (Alimentos, cantidades de los mismos, entradas y salidas de estos etc.) y finalmente lo importante del </a:t>
            </a:r>
            <a:r>
              <a:rPr i="1" lang="es-ES" sz="1800">
                <a:solidFill>
                  <a:srgbClr val="404040"/>
                </a:solidFill>
                <a:latin typeface="Calibri"/>
                <a:ea typeface="Calibri"/>
                <a:cs typeface="Calibri"/>
                <a:sym typeface="Calibri"/>
              </a:rPr>
              <a:t>Registro</a:t>
            </a:r>
            <a:r>
              <a:rPr lang="es-ES" sz="1800">
                <a:solidFill>
                  <a:srgbClr val="404040"/>
                </a:solidFill>
                <a:latin typeface="Calibri"/>
                <a:ea typeface="Calibri"/>
                <a:cs typeface="Calibri"/>
                <a:sym typeface="Calibri"/>
              </a:rPr>
              <a:t> (inscripciones asistencias de usuarios).</a:t>
            </a:r>
            <a:endParaRPr sz="1800">
              <a:solidFill>
                <a:srgbClr val="404040"/>
              </a:solidFill>
              <a:latin typeface="Calibri"/>
              <a:ea typeface="Calibri"/>
              <a:cs typeface="Calibri"/>
              <a:sym typeface="Calibri"/>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p:txBody>
      </p:sp>
      <p:sp>
        <p:nvSpPr>
          <p:cNvPr id="101" name="Google Shape;101;p5">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nvSpPr>
        <p:spPr>
          <a:xfrm>
            <a:off x="3492771" y="1638552"/>
            <a:ext cx="297514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Objetivos</a:t>
            </a:r>
            <a:endParaRPr b="1" sz="5400">
              <a:solidFill>
                <a:srgbClr val="3F3F3F"/>
              </a:solidFill>
              <a:latin typeface="Calibri"/>
              <a:ea typeface="Calibri"/>
              <a:cs typeface="Calibri"/>
              <a:sym typeface="Calibri"/>
            </a:endParaRPr>
          </a:p>
        </p:txBody>
      </p:sp>
      <p:sp>
        <p:nvSpPr>
          <p:cNvPr id="107" name="Google Shape;107;p6"/>
          <p:cNvSpPr txBox="1"/>
          <p:nvPr/>
        </p:nvSpPr>
        <p:spPr>
          <a:xfrm>
            <a:off x="3492775" y="2692075"/>
            <a:ext cx="5385300" cy="1644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ES" sz="1800">
                <a:solidFill>
                  <a:srgbClr val="404040"/>
                </a:solidFill>
                <a:latin typeface="Calibri"/>
                <a:ea typeface="Calibri"/>
                <a:cs typeface="Calibri"/>
                <a:sym typeface="Calibri"/>
              </a:rPr>
              <a:t>Lograr que el cliente se sienta satisfecho en su proceso comunitario y que esta aplicación a desarrollar </a:t>
            </a:r>
            <a:r>
              <a:rPr lang="es-ES" sz="1800">
                <a:solidFill>
                  <a:srgbClr val="404040"/>
                </a:solidFill>
                <a:latin typeface="Calibri"/>
                <a:ea typeface="Calibri"/>
                <a:cs typeface="Calibri"/>
                <a:sym typeface="Calibri"/>
              </a:rPr>
              <a:t>permite</a:t>
            </a:r>
            <a:r>
              <a:rPr lang="es-ES" sz="1800">
                <a:solidFill>
                  <a:srgbClr val="404040"/>
                </a:solidFill>
                <a:latin typeface="Calibri"/>
                <a:ea typeface="Calibri"/>
                <a:cs typeface="Calibri"/>
                <a:sym typeface="Calibri"/>
              </a:rPr>
              <a:t> una organización de la información interna de esta misma organización.</a:t>
            </a:r>
            <a:endParaRPr sz="1800">
              <a:solidFill>
                <a:srgbClr val="404040"/>
              </a:solidFill>
              <a:latin typeface="Calibri"/>
              <a:ea typeface="Calibri"/>
              <a:cs typeface="Calibri"/>
              <a:sym typeface="Calibri"/>
            </a:endParaRPr>
          </a:p>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08" name="Google Shape;108;p6"/>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6"/>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6"/>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P.S.S.</a:t>
            </a:r>
            <a:endParaRPr b="1" sz="1200">
              <a:solidFill>
                <a:srgbClr val="3F3F3F"/>
              </a:solidFill>
              <a:latin typeface="Calibri"/>
              <a:ea typeface="Calibri"/>
              <a:cs typeface="Calibri"/>
              <a:sym typeface="Calibri"/>
            </a:endParaRPr>
          </a:p>
        </p:txBody>
      </p:sp>
      <p:sp>
        <p:nvSpPr>
          <p:cNvPr id="111" name="Google Shape;111;p6">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Objetivos</a:t>
            </a:r>
            <a:endParaRPr b="1" sz="3600">
              <a:solidFill>
                <a:schemeClr val="lt1"/>
              </a:solidFill>
              <a:latin typeface="Calibri"/>
              <a:ea typeface="Calibri"/>
              <a:cs typeface="Calibri"/>
              <a:sym typeface="Calibri"/>
            </a:endParaRPr>
          </a:p>
        </p:txBody>
      </p:sp>
      <p:sp>
        <p:nvSpPr>
          <p:cNvPr id="117" name="Google Shape;117;p7"/>
          <p:cNvSpPr/>
          <p:nvPr/>
        </p:nvSpPr>
        <p:spPr>
          <a:xfrm>
            <a:off x="382867" y="1232954"/>
            <a:ext cx="834747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rgbClr val="3F3F3F"/>
                </a:solidFill>
                <a:latin typeface="Calibri"/>
                <a:ea typeface="Calibri"/>
                <a:cs typeface="Calibri"/>
                <a:sym typeface="Calibri"/>
              </a:rPr>
              <a:t>OBJETIVO GENERAL</a:t>
            </a:r>
            <a:endParaRPr/>
          </a:p>
          <a:p>
            <a:pPr indent="0" lvl="1" marL="457200" marR="0" rtl="0" algn="l">
              <a:spcBef>
                <a:spcPts val="0"/>
              </a:spcBef>
              <a:spcAft>
                <a:spcPts val="0"/>
              </a:spcAft>
              <a:buNone/>
            </a:pPr>
            <a:r>
              <a:t/>
            </a:r>
            <a:endParaRPr b="0" i="0" sz="1600" u="none" cap="none" strike="noStrike">
              <a:solidFill>
                <a:srgbClr val="3F3F3F"/>
              </a:solidFill>
              <a:latin typeface="Calibri"/>
              <a:ea typeface="Calibri"/>
              <a:cs typeface="Calibri"/>
              <a:sym typeface="Calibri"/>
            </a:endParaRPr>
          </a:p>
          <a:p>
            <a:pPr indent="172800" lvl="0" marL="457200" rtl="0" algn="just">
              <a:lnSpc>
                <a:spcPct val="115000"/>
              </a:lnSpc>
              <a:spcBef>
                <a:spcPts val="0"/>
              </a:spcBef>
              <a:spcAft>
                <a:spcPts val="0"/>
              </a:spcAft>
              <a:buClr>
                <a:schemeClr val="dk1"/>
              </a:buClr>
              <a:buSzPts val="1100"/>
              <a:buFont typeface="Arial"/>
              <a:buNone/>
            </a:pPr>
            <a:r>
              <a:rPr lang="es-ES" sz="1600">
                <a:solidFill>
                  <a:srgbClr val="404040"/>
                </a:solidFill>
                <a:latin typeface="Calibri"/>
                <a:ea typeface="Calibri"/>
                <a:cs typeface="Calibri"/>
                <a:sym typeface="Calibri"/>
              </a:rPr>
              <a:t>Desarrollar un Sistema de Información Web </a:t>
            </a:r>
            <a:r>
              <a:rPr i="1" lang="es-ES" sz="1600">
                <a:solidFill>
                  <a:srgbClr val="404040"/>
                </a:solidFill>
                <a:latin typeface="Calibri"/>
                <a:ea typeface="Calibri"/>
                <a:cs typeface="Calibri"/>
                <a:sym typeface="Calibri"/>
              </a:rPr>
              <a:t>PROFESSIONAL SOCIAL SYSTEM </a:t>
            </a:r>
            <a:r>
              <a:rPr lang="es-ES" sz="1600">
                <a:solidFill>
                  <a:srgbClr val="404040"/>
                </a:solidFill>
                <a:latin typeface="Calibri"/>
                <a:ea typeface="Calibri"/>
                <a:cs typeface="Calibri"/>
                <a:sym typeface="Calibri"/>
              </a:rPr>
              <a:t>para el seguimiento y apoyo ante las necesidades que recurren a esta entidad que ofrece un servicio comunitario y que a su vez permita control a los de la Empresa </a:t>
            </a:r>
            <a:r>
              <a:rPr i="1" lang="es-ES" sz="1600">
                <a:solidFill>
                  <a:srgbClr val="404040"/>
                </a:solidFill>
                <a:latin typeface="Calibri"/>
                <a:ea typeface="Calibri"/>
                <a:cs typeface="Calibri"/>
                <a:sym typeface="Calibri"/>
              </a:rPr>
              <a:t>Asociación de integración comunitaria Asoinco.</a:t>
            </a:r>
            <a:endParaRPr i="1" sz="1600">
              <a:solidFill>
                <a:srgbClr val="404040"/>
              </a:solidFill>
              <a:latin typeface="Calibri"/>
              <a:ea typeface="Calibri"/>
              <a:cs typeface="Calibri"/>
              <a:sym typeface="Calibri"/>
            </a:endParaRPr>
          </a:p>
          <a:p>
            <a:pPr indent="0" lvl="1" marL="457200" marR="0" rtl="0" algn="just">
              <a:spcBef>
                <a:spcPts val="0"/>
              </a:spcBef>
              <a:spcAft>
                <a:spcPts val="0"/>
              </a:spcAft>
              <a:buNone/>
            </a:pPr>
            <a:r>
              <a:t/>
            </a:r>
            <a:endParaRPr sz="1600">
              <a:solidFill>
                <a:srgbClr val="3F3F3F"/>
              </a:solidFill>
              <a:latin typeface="Calibri"/>
              <a:ea typeface="Calibri"/>
              <a:cs typeface="Calibri"/>
              <a:sym typeface="Calibri"/>
            </a:endParaRPr>
          </a:p>
          <a:p>
            <a:pPr indent="0" lvl="1" marL="457200" marR="0" rtl="0" algn="l">
              <a:spcBef>
                <a:spcPts val="0"/>
              </a:spcBef>
              <a:spcAft>
                <a:spcPts val="0"/>
              </a:spcAft>
              <a:buNone/>
            </a:pPr>
            <a:r>
              <a:t/>
            </a:r>
            <a:endParaRPr b="0" i="0" sz="1600" u="none" cap="none" strike="noStrike">
              <a:solidFill>
                <a:srgbClr val="3F3F3F"/>
              </a:solidFill>
              <a:latin typeface="Calibri"/>
              <a:ea typeface="Calibri"/>
              <a:cs typeface="Calibri"/>
              <a:sym typeface="Calibri"/>
            </a:endParaRPr>
          </a:p>
        </p:txBody>
      </p:sp>
      <p:sp>
        <p:nvSpPr>
          <p:cNvPr id="118" name="Google Shape;118;p7"/>
          <p:cNvSpPr/>
          <p:nvPr/>
        </p:nvSpPr>
        <p:spPr>
          <a:xfrm>
            <a:off x="382875" y="2893525"/>
            <a:ext cx="8576700" cy="206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rgbClr val="3F3F3F"/>
                </a:solidFill>
                <a:latin typeface="Calibri"/>
                <a:ea typeface="Calibri"/>
                <a:cs typeface="Calibri"/>
                <a:sym typeface="Calibri"/>
              </a:rPr>
              <a:t>OBJETIVOS ESPECÍFICOS</a:t>
            </a:r>
            <a:endParaRPr/>
          </a:p>
          <a:p>
            <a:pPr indent="-241300" lvl="0" marL="342900" marR="0" rtl="0" algn="l">
              <a:spcBef>
                <a:spcPts val="0"/>
              </a:spcBef>
              <a:spcAft>
                <a:spcPts val="0"/>
              </a:spcAft>
              <a:buClr>
                <a:schemeClr val="dk1"/>
              </a:buClr>
              <a:buSzPts val="1600"/>
              <a:buFont typeface="Calibri"/>
              <a:buNone/>
            </a:pPr>
            <a:r>
              <a:t/>
            </a:r>
            <a:endParaRPr sz="1600">
              <a:solidFill>
                <a:srgbClr val="3F3F3F"/>
              </a:solidFill>
              <a:latin typeface="Calibri"/>
              <a:ea typeface="Calibri"/>
              <a:cs typeface="Calibri"/>
              <a:sym typeface="Calibri"/>
            </a:endParaRPr>
          </a:p>
          <a:p>
            <a:pPr indent="0" lvl="0" marL="914400" rtl="0" algn="l">
              <a:lnSpc>
                <a:spcPct val="115000"/>
              </a:lnSpc>
              <a:spcBef>
                <a:spcPts val="0"/>
              </a:spcBef>
              <a:spcAft>
                <a:spcPts val="0"/>
              </a:spcAft>
              <a:buNone/>
            </a:pPr>
            <a:r>
              <a:rPr lang="es-ES" sz="1600">
                <a:solidFill>
                  <a:schemeClr val="dk1"/>
                </a:solidFill>
              </a:rPr>
              <a:t>•</a:t>
            </a:r>
            <a:r>
              <a:rPr lang="es-ES" sz="1600">
                <a:solidFill>
                  <a:srgbClr val="404040"/>
                </a:solidFill>
                <a:latin typeface="Calibri"/>
                <a:ea typeface="Calibri"/>
                <a:cs typeface="Calibri"/>
                <a:sym typeface="Calibri"/>
              </a:rPr>
              <a:t>Gestionar los Usuarios de la Empresa </a:t>
            </a:r>
            <a:r>
              <a:rPr i="1" lang="es-ES" sz="1600">
                <a:solidFill>
                  <a:srgbClr val="404040"/>
                </a:solidFill>
                <a:latin typeface="Calibri"/>
                <a:ea typeface="Calibri"/>
                <a:cs typeface="Calibri"/>
                <a:sym typeface="Calibri"/>
              </a:rPr>
              <a:t>Asociación de integración comunitaria Asoinco.</a:t>
            </a:r>
            <a:endParaRPr i="1" sz="1600">
              <a:solidFill>
                <a:srgbClr val="404040"/>
              </a:solidFill>
              <a:latin typeface="Calibri"/>
              <a:ea typeface="Calibri"/>
              <a:cs typeface="Calibri"/>
              <a:sym typeface="Calibri"/>
            </a:endParaRPr>
          </a:p>
          <a:p>
            <a:pPr indent="0" lvl="0" marL="914400" rtl="0" algn="l">
              <a:lnSpc>
                <a:spcPct val="115000"/>
              </a:lnSpc>
              <a:spcBef>
                <a:spcPts val="0"/>
              </a:spcBef>
              <a:spcAft>
                <a:spcPts val="0"/>
              </a:spcAft>
              <a:buNone/>
            </a:pPr>
            <a:r>
              <a:rPr lang="es-ES" sz="1600">
                <a:solidFill>
                  <a:schemeClr val="dk1"/>
                </a:solidFill>
              </a:rPr>
              <a:t>•</a:t>
            </a:r>
            <a:r>
              <a:rPr lang="es-ES" sz="1600">
                <a:solidFill>
                  <a:srgbClr val="404040"/>
                </a:solidFill>
                <a:latin typeface="Calibri"/>
                <a:ea typeface="Calibri"/>
                <a:cs typeface="Calibri"/>
                <a:sym typeface="Calibri"/>
              </a:rPr>
              <a:t>Gestionar </a:t>
            </a:r>
            <a:r>
              <a:rPr lang="es-ES" sz="1600" u="sng">
                <a:solidFill>
                  <a:srgbClr val="404040"/>
                </a:solidFill>
                <a:latin typeface="Calibri"/>
                <a:ea typeface="Calibri"/>
                <a:cs typeface="Calibri"/>
                <a:sym typeface="Calibri"/>
              </a:rPr>
              <a:t>Inventarios</a:t>
            </a:r>
            <a:r>
              <a:rPr lang="es-ES" sz="1600">
                <a:solidFill>
                  <a:srgbClr val="404040"/>
                </a:solidFill>
                <a:latin typeface="Calibri"/>
                <a:ea typeface="Calibri"/>
                <a:cs typeface="Calibri"/>
                <a:sym typeface="Calibri"/>
              </a:rPr>
              <a:t> de la Empresa </a:t>
            </a:r>
            <a:r>
              <a:rPr i="1" lang="es-ES" sz="1600">
                <a:solidFill>
                  <a:srgbClr val="404040"/>
                </a:solidFill>
                <a:latin typeface="Calibri"/>
                <a:ea typeface="Calibri"/>
                <a:cs typeface="Calibri"/>
                <a:sym typeface="Calibri"/>
              </a:rPr>
              <a:t>Asociación de integración comunitaria Asoinco.</a:t>
            </a:r>
            <a:endParaRPr i="1" sz="1600">
              <a:solidFill>
                <a:srgbClr val="404040"/>
              </a:solidFill>
              <a:latin typeface="Calibri"/>
              <a:ea typeface="Calibri"/>
              <a:cs typeface="Calibri"/>
              <a:sym typeface="Calibri"/>
            </a:endParaRPr>
          </a:p>
          <a:p>
            <a:pPr indent="0" lvl="0" marL="914400" rtl="0" algn="l">
              <a:lnSpc>
                <a:spcPct val="115000"/>
              </a:lnSpc>
              <a:spcBef>
                <a:spcPts val="0"/>
              </a:spcBef>
              <a:spcAft>
                <a:spcPts val="0"/>
              </a:spcAft>
              <a:buNone/>
            </a:pPr>
            <a:r>
              <a:rPr lang="es-ES" sz="1600">
                <a:solidFill>
                  <a:schemeClr val="dk1"/>
                </a:solidFill>
              </a:rPr>
              <a:t>•</a:t>
            </a:r>
            <a:r>
              <a:rPr lang="es-ES" sz="1600">
                <a:solidFill>
                  <a:srgbClr val="404040"/>
                </a:solidFill>
                <a:latin typeface="Calibri"/>
                <a:ea typeface="Calibri"/>
                <a:cs typeface="Calibri"/>
                <a:sym typeface="Calibri"/>
              </a:rPr>
              <a:t>Gestionar </a:t>
            </a:r>
            <a:r>
              <a:rPr lang="es-ES" sz="1600" u="sng">
                <a:solidFill>
                  <a:srgbClr val="404040"/>
                </a:solidFill>
                <a:latin typeface="Calibri"/>
                <a:ea typeface="Calibri"/>
                <a:cs typeface="Calibri"/>
                <a:sym typeface="Calibri"/>
              </a:rPr>
              <a:t>Insumos</a:t>
            </a:r>
            <a:r>
              <a:rPr lang="es-ES" sz="1600">
                <a:solidFill>
                  <a:srgbClr val="404040"/>
                </a:solidFill>
                <a:latin typeface="Calibri"/>
                <a:ea typeface="Calibri"/>
                <a:cs typeface="Calibri"/>
                <a:sym typeface="Calibri"/>
              </a:rPr>
              <a:t> de la Empresa </a:t>
            </a:r>
            <a:r>
              <a:rPr i="1" lang="es-ES" sz="1600">
                <a:solidFill>
                  <a:srgbClr val="404040"/>
                </a:solidFill>
                <a:latin typeface="Calibri"/>
                <a:ea typeface="Calibri"/>
                <a:cs typeface="Calibri"/>
                <a:sym typeface="Calibri"/>
              </a:rPr>
              <a:t>Asociación de integración comunitaria Asoinco</a:t>
            </a:r>
            <a:r>
              <a:rPr lang="es-ES" sz="1600">
                <a:solidFill>
                  <a:srgbClr val="404040"/>
                </a:solidFill>
                <a:latin typeface="Calibri"/>
                <a:ea typeface="Calibri"/>
                <a:cs typeface="Calibri"/>
                <a:sym typeface="Calibri"/>
              </a:rPr>
              <a:t>.</a:t>
            </a:r>
            <a:endParaRPr sz="1600">
              <a:solidFill>
                <a:srgbClr val="404040"/>
              </a:solidFill>
              <a:latin typeface="Calibri"/>
              <a:ea typeface="Calibri"/>
              <a:cs typeface="Calibri"/>
              <a:sym typeface="Calibri"/>
            </a:endParaRPr>
          </a:p>
          <a:p>
            <a:pPr indent="0" lvl="0" marL="914400" rtl="0" algn="l">
              <a:lnSpc>
                <a:spcPct val="115000"/>
              </a:lnSpc>
              <a:spcBef>
                <a:spcPts val="0"/>
              </a:spcBef>
              <a:spcAft>
                <a:spcPts val="0"/>
              </a:spcAft>
              <a:buNone/>
            </a:pPr>
            <a:r>
              <a:rPr lang="es-ES" sz="1600">
                <a:solidFill>
                  <a:schemeClr val="dk1"/>
                </a:solidFill>
              </a:rPr>
              <a:t>•</a:t>
            </a:r>
            <a:r>
              <a:rPr lang="es-ES" sz="1600">
                <a:solidFill>
                  <a:srgbClr val="404040"/>
                </a:solidFill>
                <a:latin typeface="Calibri"/>
                <a:ea typeface="Calibri"/>
                <a:cs typeface="Calibri"/>
                <a:sym typeface="Calibri"/>
              </a:rPr>
              <a:t>Gestionar </a:t>
            </a:r>
            <a:r>
              <a:rPr lang="es-ES" sz="1600" u="sng">
                <a:solidFill>
                  <a:srgbClr val="404040"/>
                </a:solidFill>
                <a:latin typeface="Calibri"/>
                <a:ea typeface="Calibri"/>
                <a:cs typeface="Calibri"/>
                <a:sym typeface="Calibri"/>
              </a:rPr>
              <a:t>Registro</a:t>
            </a:r>
            <a:r>
              <a:rPr lang="es-ES" sz="1600">
                <a:solidFill>
                  <a:srgbClr val="404040"/>
                </a:solidFill>
                <a:latin typeface="Calibri"/>
                <a:ea typeface="Calibri"/>
                <a:cs typeface="Calibri"/>
                <a:sym typeface="Calibri"/>
              </a:rPr>
              <a:t> de la Empresa </a:t>
            </a:r>
            <a:r>
              <a:rPr i="1" lang="es-ES" sz="1600">
                <a:solidFill>
                  <a:srgbClr val="404040"/>
                </a:solidFill>
                <a:latin typeface="Calibri"/>
                <a:ea typeface="Calibri"/>
                <a:cs typeface="Calibri"/>
                <a:sym typeface="Calibri"/>
              </a:rPr>
              <a:t>Asociación de integración comunitaria Asoinco</a:t>
            </a:r>
            <a:r>
              <a:rPr lang="es-ES" sz="1600">
                <a:solidFill>
                  <a:srgbClr val="404040"/>
                </a:solidFill>
                <a:latin typeface="Calibri"/>
                <a:ea typeface="Calibri"/>
                <a:cs typeface="Calibri"/>
                <a:sym typeface="Calibri"/>
              </a:rPr>
              <a:t>.</a:t>
            </a:r>
            <a:endParaRPr sz="1600">
              <a:solidFill>
                <a:srgbClr val="404040"/>
              </a:solidFill>
              <a:latin typeface="Calibri"/>
              <a:ea typeface="Calibri"/>
              <a:cs typeface="Calibri"/>
              <a:sym typeface="Calibri"/>
            </a:endParaRPr>
          </a:p>
          <a:p>
            <a:pPr indent="0" lvl="0" marL="914400" rtl="0" algn="l">
              <a:lnSpc>
                <a:spcPct val="115000"/>
              </a:lnSpc>
              <a:spcBef>
                <a:spcPts val="0"/>
              </a:spcBef>
              <a:spcAft>
                <a:spcPts val="0"/>
              </a:spcAft>
              <a:buNone/>
            </a:pPr>
            <a:r>
              <a:rPr lang="es-ES" sz="1600">
                <a:solidFill>
                  <a:schemeClr val="dk1"/>
                </a:solidFill>
              </a:rPr>
              <a:t>•</a:t>
            </a:r>
            <a:r>
              <a:rPr lang="es-ES" sz="1600">
                <a:solidFill>
                  <a:srgbClr val="404040"/>
                </a:solidFill>
                <a:latin typeface="Calibri"/>
                <a:ea typeface="Calibri"/>
                <a:cs typeface="Calibri"/>
                <a:sym typeface="Calibri"/>
              </a:rPr>
              <a:t>Gestionar los reportes gráficos e impresos de la Empresa </a:t>
            </a:r>
            <a:r>
              <a:rPr i="1" lang="es-ES" sz="1600">
                <a:solidFill>
                  <a:srgbClr val="404040"/>
                </a:solidFill>
                <a:latin typeface="Calibri"/>
                <a:ea typeface="Calibri"/>
                <a:cs typeface="Calibri"/>
                <a:sym typeface="Calibri"/>
              </a:rPr>
              <a:t>Asociación de integración comunitaria Asoinco.</a:t>
            </a:r>
            <a:endParaRPr i="1" sz="1600">
              <a:solidFill>
                <a:srgbClr val="404040"/>
              </a:solidFill>
              <a:latin typeface="Calibri"/>
              <a:ea typeface="Calibri"/>
              <a:cs typeface="Calibri"/>
              <a:sym typeface="Calibri"/>
            </a:endParaRPr>
          </a:p>
          <a:p>
            <a:pPr indent="0" lvl="0" marL="914400" marR="0" rtl="0" algn="l">
              <a:spcBef>
                <a:spcPts val="0"/>
              </a:spcBef>
              <a:spcAft>
                <a:spcPts val="0"/>
              </a:spcAft>
              <a:buNone/>
            </a:pPr>
            <a:r>
              <a:t/>
            </a:r>
            <a:endParaRPr sz="1600">
              <a:solidFill>
                <a:srgbClr val="3F3F3F"/>
              </a:solidFill>
              <a:latin typeface="Calibri"/>
              <a:ea typeface="Calibri"/>
              <a:cs typeface="Calibri"/>
              <a:sym typeface="Calibri"/>
            </a:endParaRPr>
          </a:p>
          <a:p>
            <a:pPr indent="-241300" lvl="1" marL="800100" marR="0" rtl="0" algn="just">
              <a:spcBef>
                <a:spcPts val="0"/>
              </a:spcBef>
              <a:spcAft>
                <a:spcPts val="0"/>
              </a:spcAft>
              <a:buClr>
                <a:schemeClr val="dk1"/>
              </a:buClr>
              <a:buSzPts val="1600"/>
              <a:buFont typeface="Calibri"/>
              <a:buNone/>
            </a:pPr>
            <a:r>
              <a:t/>
            </a:r>
            <a:endParaRPr b="0" i="0" sz="1600" u="none" cap="none" strike="noStrike">
              <a:solidFill>
                <a:srgbClr val="3F3F3F"/>
              </a:solidFill>
              <a:latin typeface="Calibri"/>
              <a:ea typeface="Calibri"/>
              <a:cs typeface="Calibri"/>
              <a:sym typeface="Calibri"/>
            </a:endParaRPr>
          </a:p>
        </p:txBody>
      </p:sp>
      <p:sp>
        <p:nvSpPr>
          <p:cNvPr id="119" name="Google Shape;119;p7"/>
          <p:cNvSpPr/>
          <p:nvPr/>
        </p:nvSpPr>
        <p:spPr>
          <a:xfrm>
            <a:off x="465890" y="1533772"/>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7"/>
          <p:cNvSpPr/>
          <p:nvPr/>
        </p:nvSpPr>
        <p:spPr>
          <a:xfrm>
            <a:off x="465875" y="3190883"/>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7">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nvSpPr>
        <p:spPr>
          <a:xfrm>
            <a:off x="3492771" y="1638552"/>
            <a:ext cx="370268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5400">
                <a:solidFill>
                  <a:srgbClr val="3F3F3F"/>
                </a:solidFill>
                <a:latin typeface="Calibri"/>
                <a:ea typeface="Calibri"/>
                <a:cs typeface="Calibri"/>
                <a:sym typeface="Calibri"/>
              </a:rPr>
              <a:t>Justificación</a:t>
            </a:r>
            <a:endParaRPr b="1" sz="5400">
              <a:solidFill>
                <a:srgbClr val="3F3F3F"/>
              </a:solidFill>
              <a:latin typeface="Calibri"/>
              <a:ea typeface="Calibri"/>
              <a:cs typeface="Calibri"/>
              <a:sym typeface="Calibri"/>
            </a:endParaRPr>
          </a:p>
        </p:txBody>
      </p:sp>
      <p:sp>
        <p:nvSpPr>
          <p:cNvPr id="127" name="Google Shape;127;p8"/>
          <p:cNvSpPr txBox="1"/>
          <p:nvPr/>
        </p:nvSpPr>
        <p:spPr>
          <a:xfrm>
            <a:off x="3492775" y="2585700"/>
            <a:ext cx="5466600" cy="22812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ES" sz="1800">
                <a:solidFill>
                  <a:srgbClr val="404040"/>
                </a:solidFill>
                <a:latin typeface="Calibri"/>
                <a:ea typeface="Calibri"/>
                <a:cs typeface="Calibri"/>
                <a:sym typeface="Calibri"/>
              </a:rPr>
              <a:t>Es claro que las entidades que comprenden la entrada de salida de insumos, usuarios, materiales etc. merecen mantener un ajuste trazable y ordenado de sus procesos, es por ello que este proceso de desarrollo y creación busca propender esa herramienta que optimice procesos ya existentes.</a:t>
            </a:r>
            <a:endParaRPr sz="1800">
              <a:solidFill>
                <a:srgbClr val="404040"/>
              </a:solidFill>
              <a:latin typeface="Calibri"/>
              <a:ea typeface="Calibri"/>
              <a:cs typeface="Calibri"/>
              <a:sym typeface="Calibri"/>
            </a:endParaRPr>
          </a:p>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28" name="Google Shape;128;p8"/>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8"/>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8"/>
          <p:cNvSpPr txBox="1"/>
          <p:nvPr/>
        </p:nvSpPr>
        <p:spPr>
          <a:xfrm>
            <a:off x="7560961" y="4440062"/>
            <a:ext cx="131699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P.S.S.</a:t>
            </a:r>
            <a:endParaRPr b="1" sz="1200">
              <a:solidFill>
                <a:srgbClr val="3F3F3F"/>
              </a:solidFill>
              <a:latin typeface="Calibri"/>
              <a:ea typeface="Calibri"/>
              <a:cs typeface="Calibri"/>
              <a:sym typeface="Calibri"/>
            </a:endParaRPr>
          </a:p>
        </p:txBody>
      </p:sp>
      <p:sp>
        <p:nvSpPr>
          <p:cNvPr id="131" name="Google Shape;131;p8">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nvSpPr>
        <p:spPr>
          <a:xfrm>
            <a:off x="382868" y="249495"/>
            <a:ext cx="28175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Justificación</a:t>
            </a:r>
            <a:endParaRPr b="1" sz="3600">
              <a:solidFill>
                <a:schemeClr val="lt1"/>
              </a:solidFill>
              <a:latin typeface="Calibri"/>
              <a:ea typeface="Calibri"/>
              <a:cs typeface="Calibri"/>
              <a:sym typeface="Calibri"/>
            </a:endParaRPr>
          </a:p>
        </p:txBody>
      </p:sp>
      <p:sp>
        <p:nvSpPr>
          <p:cNvPr id="137" name="Google Shape;137;p9"/>
          <p:cNvSpPr/>
          <p:nvPr/>
        </p:nvSpPr>
        <p:spPr>
          <a:xfrm>
            <a:off x="7560961" y="4302549"/>
            <a:ext cx="1316995" cy="564476"/>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9"/>
          <p:cNvSpPr txBox="1"/>
          <p:nvPr/>
        </p:nvSpPr>
        <p:spPr>
          <a:xfrm>
            <a:off x="7560961" y="4440062"/>
            <a:ext cx="13170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rgbClr val="3F3F3F"/>
                </a:solidFill>
                <a:latin typeface="Calibri"/>
                <a:ea typeface="Calibri"/>
                <a:cs typeface="Calibri"/>
                <a:sym typeface="Calibri"/>
              </a:rPr>
              <a:t>P.S.S.</a:t>
            </a:r>
            <a:endParaRPr b="1" sz="1200">
              <a:solidFill>
                <a:srgbClr val="3F3F3F"/>
              </a:solidFill>
              <a:latin typeface="Calibri"/>
              <a:ea typeface="Calibri"/>
              <a:cs typeface="Calibri"/>
              <a:sym typeface="Calibri"/>
            </a:endParaRPr>
          </a:p>
        </p:txBody>
      </p:sp>
      <p:sp>
        <p:nvSpPr>
          <p:cNvPr id="139" name="Google Shape;139;p9"/>
          <p:cNvSpPr/>
          <p:nvPr/>
        </p:nvSpPr>
        <p:spPr>
          <a:xfrm>
            <a:off x="382868" y="1232954"/>
            <a:ext cx="8308126"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500">
              <a:solidFill>
                <a:srgbClr val="404040"/>
              </a:solidFill>
              <a:latin typeface="Calibri"/>
              <a:ea typeface="Calibri"/>
              <a:cs typeface="Calibri"/>
              <a:sym typeface="Calibri"/>
            </a:endParaRPr>
          </a:p>
        </p:txBody>
      </p:sp>
      <p:sp>
        <p:nvSpPr>
          <p:cNvPr id="140" name="Google Shape;140;p9">
            <a:hlinkClick action="ppaction://hlinksldjump" r:id="rId3"/>
          </p:cNvPr>
          <p:cNvSpPr/>
          <p:nvPr/>
        </p:nvSpPr>
        <p:spPr>
          <a:xfrm>
            <a:off x="8212822" y="192947"/>
            <a:ext cx="746620" cy="67950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9"/>
          <p:cNvSpPr txBox="1"/>
          <p:nvPr/>
        </p:nvSpPr>
        <p:spPr>
          <a:xfrm>
            <a:off x="0" y="1667350"/>
            <a:ext cx="8308200" cy="2635200"/>
          </a:xfrm>
          <a:prstGeom prst="rect">
            <a:avLst/>
          </a:prstGeom>
          <a:noFill/>
          <a:ln>
            <a:noFill/>
          </a:ln>
        </p:spPr>
        <p:txBody>
          <a:bodyPr anchorCtr="0" anchor="t" bIns="91425" lIns="91425" spcFirstLastPara="1" rIns="91425" wrap="square" tIns="91425">
            <a:spAutoFit/>
          </a:bodyPr>
          <a:lstStyle/>
          <a:p>
            <a:pPr indent="360000" lvl="0" marL="0" rtl="0" algn="just">
              <a:lnSpc>
                <a:spcPct val="115000"/>
              </a:lnSpc>
              <a:spcBef>
                <a:spcPts val="0"/>
              </a:spcBef>
              <a:spcAft>
                <a:spcPts val="0"/>
              </a:spcAft>
              <a:buNone/>
            </a:pPr>
            <a:r>
              <a:rPr lang="es-ES" sz="1200">
                <a:solidFill>
                  <a:srgbClr val="404040"/>
                </a:solidFill>
              </a:rPr>
              <a:t>Se propone el desarrollo de un Sistema de Información Web denominado </a:t>
            </a:r>
            <a:r>
              <a:rPr b="1" lang="es-ES" sz="1200">
                <a:solidFill>
                  <a:schemeClr val="dk1"/>
                </a:solidFill>
              </a:rPr>
              <a:t>Professional Social System </a:t>
            </a:r>
            <a:r>
              <a:rPr lang="es-ES" sz="1200">
                <a:solidFill>
                  <a:srgbClr val="404040"/>
                </a:solidFill>
              </a:rPr>
              <a:t>que sirva como herramienta software de apoyo al seguimiento de los procesos de inventario, insumo y registro interno y externo ante la entidad </a:t>
            </a:r>
            <a:r>
              <a:rPr i="1" lang="es-ES" sz="1200">
                <a:solidFill>
                  <a:schemeClr val="dk1"/>
                </a:solidFill>
              </a:rPr>
              <a:t>Asociación de integración comunitaria Asoinco</a:t>
            </a:r>
            <a:r>
              <a:rPr lang="es-ES" sz="1200">
                <a:solidFill>
                  <a:srgbClr val="404040"/>
                </a:solidFill>
              </a:rPr>
              <a:t>.</a:t>
            </a:r>
            <a:endParaRPr sz="1200">
              <a:solidFill>
                <a:srgbClr val="404040"/>
              </a:solidFill>
            </a:endParaRPr>
          </a:p>
          <a:p>
            <a:pPr indent="360000" lvl="0" marL="0" rtl="0" algn="just">
              <a:lnSpc>
                <a:spcPct val="115000"/>
              </a:lnSpc>
              <a:spcBef>
                <a:spcPts val="0"/>
              </a:spcBef>
              <a:spcAft>
                <a:spcPts val="0"/>
              </a:spcAft>
              <a:buNone/>
            </a:pPr>
            <a:r>
              <a:t/>
            </a:r>
            <a:endParaRPr sz="1000">
              <a:solidFill>
                <a:srgbClr val="404040"/>
              </a:solidFill>
            </a:endParaRPr>
          </a:p>
          <a:p>
            <a:pPr indent="0" lvl="0" marL="0" rtl="0" algn="just">
              <a:lnSpc>
                <a:spcPct val="115000"/>
              </a:lnSpc>
              <a:spcBef>
                <a:spcPts val="0"/>
              </a:spcBef>
              <a:spcAft>
                <a:spcPts val="0"/>
              </a:spcAft>
              <a:buNone/>
            </a:pPr>
            <a:r>
              <a:rPr lang="es-ES" sz="1200">
                <a:solidFill>
                  <a:srgbClr val="404040"/>
                </a:solidFill>
              </a:rPr>
              <a:t>     El Sistema </a:t>
            </a:r>
            <a:r>
              <a:rPr i="1" lang="es-ES" sz="1200">
                <a:solidFill>
                  <a:schemeClr val="dk1"/>
                </a:solidFill>
              </a:rPr>
              <a:t>Asociación de integración comunitaria Asoinco </a:t>
            </a:r>
            <a:r>
              <a:rPr lang="es-ES" sz="1200">
                <a:solidFill>
                  <a:srgbClr val="404040"/>
                </a:solidFill>
              </a:rPr>
              <a:t>servirá como aporte al sector organizacional comunitaria, como bases de datos que permitan un reporte eficiente ante los procesos sociales de estas localidades.</a:t>
            </a:r>
            <a:endParaRPr>
              <a:solidFill>
                <a:schemeClr val="dk1"/>
              </a:solidFill>
            </a:endParaRPr>
          </a:p>
          <a:p>
            <a:pPr indent="0" lvl="0" marL="0" rtl="0" algn="just">
              <a:lnSpc>
                <a:spcPct val="115000"/>
              </a:lnSpc>
              <a:spcBef>
                <a:spcPts val="0"/>
              </a:spcBef>
              <a:spcAft>
                <a:spcPts val="0"/>
              </a:spcAft>
              <a:buNone/>
            </a:pPr>
            <a:r>
              <a:t/>
            </a:r>
            <a:endParaRPr sz="1300">
              <a:solidFill>
                <a:srgbClr val="404040"/>
              </a:solidFill>
            </a:endParaRPr>
          </a:p>
          <a:p>
            <a:pPr indent="360000" lvl="0" marL="0" rtl="0" algn="just">
              <a:lnSpc>
                <a:spcPct val="115000"/>
              </a:lnSpc>
              <a:spcBef>
                <a:spcPts val="0"/>
              </a:spcBef>
              <a:spcAft>
                <a:spcPts val="0"/>
              </a:spcAft>
              <a:buNone/>
            </a:pPr>
            <a:r>
              <a:rPr lang="es-ES" sz="1200">
                <a:solidFill>
                  <a:srgbClr val="404040"/>
                </a:solidFill>
              </a:rPr>
              <a:t>Permitirá la gestión de los consumos, activos fijos, usuarios, que asisten a diario y de los elementos que ayudan al proceso óptimo de entrega. El proceso de Inventario contabilizará, nuevas compras de activos, salida, daños, reparaciones, bajas etc. </a:t>
            </a:r>
            <a:endParaRPr sz="1200">
              <a:solidFill>
                <a:srgbClr val="404040"/>
              </a:solidFill>
            </a:endParaRPr>
          </a:p>
          <a:p>
            <a:pPr indent="360000" lvl="0" marL="0" rtl="0" algn="just">
              <a:lnSpc>
                <a:spcPct val="115000"/>
              </a:lnSpc>
              <a:spcBef>
                <a:spcPts val="0"/>
              </a:spcBef>
              <a:spcAft>
                <a:spcPts val="0"/>
              </a:spcAft>
              <a:buNone/>
            </a:pPr>
            <a:r>
              <a:t/>
            </a:r>
            <a:endParaRPr sz="900">
              <a:solidFill>
                <a:srgbClr val="404040"/>
              </a:solidFill>
            </a:endParaRPr>
          </a:p>
          <a:p>
            <a:pPr indent="360000" lvl="0" marL="0" rtl="0" algn="just">
              <a:lnSpc>
                <a:spcPct val="115000"/>
              </a:lnSpc>
              <a:spcBef>
                <a:spcPts val="0"/>
              </a:spcBef>
              <a:spcAft>
                <a:spcPts val="0"/>
              </a:spcAft>
              <a:buNone/>
            </a:pPr>
            <a:r>
              <a:t/>
            </a:r>
            <a:endParaRPr sz="1200">
              <a:solidFill>
                <a:srgbClr val="40404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