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Lor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2BZ3S4hg5ITiHdVmu9nIu2EaW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ora-italic.fntdata"/><Relationship Id="rId10" Type="http://schemas.openxmlformats.org/officeDocument/2006/relationships/slide" Target="slides/slide5.xml"/><Relationship Id="rId32" Type="http://schemas.openxmlformats.org/officeDocument/2006/relationships/font" Target="fonts/Lora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Lor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5c4dd5a3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2f5c4dd5a3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573ad1e7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0573ad1e7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0573ad1e7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7a4f5ea7d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07a4f5ea7d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07a4f5ea7d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fb8d6751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3fb8d6751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3fb8d6751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fb8d6751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3fb8d6751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3fb8d67511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fb8d67511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3fb8d67511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3fb8d67511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fb8d67511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3fb8d6751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3fb8d67511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35b1c0c00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235b1c0c00_1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235b1c0c00_1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2fa387c14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142fa387c14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2fa387c14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142fa387c14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2fa387c1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42fa387c1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142fa387c1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6dda0dcd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136dda0dcd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6dda0dcd2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36dda0dcd2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8" name="Google Shape;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20" name="Google Shape;2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2" name="Google Shape;2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4" name="Google Shape;2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6" name="Google Shape;2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8" name="Google Shape;2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3.xm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enaProfeAlbeiro/Proyecto_Adsi/tree/main/app/docs/Proyecto_Formativo/app/Vistas/docs/1er_Trim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nline.visual-paradigm.com/w/fmpdsbsa/diagrams/#diagram:workspace=fmpdsbsa&amp;proj=0&amp;id=11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lucid.app/lucidchart/e4e8803a-ad0d-41ae-9842-7fe426390ea6/edit?page=0_0&amp;invitationId=inv_91d46f46-5d4a-4298-979e-8a0d06acf21b#" TargetMode="External"/><Relationship Id="rId6" Type="http://schemas.openxmlformats.org/officeDocument/2006/relationships/hyperlink" Target="https://online.visual-paradigm.com/w/fmpdsbsa/diagrams/#diagram:workspace=fmpdsbsa&amp;proj=0&amp;id=1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hyperlink" Target="https://lucid.app/lucidchart/b3cfdc64-35d9-428e-8b86-6c6967adc41d/edit?page=0_0&amp;invitationId=inv_b897a61d-23c6-4962-9abc-b19f8d6a1b03#" TargetMode="External"/><Relationship Id="rId5" Type="http://schemas.openxmlformats.org/officeDocument/2006/relationships/hyperlink" Target="https://docs.google.com/spreadsheets/d/1SBbIZG9KSA6A2Pdy8phWLjB3EC6MKXlK/edit#gid=13543726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LXU1wGpA-YPJfb8w4HwF9Y9pjVRGlJej4M-qcmc1fjQ/edit#gid=985026468" TargetMode="External"/><Relationship Id="rId5" Type="http://schemas.openxmlformats.org/officeDocument/2006/relationships/hyperlink" Target="https://docs.google.com/spreadsheets/d/1ozIU7YD8qdVzfFSgJSc0VhE4JRXhdcZ6/edit#gid=394349632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mPnP2gGnleldm2uZ6Y73fJQZMkGPxJ4nP2jEbZ1fTvc/edit#gid=1781014899" TargetMode="External"/><Relationship Id="rId5" Type="http://schemas.openxmlformats.org/officeDocument/2006/relationships/hyperlink" Target="https://docs.google.com/spreadsheets/d/1JaUU-Wo9ZSGwe5-06e-RItQ6lbYRr2sI/edit#gid=54847492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enaProfeAlbeiro/Proyecto_Adsi/tree/main/app/docs/Proyecto_Formativo/app/Vistas/docs/2do_Trim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3.xml"/><Relationship Id="rId4" Type="http://schemas.openxmlformats.org/officeDocument/2006/relationships/image" Target="../media/image6.png"/><Relationship Id="rId5" Type="http://schemas.openxmlformats.org/officeDocument/2006/relationships/hyperlink" Target="https://lucid.app/lucidchart/742ccf6d-d94f-4d1a-a48b-5ede5c1da29d/edit?page=0_0&amp;invitationId=inv_4f7db3ed-5656-4dc2-8749-ccb0b0b49e03#" TargetMode="External"/><Relationship Id="rId6" Type="http://schemas.openxmlformats.org/officeDocument/2006/relationships/hyperlink" Target="https://lucid.app/lucidchart/b3cfdc64-35d9-428e-8b86-6c6967adc41d/edit?page=0_0&amp;invitationId=inv_b897a61d-23c6-4962-9abc-b19f8d6a1b03#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3.xml"/><Relationship Id="rId4" Type="http://schemas.openxmlformats.org/officeDocument/2006/relationships/image" Target="../media/image6.png"/><Relationship Id="rId5" Type="http://schemas.openxmlformats.org/officeDocument/2006/relationships/hyperlink" Target="https://lucid.app/lucidchart/e1b4787d-fa31-4cae-a3a0-6dd41c54841f/edit?page=0_0&amp;invitationId=inv_b17b5351-4621-407b-ae01-99d51e99d5f8#" TargetMode="External"/><Relationship Id="rId6" Type="http://schemas.openxmlformats.org/officeDocument/2006/relationships/hyperlink" Target="https://drive.google.com/file/d/1Wh9vTdNyTcsTzheKM4E3vzrRoxzFEEYz/view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SenaProfeAlbeiro/Proyecto_Adsi/tree/main/app/docs/Proyecto_Formativo/app/Vistas/docs/3er_Trim" TargetMode="External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enaProfeAlbeiro/Proyecto_Adsi/tree/main/app/docs/Proyecto_Formativo/app/Vistas/docs/5to_Trim" TargetMode="External"/><Relationship Id="rId10" Type="http://schemas.openxmlformats.org/officeDocument/2006/relationships/hyperlink" Target="https://github.com/SenaProfeAlbeiro/Proyecto_Adsi/tree/main/app/docs/Proyecto_Formativo" TargetMode="External"/><Relationship Id="rId13" Type="http://schemas.openxmlformats.org/officeDocument/2006/relationships/hyperlink" Target="https://github.com/SenaProfeAlbeiro/Proyecto_Adsi/tree/main/app/docs/Proyecto_Formativo/app/Vistas/docs/7mo_Trim" TargetMode="External"/><Relationship Id="rId12" Type="http://schemas.openxmlformats.org/officeDocument/2006/relationships/hyperlink" Target="https://github.com/SenaProfeAlbeiro/Proyecto_Adsi/tree/main/app/docs/Proyecto_Formativo/app/Vistas/docs/6to_Trim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SenaProfeAlbeiro/Proyecto_Adsi/tree/main/app/docs/Proyecto_Formativo/app/Vistas/docs/1er_Trim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" TargetMode="External"/><Relationship Id="rId15" Type="http://schemas.openxmlformats.org/officeDocument/2006/relationships/image" Target="../media/image6.png"/><Relationship Id="rId14" Type="http://schemas.openxmlformats.org/officeDocument/2006/relationships/hyperlink" Target="https://github.com/SenaProfeAlbeiro/Proyecto_Adsi/tree/main/app/docs/Proyecto_Formativo/app/Vistas/docs/8v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6" Type="http://schemas.openxmlformats.org/officeDocument/2006/relationships/slide" Target="/ppt/slides/slide3.xml"/><Relationship Id="rId7" Type="http://schemas.openxmlformats.org/officeDocument/2006/relationships/hyperlink" Target="https://github.com/SenaProfeAlbeiro/Proyecto_Adsi/tree/main/app/docs/Proyecto_Formativo/app/Vistas/docs/4to_Trim" TargetMode="External"/><Relationship Id="rId8" Type="http://schemas.openxmlformats.org/officeDocument/2006/relationships/hyperlink" Target="https://senaprofealbeiro.github.io/Proyecto_Adsi/index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5463843" y="901908"/>
            <a:ext cx="275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PROFESSIONAL SOCIAL SYSTEM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896149" y="3474240"/>
            <a:ext cx="732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Información, Cuarto Trimestre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Instructor Albeiro Ramos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Bogotá, 23 de Septiembre 2022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896150" y="2265262"/>
            <a:ext cx="7324800" cy="13113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Diego Sebastián Pinzon González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Daniel Leonardo Gutiérrez Lara</a:t>
            </a:r>
            <a:endParaRPr b="1" i="0" sz="1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Elvis Hernando Moreno Montaña</a:t>
            </a:r>
            <a:endParaRPr b="1" i="0" sz="1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Juan Diego Corredor Leon</a:t>
            </a:r>
            <a:endParaRPr b="1" sz="1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475" y="629476"/>
            <a:ext cx="2698910" cy="16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f5c4dd5a3_1_17"/>
          <p:cNvSpPr txBox="1"/>
          <p:nvPr/>
        </p:nvSpPr>
        <p:spPr>
          <a:xfrm>
            <a:off x="382880" y="249500"/>
            <a:ext cx="418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f5c4dd5a3_1_17"/>
          <p:cNvSpPr/>
          <p:nvPr/>
        </p:nvSpPr>
        <p:spPr>
          <a:xfrm>
            <a:off x="541875" y="1011150"/>
            <a:ext cx="7993800" cy="3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los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contenidos en el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información y su aplicabilidad. </a:t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Brindar desarrollo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tecnológico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y avance en el sistema de información en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función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la comunidad.</a:t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Analizar toda información contenida y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sustraída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del sistema de información, permitiendo una serie de registros e informes que brinden detalles que a competencia de la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asociación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sean de valiosa importancia en trasparencia de sus datos. </a:t>
            </a:r>
            <a:endParaRPr sz="16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f5c4dd5a3_1_17">
            <a:hlinkClick action="ppaction://hlinksldjump" r:id="rId3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f5c4dd5a3_1_17"/>
          <p:cNvSpPr/>
          <p:nvPr/>
        </p:nvSpPr>
        <p:spPr>
          <a:xfrm>
            <a:off x="541865" y="1187772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/>
        </p:nvSpPr>
        <p:spPr>
          <a:xfrm>
            <a:off x="3315621" y="1648427"/>
            <a:ext cx="370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3492775" y="2585700"/>
            <a:ext cx="546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3315625" y="2831650"/>
            <a:ext cx="4897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Tener un excelente y 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ágil Sistema de Información para brindarle un cambio al país en sus eventos con la comunidad vulnerable y poder hacer crecer a la organización Asoinco.  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2925" y="3916773"/>
            <a:ext cx="2024100" cy="122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314468" y="1232954"/>
            <a:ext cx="83082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PROFESSIONAL SOCIAL SYSTEM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trabaja en garantía para sus clientes, brindando un alcance de confiabilidad en cada uno de sus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dentro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Sistemas de Información</a:t>
            </a:r>
            <a:r>
              <a:rPr b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llevando la seguridad de sus datos almacenados, logra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ndo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sus objetivos a cumplir y tener una mejor experiencia en sus resultados.</a:t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9350" y="2435725"/>
            <a:ext cx="4298426" cy="24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5325" y="3784723"/>
            <a:ext cx="2024100" cy="122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573ad1e78_0_6"/>
          <p:cNvSpPr txBox="1"/>
          <p:nvPr/>
        </p:nvSpPr>
        <p:spPr>
          <a:xfrm>
            <a:off x="220875" y="1472575"/>
            <a:ext cx="829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0573ad1e78_0_6"/>
          <p:cNvSpPr txBox="1"/>
          <p:nvPr/>
        </p:nvSpPr>
        <p:spPr>
          <a:xfrm>
            <a:off x="458575" y="229875"/>
            <a:ext cx="3884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-ES" sz="3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i="0" sz="3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0573ad1e78_0_6"/>
          <p:cNvSpPr txBox="1"/>
          <p:nvPr/>
        </p:nvSpPr>
        <p:spPr>
          <a:xfrm>
            <a:off x="261750" y="1532100"/>
            <a:ext cx="8620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propone el desarrollo de un Sistema de Información Web denominado </a:t>
            </a: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Social System 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sirva como herramienta software de apoyo al seguimiento de los procesos de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nventario,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nformes y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 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 la entidad </a:t>
            </a:r>
            <a:r>
              <a:rPr b="0" i="1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Asociación de integración comunitaria Asoinco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(PSS)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/>
        </p:nvSpPr>
        <p:spPr>
          <a:xfrm>
            <a:off x="3459215" y="1636109"/>
            <a:ext cx="4377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3459225" y="2634875"/>
            <a:ext cx="54666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Lograr con PSS (Professional Social System) m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ódulos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con respuestas amigables y 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rápidas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 los  usuarios</a:t>
            </a:r>
            <a:r>
              <a:rPr b="0" i="0" lang="es-ES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 objetivo de facilitar el uso del inventario, gestión a los informes y el control sobre los usuarios que hacen uso de la 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Asoinco, de igual manera permitiendo que su primera versión (1.0) sea la 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idónea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como actualizable dentro de las 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necesidades</a:t>
            </a:r>
            <a:r>
              <a:rPr lang="es-E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procesos.</a:t>
            </a:r>
            <a:endParaRPr b="0" i="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0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5325" y="3784723"/>
            <a:ext cx="2024100" cy="122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a4f5ea7d_3_0"/>
          <p:cNvSpPr txBox="1"/>
          <p:nvPr/>
        </p:nvSpPr>
        <p:spPr>
          <a:xfrm>
            <a:off x="603425" y="502850"/>
            <a:ext cx="42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ENTREGA PROYECTO: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PROFESSIONAL SOCIAL SYSTEM.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07a4f5ea7d_3_0"/>
          <p:cNvSpPr txBox="1"/>
          <p:nvPr/>
        </p:nvSpPr>
        <p:spPr>
          <a:xfrm>
            <a:off x="761475" y="1106275"/>
            <a:ext cx="4755600" cy="3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Primer Trimestre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Arial"/>
              <a:buChar char="•"/>
            </a:pPr>
            <a:r>
              <a:rPr b="0" i="0" lang="es-ES" sz="22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Presentación Proyecto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Arial"/>
              <a:buChar char="•"/>
            </a:pPr>
            <a:r>
              <a:rPr b="0" i="0" lang="es-ES" sz="22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Arial"/>
              <a:buChar char="•"/>
            </a:pPr>
            <a:r>
              <a:rPr b="0" i="0" lang="es-ES" sz="22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Arial"/>
              <a:buChar char="•"/>
            </a:pPr>
            <a:r>
              <a:rPr b="0" i="0" lang="es-ES" sz="22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Preliminar Inventario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Arial"/>
              <a:buChar char="•"/>
            </a:pPr>
            <a:r>
              <a:rPr b="0" i="0" lang="es-ES" sz="22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Formulación del Proyecto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Arial"/>
              <a:buChar char="•"/>
            </a:pPr>
            <a:r>
              <a:rPr b="0" i="0" lang="es-ES" sz="22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IEEE-830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Arial"/>
              <a:buChar char="•"/>
            </a:pPr>
            <a:r>
              <a:rPr b="0" i="0" lang="es-ES" sz="2200" u="sng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1er Trim</a:t>
            </a:r>
            <a:endParaRPr b="1" i="0" sz="2000" u="sng" cap="none" strike="noStrike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107a4f5ea7d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5325" y="3784723"/>
            <a:ext cx="2024100" cy="122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fb8d67511_0_0"/>
          <p:cNvSpPr txBox="1"/>
          <p:nvPr/>
        </p:nvSpPr>
        <p:spPr>
          <a:xfrm>
            <a:off x="603425" y="502850"/>
            <a:ext cx="428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 sz="2000">
                <a:latin typeface="Lora"/>
                <a:ea typeface="Lora"/>
                <a:cs typeface="Lora"/>
                <a:sym typeface="Lora"/>
              </a:rPr>
              <a:t>Enlace Diagrama de Casos de Uso.</a:t>
            </a:r>
            <a:endParaRPr b="1" i="0" sz="20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8" name="Google Shape;188;g13fb8d67511_0_0"/>
          <p:cNvSpPr txBox="1"/>
          <p:nvPr/>
        </p:nvSpPr>
        <p:spPr>
          <a:xfrm>
            <a:off x="603425" y="1069100"/>
            <a:ext cx="71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https://online.visual-paradigm.com/w/fmpdsbsa/diagrams/#diagram:workspace=fmpdsbsa&amp;proj=0&amp;id=11</a:t>
            </a:r>
            <a:endParaRPr/>
          </a:p>
        </p:txBody>
      </p:sp>
      <p:pic>
        <p:nvPicPr>
          <p:cNvPr id="189" name="Google Shape;189;g13fb8d6751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5325" y="3784723"/>
            <a:ext cx="2024100" cy="122672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3fb8d67511_0_0"/>
          <p:cNvSpPr txBox="1"/>
          <p:nvPr/>
        </p:nvSpPr>
        <p:spPr>
          <a:xfrm>
            <a:off x="603425" y="2496400"/>
            <a:ext cx="640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Lora"/>
                <a:ea typeface="Lora"/>
                <a:cs typeface="Lora"/>
                <a:sym typeface="Lora"/>
              </a:rPr>
              <a:t>Enlace Diagrama Modelo Entidad R</a:t>
            </a:r>
            <a:r>
              <a:rPr b="1" lang="es-ES" sz="2000">
                <a:latin typeface="Lora"/>
                <a:ea typeface="Lora"/>
                <a:cs typeface="Lora"/>
                <a:sym typeface="Lora"/>
              </a:rPr>
              <a:t>elación</a:t>
            </a:r>
            <a:r>
              <a:rPr b="1" lang="es-ES" sz="1600">
                <a:latin typeface="Lora"/>
                <a:ea typeface="Lora"/>
                <a:cs typeface="Lora"/>
                <a:sym typeface="Lora"/>
              </a:rPr>
              <a:t>.</a:t>
            </a:r>
            <a:r>
              <a:rPr b="1" lang="es-ES" sz="1600">
                <a:latin typeface="Lora"/>
                <a:ea typeface="Lora"/>
                <a:cs typeface="Lora"/>
                <a:sym typeface="Lora"/>
              </a:rPr>
              <a:t> </a:t>
            </a:r>
            <a:endParaRPr b="1"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1" name="Google Shape;191;g13fb8d67511_0_0"/>
          <p:cNvSpPr txBox="1"/>
          <p:nvPr/>
        </p:nvSpPr>
        <p:spPr>
          <a:xfrm>
            <a:off x="603425" y="2989000"/>
            <a:ext cx="71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https://lucid.app/lucidchart/e4e8803a-ad0d-41ae-9842-7fe426390ea6/edit?page=0_0&amp;invitationId=inv_91d46f46-5d4a-4298-979e-8a0d06acf21b#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3fb8d67511_0_0"/>
          <p:cNvSpPr txBox="1"/>
          <p:nvPr/>
        </p:nvSpPr>
        <p:spPr>
          <a:xfrm>
            <a:off x="656725" y="1684700"/>
            <a:ext cx="640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https://online.visual-paradigm.com/w/fmpdsbsa/diagrams/#diagram:workspace=fmpdsbsa&amp;proj=0&amp;id=12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13fb8d67511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325" y="3784723"/>
            <a:ext cx="2024100" cy="122672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3fb8d67511_0_10"/>
          <p:cNvSpPr txBox="1"/>
          <p:nvPr/>
        </p:nvSpPr>
        <p:spPr>
          <a:xfrm>
            <a:off x="669250" y="409000"/>
            <a:ext cx="466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Lora"/>
                <a:ea typeface="Lora"/>
                <a:cs typeface="Lora"/>
                <a:sym typeface="Lora"/>
              </a:rPr>
              <a:t>Enlace Diagrama Modelo Relacional.</a:t>
            </a:r>
            <a:r>
              <a:rPr b="1" lang="es-ES" sz="1600">
                <a:latin typeface="Lora"/>
                <a:ea typeface="Lora"/>
                <a:cs typeface="Lora"/>
                <a:sym typeface="Lora"/>
              </a:rPr>
              <a:t> </a:t>
            </a:r>
            <a:endParaRPr b="1"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g13fb8d67511_0_10"/>
          <p:cNvSpPr txBox="1"/>
          <p:nvPr/>
        </p:nvSpPr>
        <p:spPr>
          <a:xfrm>
            <a:off x="706450" y="1474875"/>
            <a:ext cx="763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https://lucid.app/lucidchart/b3cfdc64-35d9-428e-8b86-6c6967adc41d/edit?page=0_0&amp;invitationId=inv_b897a61d-23c6-4962-9abc-b19f8d6a1b03#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3fb8d67511_0_10"/>
          <p:cNvSpPr txBox="1"/>
          <p:nvPr/>
        </p:nvSpPr>
        <p:spPr>
          <a:xfrm>
            <a:off x="805600" y="2503575"/>
            <a:ext cx="492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Lora"/>
                <a:ea typeface="Lora"/>
                <a:cs typeface="Lora"/>
                <a:sym typeface="Lora"/>
              </a:rPr>
              <a:t>Enlace Diagrama de Gantt.</a:t>
            </a:r>
            <a:endParaRPr b="1"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2" name="Google Shape;202;g13fb8d67511_0_10"/>
          <p:cNvSpPr txBox="1"/>
          <p:nvPr/>
        </p:nvSpPr>
        <p:spPr>
          <a:xfrm>
            <a:off x="879975" y="3309200"/>
            <a:ext cx="734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https://docs.google.com/spreadsheets/d/1SBbIZG9KSA6A2Pdy8phWLjB3EC6MKXlK/edit#gid=135437263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13fb8d67511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325" y="3784723"/>
            <a:ext cx="2024100" cy="122672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3fb8d67511_0_22"/>
          <p:cNvSpPr txBox="1"/>
          <p:nvPr/>
        </p:nvSpPr>
        <p:spPr>
          <a:xfrm>
            <a:off x="669275" y="508150"/>
            <a:ext cx="415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Lora"/>
                <a:ea typeface="Lora"/>
                <a:cs typeface="Lora"/>
                <a:sym typeface="Lora"/>
              </a:rPr>
              <a:t>Enlace Diccionario de Datos.</a:t>
            </a:r>
            <a:endParaRPr b="1" sz="2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0" name="Google Shape;210;g13fb8d67511_0_22"/>
          <p:cNvSpPr txBox="1"/>
          <p:nvPr/>
        </p:nvSpPr>
        <p:spPr>
          <a:xfrm>
            <a:off x="805600" y="1276575"/>
            <a:ext cx="718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https://docs.google.com/spreadsheets/d/1LXU1wGpA-YPJfb8w4HwF9Y9pjVRGlJej4M-qcmc1fjQ/edit#gid=985026468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3fb8d67511_0_22"/>
          <p:cNvSpPr txBox="1"/>
          <p:nvPr/>
        </p:nvSpPr>
        <p:spPr>
          <a:xfrm>
            <a:off x="669275" y="2325450"/>
            <a:ext cx="516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Lora"/>
                <a:ea typeface="Lora"/>
                <a:cs typeface="Lora"/>
                <a:sym typeface="Lora"/>
              </a:rPr>
              <a:t>Enlace Cronograma de Actividades.</a:t>
            </a:r>
            <a:endParaRPr b="1"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2" name="Google Shape;212;g13fb8d67511_0_22"/>
          <p:cNvSpPr txBox="1"/>
          <p:nvPr/>
        </p:nvSpPr>
        <p:spPr>
          <a:xfrm>
            <a:off x="917150" y="3086100"/>
            <a:ext cx="707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https://docs.google.com/spreadsheets/d/1ozIU7YD8qdVzfFSgJSc0VhE4JRXhdcZ6/edit#gid=394349632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13fb8d67511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325" y="3784723"/>
            <a:ext cx="2024100" cy="122672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3fb8d67511_0_35"/>
          <p:cNvSpPr txBox="1"/>
          <p:nvPr/>
        </p:nvSpPr>
        <p:spPr>
          <a:xfrm>
            <a:off x="669275" y="508150"/>
            <a:ext cx="503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Lora"/>
                <a:ea typeface="Lora"/>
                <a:cs typeface="Lora"/>
                <a:sym typeface="Lora"/>
              </a:rPr>
              <a:t>Enlace Informe de Uso de Recursos.</a:t>
            </a:r>
            <a:endParaRPr b="1" sz="2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0" name="Google Shape;220;g13fb8d67511_0_35"/>
          <p:cNvSpPr txBox="1"/>
          <p:nvPr/>
        </p:nvSpPr>
        <p:spPr>
          <a:xfrm>
            <a:off x="805600" y="1276575"/>
            <a:ext cx="718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https://docs.google.com/spreadsheets/d/1mPnP2gGnleldm2uZ6Y73fJQZMkGPxJ4nP2jEbZ1fTvc/edit#gid=1781014899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3fb8d67511_0_35"/>
          <p:cNvSpPr txBox="1"/>
          <p:nvPr/>
        </p:nvSpPr>
        <p:spPr>
          <a:xfrm>
            <a:off x="669275" y="2325450"/>
            <a:ext cx="516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Lora"/>
                <a:ea typeface="Lora"/>
                <a:cs typeface="Lora"/>
                <a:sym typeface="Lora"/>
              </a:rPr>
              <a:t>Enlace Plantilla Costos.</a:t>
            </a:r>
            <a:endParaRPr b="1"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2" name="Google Shape;222;g13fb8d67511_0_35"/>
          <p:cNvSpPr txBox="1"/>
          <p:nvPr/>
        </p:nvSpPr>
        <p:spPr>
          <a:xfrm>
            <a:off x="917150" y="3086100"/>
            <a:ext cx="707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https://docs.google.com/spreadsheets/d/1JaUU-Wo9ZSGwe5-06e-RItQ6lbYRr2sI/edit#gid=548474922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8250" y="28650"/>
            <a:ext cx="3885750" cy="508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1186166" y="113709"/>
            <a:ext cx="280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1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147125" y="955925"/>
            <a:ext cx="4965300" cy="3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rgbClr val="404040"/>
                </a:solidFill>
              </a:rPr>
              <a:t>E</a:t>
            </a:r>
            <a:r>
              <a:rPr i="0" lang="es-ES" sz="1400" u="none" cap="none" strike="noStrike">
                <a:solidFill>
                  <a:srgbClr val="404040"/>
                </a:solidFill>
              </a:rPr>
              <a:t>n el Sistema de Información PSS (Professional Social System)</a:t>
            </a:r>
            <a:r>
              <a:rPr lang="es-ES">
                <a:solidFill>
                  <a:srgbClr val="404040"/>
                </a:solidFill>
              </a:rPr>
              <a:t> contiene </a:t>
            </a:r>
            <a:r>
              <a:rPr i="1" lang="es-ES" sz="1400" u="none" cap="none" strike="noStrike">
                <a:solidFill>
                  <a:srgbClr val="404040"/>
                </a:solidFill>
              </a:rPr>
              <a:t>tres módulos</a:t>
            </a:r>
            <a:r>
              <a:rPr lang="es-ES">
                <a:solidFill>
                  <a:srgbClr val="404040"/>
                </a:solidFill>
              </a:rPr>
              <a:t> los cuales </a:t>
            </a:r>
            <a:r>
              <a:rPr lang="es-ES">
                <a:solidFill>
                  <a:srgbClr val="404040"/>
                </a:solidFill>
              </a:rPr>
              <a:t>conlleva</a:t>
            </a:r>
            <a:r>
              <a:rPr i="0" lang="es-ES" sz="1400" u="none" cap="none" strike="noStrike">
                <a:solidFill>
                  <a:srgbClr val="404040"/>
                </a:solidFill>
              </a:rPr>
              <a:t> el control de los comedores comunitarios Asoinco los cuales son: </a:t>
            </a:r>
            <a:endParaRPr i="0" sz="1400" u="none" cap="none" strike="noStrike">
              <a:solidFill>
                <a:srgbClr val="40404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AutoNum type="arabicPeriod"/>
            </a:pPr>
            <a:r>
              <a:rPr b="1" i="1" lang="es-ES">
                <a:solidFill>
                  <a:srgbClr val="404040"/>
                </a:solidFill>
              </a:rPr>
              <a:t>Gestionar Inventario:</a:t>
            </a:r>
            <a:r>
              <a:rPr lang="es-ES">
                <a:solidFill>
                  <a:srgbClr val="404040"/>
                </a:solidFill>
              </a:rPr>
              <a:t> Activos Fijos, No Activos, Dotación o Epp´s.</a:t>
            </a:r>
            <a:endParaRPr>
              <a:solidFill>
                <a:srgbClr val="404040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AutoNum type="arabicPeriod"/>
            </a:pPr>
            <a:r>
              <a:rPr b="1" i="1" lang="es-ES">
                <a:solidFill>
                  <a:srgbClr val="404040"/>
                </a:solidFill>
              </a:rPr>
              <a:t>Gestionar los Informes:</a:t>
            </a:r>
            <a:r>
              <a:rPr lang="es-ES">
                <a:solidFill>
                  <a:srgbClr val="404040"/>
                </a:solidFill>
              </a:rPr>
              <a:t> Beneficiario, Movimiento de Inventario y Empleados.</a:t>
            </a:r>
            <a:endParaRPr>
              <a:solidFill>
                <a:srgbClr val="404040"/>
              </a:solidFill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AutoNum type="arabicPeriod"/>
            </a:pPr>
            <a:r>
              <a:rPr b="1" i="1" lang="es-ES" sz="1400" u="none" cap="none" strike="noStrike">
                <a:solidFill>
                  <a:srgbClr val="404040"/>
                </a:solidFill>
              </a:rPr>
              <a:t>Gestionar los Usuarios:</a:t>
            </a:r>
            <a:r>
              <a:rPr i="0" lang="es-ES" sz="1400" u="none" cap="none" strike="noStrike">
                <a:solidFill>
                  <a:srgbClr val="404040"/>
                </a:solidFill>
              </a:rPr>
              <a:t> Empleado, Beneficiario.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40404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ES" sz="1400" u="none" cap="none" strike="noStrike">
                <a:solidFill>
                  <a:srgbClr val="404040"/>
                </a:solidFill>
              </a:rPr>
              <a:t>En cada </a:t>
            </a:r>
            <a:r>
              <a:rPr lang="es-ES">
                <a:solidFill>
                  <a:srgbClr val="404040"/>
                </a:solidFill>
              </a:rPr>
              <a:t>módulo</a:t>
            </a:r>
            <a:r>
              <a:rPr i="0" lang="es-ES" sz="1400" u="none" cap="none" strike="noStrike">
                <a:solidFill>
                  <a:srgbClr val="404040"/>
                </a:solidFill>
              </a:rPr>
              <a:t> vamos a encontrar las actividades y herramientas a desarrollar para garantizar el desempeño de la organización.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299855" y="644659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35b1c0c00_1_65"/>
          <p:cNvSpPr txBox="1"/>
          <p:nvPr/>
        </p:nvSpPr>
        <p:spPr>
          <a:xfrm>
            <a:off x="603425" y="502850"/>
            <a:ext cx="42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ENTREGA PROYECTO: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PROFESSIONAL SOCIAL SYSTEM.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235b1c0c00_1_65"/>
          <p:cNvSpPr txBox="1"/>
          <p:nvPr/>
        </p:nvSpPr>
        <p:spPr>
          <a:xfrm>
            <a:off x="761475" y="1106275"/>
            <a:ext cx="4755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s-ES" sz="29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Segundo Trimestre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Diagrama Casos de Uso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Casos de Uso Extendido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Cronograma de Actividades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Presupuesto y Personal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•"/>
            </a:pPr>
            <a:r>
              <a:rPr b="0" i="0" lang="es-ES" sz="2100" u="sng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2do Trim</a:t>
            </a:r>
            <a:endParaRPr b="0" i="0" sz="2400" u="none" cap="none" strike="noStrike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g1235b1c0c00_1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5325" y="3784723"/>
            <a:ext cx="2024100" cy="122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2fa387c14_1_40"/>
          <p:cNvSpPr txBox="1"/>
          <p:nvPr/>
        </p:nvSpPr>
        <p:spPr>
          <a:xfrm>
            <a:off x="382881" y="249500"/>
            <a:ext cx="540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236" name="Google Shape;236;g142fa387c14_1_40">
            <a:hlinkClick action="ppaction://hlinksldjump" r:id="rId3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142fa387c14_1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2925" y="3916773"/>
            <a:ext cx="2024100" cy="122672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42fa387c14_1_40"/>
          <p:cNvSpPr txBox="1"/>
          <p:nvPr/>
        </p:nvSpPr>
        <p:spPr>
          <a:xfrm>
            <a:off x="653800" y="2997963"/>
            <a:ext cx="652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Enlace </a:t>
            </a:r>
            <a:r>
              <a:rPr b="1" lang="es-ES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Diagrama de</a:t>
            </a:r>
            <a:r>
              <a:rPr b="1" lang="es-ES" sz="2000">
                <a:solidFill>
                  <a:schemeClr val="folHlink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s-ES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Distribución.</a:t>
            </a:r>
            <a:endParaRPr b="1"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9" name="Google Shape;239;g142fa387c14_1_40"/>
          <p:cNvSpPr txBox="1"/>
          <p:nvPr/>
        </p:nvSpPr>
        <p:spPr>
          <a:xfrm>
            <a:off x="568901" y="3640375"/>
            <a:ext cx="74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https://lucid.app/lucidchart/742ccf6d-d94f-4d1a-a48b-5ede5c1da29d/edit?page=0_0&amp;invitationId=inv_4f7db3ed-5656-4dc2-8749-ccb0b0b49e03#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42fa387c14_1_40"/>
          <p:cNvSpPr txBox="1"/>
          <p:nvPr/>
        </p:nvSpPr>
        <p:spPr>
          <a:xfrm>
            <a:off x="829700" y="4363875"/>
            <a:ext cx="70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2fa387c14_1_40"/>
          <p:cNvSpPr txBox="1"/>
          <p:nvPr/>
        </p:nvSpPr>
        <p:spPr>
          <a:xfrm>
            <a:off x="568900" y="1151825"/>
            <a:ext cx="631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Enlace Modelo </a:t>
            </a:r>
            <a:r>
              <a:rPr b="1" lang="es-ES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Relación.</a:t>
            </a:r>
            <a:endParaRPr b="1"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2" name="Google Shape;242;g142fa387c14_1_40"/>
          <p:cNvSpPr txBox="1"/>
          <p:nvPr/>
        </p:nvSpPr>
        <p:spPr>
          <a:xfrm>
            <a:off x="773888" y="1956138"/>
            <a:ext cx="718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https://lucid.app/lucidchart/b3cfdc64-35d9-428e-8b86-6c6967adc41d/edit?page=0_0&amp;invitationId=inv_b897a61d-23c6-4962-9abc-b19f8d6a1b03#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2fa387c14_1_16"/>
          <p:cNvSpPr txBox="1"/>
          <p:nvPr/>
        </p:nvSpPr>
        <p:spPr>
          <a:xfrm>
            <a:off x="382881" y="249500"/>
            <a:ext cx="540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2fa387c14_1_16">
            <a:hlinkClick action="ppaction://hlinksldjump" r:id="rId3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142fa387c14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5325" y="3784723"/>
            <a:ext cx="2024100" cy="122672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42fa387c14_1_16"/>
          <p:cNvSpPr txBox="1"/>
          <p:nvPr/>
        </p:nvSpPr>
        <p:spPr>
          <a:xfrm>
            <a:off x="210700" y="1398150"/>
            <a:ext cx="503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Enlace </a:t>
            </a:r>
            <a:r>
              <a:rPr b="1" lang="es-ES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Mockups</a:t>
            </a:r>
            <a:endParaRPr b="1" sz="1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1" name="Google Shape;251;g142fa387c14_1_16"/>
          <p:cNvSpPr txBox="1"/>
          <p:nvPr/>
        </p:nvSpPr>
        <p:spPr>
          <a:xfrm>
            <a:off x="643200" y="3024125"/>
            <a:ext cx="392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latin typeface="Lora"/>
                <a:ea typeface="Lora"/>
                <a:cs typeface="Lora"/>
                <a:sym typeface="Lora"/>
              </a:rPr>
              <a:t>Enlace Diagrama de Clases.</a:t>
            </a:r>
            <a:endParaRPr b="1"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2" name="Google Shape;252;g142fa387c14_1_16"/>
          <p:cNvSpPr txBox="1"/>
          <p:nvPr/>
        </p:nvSpPr>
        <p:spPr>
          <a:xfrm>
            <a:off x="991525" y="3829750"/>
            <a:ext cx="653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https://lucid.app/lucidchart/e1b4787d-fa31-4cae-a3a0-6dd41c54841f/edit?page=0_0&amp;invitationId=inv_b17b5351-4621-407b-ae01-99d51e99d5f8#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42fa387c14_1_16"/>
          <p:cNvSpPr txBox="1"/>
          <p:nvPr/>
        </p:nvSpPr>
        <p:spPr>
          <a:xfrm>
            <a:off x="929550" y="2140263"/>
            <a:ext cx="67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https://drive.google.com/file/d/1Wh9vTdNyTcsTzheKM4E3vzrRoxzFEEYz/view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2fa387c14_1_0"/>
          <p:cNvSpPr txBox="1"/>
          <p:nvPr/>
        </p:nvSpPr>
        <p:spPr>
          <a:xfrm>
            <a:off x="603425" y="502850"/>
            <a:ext cx="42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ENTREGA PROYECTO: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PROFESSIONAL SOCIAL SYSTEM.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42fa387c14_1_0"/>
          <p:cNvSpPr txBox="1"/>
          <p:nvPr/>
        </p:nvSpPr>
        <p:spPr>
          <a:xfrm>
            <a:off x="761475" y="1106275"/>
            <a:ext cx="4755600" cy="27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-ES" sz="29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Tercer Trimestre</a:t>
            </a:r>
            <a:endParaRPr sz="2100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•"/>
            </a:pPr>
            <a:r>
              <a:rPr lang="es-ES" sz="21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sz="2100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•"/>
            </a:pPr>
            <a:r>
              <a:rPr lang="es-ES" sz="21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sz="2100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•"/>
            </a:pPr>
            <a:r>
              <a:rPr lang="es-ES" sz="21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Diagrama de Distribución</a:t>
            </a:r>
            <a:endParaRPr sz="2100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Arial"/>
              <a:buChar char="•"/>
            </a:pPr>
            <a:r>
              <a:rPr lang="es-ES" sz="21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WireFrame o Mockups</a:t>
            </a:r>
            <a:endParaRPr sz="2100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Char char="•"/>
            </a:pPr>
            <a:r>
              <a:rPr lang="es-ES" sz="2100">
                <a:solidFill>
                  <a:schemeClr val="fol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3er Trim</a:t>
            </a:r>
            <a:endParaRPr sz="2100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900">
              <a:solidFill>
                <a:schemeClr val="fol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42fa387c14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5325" y="3784723"/>
            <a:ext cx="2024100" cy="122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/>
          <p:nvPr/>
        </p:nvSpPr>
        <p:spPr>
          <a:xfrm>
            <a:off x="607405" y="1028701"/>
            <a:ext cx="2681079" cy="390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Primer Trimestre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Presentación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Preeliminar Inventario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Formulación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IEEE-830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1er Trim</a:t>
            </a:r>
            <a:endParaRPr b="1" i="0" sz="800" u="sng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Segundo Trimestre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Casos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Casos de Uso Extendido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Cronograma de Actividades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Presupuesto y Personal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2do Trim</a:t>
            </a:r>
            <a:endParaRPr b="0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Tercer Trimestre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Distribución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WireFrame o Mockups</a:t>
            </a:r>
            <a:endParaRPr b="0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3er Trim</a:t>
            </a:r>
            <a:endParaRPr b="0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por Trimestre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2">
            <a:hlinkClick action="ppaction://hlinksldjump" r:id="rId6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3344711" y="1028701"/>
            <a:ext cx="2681079" cy="4025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Cuarto Trimestre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Costos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 de Datos - DDL</a:t>
            </a:r>
            <a:endParaRPr b="0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 de Datos - DML</a:t>
            </a:r>
            <a:endParaRPr b="0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4to Trim</a:t>
            </a:r>
            <a:endParaRPr b="0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Quinto Trimestre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Prototipo No Funciona</a:t>
            </a:r>
            <a:r>
              <a:rPr b="0" i="0" lang="es-ES" sz="1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</a:t>
            </a:r>
            <a:endParaRPr b="0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Técnico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Planeación Pruebas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Local App - S.I.</a:t>
            </a:r>
            <a:endParaRPr b="0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5to Trim</a:t>
            </a:r>
            <a:endParaRPr b="0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Sexto Trimestre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 de Instalación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 de Respaldo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 de Migración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Operación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 Pruebas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Despliegue app - S.I. 1er</a:t>
            </a:r>
            <a:endParaRPr b="0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6to Trim</a:t>
            </a:r>
            <a:endParaRPr b="0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6082018" y="1028701"/>
            <a:ext cx="2681079" cy="2868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Séptimo Trimestre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Distribución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Cuadro Comparativo Proveedores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Contratos de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Despliegue app - S.I. 2do</a:t>
            </a:r>
            <a:endParaRPr b="0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7mo Trim</a:t>
            </a:r>
            <a:endParaRPr b="0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Octavo Trimestre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Cronograma de Actividades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Usuario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Operación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de Calidad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Despliegue app - S.I.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Char char="•"/>
            </a:pPr>
            <a:r>
              <a:rPr b="0" i="0" lang="es-ES" sz="1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8vo Trim</a:t>
            </a:r>
            <a:endParaRPr b="1" i="0" sz="1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065325" y="3784723"/>
            <a:ext cx="2024100" cy="122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>
            <a:hlinkClick action="ppaction://hlinksldjump" r:id="rId3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2893068" y="526008"/>
            <a:ext cx="345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559700" y="1655575"/>
            <a:ext cx="80292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i="0" lang="es-ES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PSS Crea un Sistema de Información eficaz en cualquier </a:t>
            </a:r>
            <a:r>
              <a:rPr b="1" lang="es-E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b="1" i="0" lang="es-ES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desarrollar, </a:t>
            </a:r>
            <a:r>
              <a:rPr b="1" lang="es-E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que encontramos como</a:t>
            </a:r>
            <a:r>
              <a:rPr b="1" i="0" lang="es-ES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lang="es-E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i="0" lang="es-ES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b="1"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 Inventarios: </a:t>
            </a:r>
            <a:r>
              <a:rPr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Consiste en la </a:t>
            </a:r>
            <a:r>
              <a:rPr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ubicación</a:t>
            </a:r>
            <a:r>
              <a:rPr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recuperación</a:t>
            </a:r>
            <a:r>
              <a:rPr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 y respuesta con respecto a la </a:t>
            </a:r>
            <a:r>
              <a:rPr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 de todos los activos utilizados y contenidos de la empresa los cuales son:</a:t>
            </a:r>
            <a:endParaRPr sz="5600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1.1. Activos Fijos: </a:t>
            </a:r>
            <a:r>
              <a:rPr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Los cuales son: </a:t>
            </a:r>
            <a:r>
              <a:rPr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Electrodomésticos y demás bienes materiales. </a:t>
            </a:r>
            <a:r>
              <a:rPr b="1"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5600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1.2. No activos: </a:t>
            </a:r>
            <a:r>
              <a:rPr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Insumos de consumo diario del comedor comunitario para brindar un servicio de </a:t>
            </a:r>
            <a:r>
              <a:rPr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alimentación a cada beneficiario.</a:t>
            </a:r>
            <a:endParaRPr sz="5600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1"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1.3. </a:t>
            </a:r>
            <a:r>
              <a:rPr b="1"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Dotación ó</a:t>
            </a:r>
            <a:r>
              <a:rPr b="1"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 epp´s: </a:t>
            </a:r>
            <a:r>
              <a:rPr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Insumos de protección personal del empleado y cuidado de la higiene  de la </a:t>
            </a:r>
            <a:r>
              <a:rPr lang="es-ES" sz="5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producción.</a:t>
            </a:r>
            <a:endParaRPr sz="5600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714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5714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559702" y="1609965"/>
            <a:ext cx="7185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0363" y="3342023"/>
            <a:ext cx="2024100" cy="122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6dda0dcd2_1_0"/>
          <p:cNvSpPr txBox="1"/>
          <p:nvPr/>
        </p:nvSpPr>
        <p:spPr>
          <a:xfrm>
            <a:off x="2893068" y="526008"/>
            <a:ext cx="345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36dda0dcd2_1_0"/>
          <p:cNvSpPr txBox="1"/>
          <p:nvPr/>
        </p:nvSpPr>
        <p:spPr>
          <a:xfrm>
            <a:off x="559700" y="1549075"/>
            <a:ext cx="80292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b="1"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 de Informes: </a:t>
            </a:r>
            <a:r>
              <a:rPr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Consiste en llevar detalladamente una minuta de cada uno de los procedimientos  que se generan en la empresa diariamente para </a:t>
            </a:r>
            <a:r>
              <a:rPr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así darle manejo a los problemas que se puedan presentar.</a:t>
            </a:r>
            <a:r>
              <a:rPr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2.1 Informe beneficiario: </a:t>
            </a:r>
            <a:r>
              <a:rPr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Se lleva el manejo de los usuarios beneficiarios que hacen parte del programa de la </a:t>
            </a:r>
            <a:r>
              <a:rPr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 Asoinco así como demuestra los registros de los mismos.</a:t>
            </a:r>
            <a:endParaRPr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2.2 </a:t>
            </a:r>
            <a:r>
              <a:rPr b="1"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Informe</a:t>
            </a:r>
            <a:r>
              <a:rPr b="1"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 movimiento: </a:t>
            </a:r>
            <a:r>
              <a:rPr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Se lleva el control del kardex del Inventario al interior de la asociación, reportes y demás que conlleve la información que suministra dicho informe a solicitud de quien lo gestione.</a:t>
            </a:r>
            <a:endParaRPr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2.3 Informe empleado: </a:t>
            </a:r>
            <a:r>
              <a:rPr lang="es-ES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Se lleva el control de los contratos de cada empleado y su actividad.</a:t>
            </a:r>
            <a:endParaRPr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136dda0dcd2_1_0"/>
          <p:cNvSpPr/>
          <p:nvPr/>
        </p:nvSpPr>
        <p:spPr>
          <a:xfrm>
            <a:off x="559702" y="1609965"/>
            <a:ext cx="7185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g136dda0dcd2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138" y="3817623"/>
            <a:ext cx="2024100" cy="122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6dda0dcd2_1_7"/>
          <p:cNvSpPr txBox="1"/>
          <p:nvPr/>
        </p:nvSpPr>
        <p:spPr>
          <a:xfrm>
            <a:off x="2893068" y="526008"/>
            <a:ext cx="345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36dda0dcd2_1_7"/>
          <p:cNvSpPr txBox="1"/>
          <p:nvPr/>
        </p:nvSpPr>
        <p:spPr>
          <a:xfrm>
            <a:off x="559700" y="1539250"/>
            <a:ext cx="80349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Módulo de usuarios: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 en llevar el manejo de los empleados y beneficiarios de la organización Asoinco.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3.1. Empleado: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colaborador que tiene funciones determinadas y puntuales dentro de la organización Asoinco.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3.2. Beneficiario: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persona que está adscrita al programa cumpliento con todos los requisitos y requerimientos de la organización Asoinco.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36dda0dcd2_1_7"/>
          <p:cNvSpPr/>
          <p:nvPr/>
        </p:nvSpPr>
        <p:spPr>
          <a:xfrm>
            <a:off x="559702" y="1609965"/>
            <a:ext cx="7185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136dda0dcd2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138" y="3817623"/>
            <a:ext cx="2024100" cy="122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3492771" y="1502202"/>
            <a:ext cx="297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3335425" y="2571750"/>
            <a:ext cx="538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Organización Asoinco quiere dar cumplimiento en sus deberes </a:t>
            </a: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nstitucionales, </a:t>
            </a: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rápido y ágil llevando un control en su sistema de información en los módulos de Inventario, Informes y Usuarios permitiendo un or</a:t>
            </a: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den en la asociación</a:t>
            </a: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3580330" y="2231109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5325" y="3784723"/>
            <a:ext cx="2024100" cy="122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277925" y="1145875"/>
            <a:ext cx="83856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PSS (Professional Social System) garantiza el rendimiento de los módulos a desarrollar para llevar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rápido los procesos dentro de la organización y que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permitirán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desarrollo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en su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 procesos internos y 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encontramos los siguientes: </a:t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los Usuarios: Empleado y Beneficiario (se hace un proceso de selección con cada beneficiario), el administrador tiene acceso a todos los empleados y beneficiarios registrados en la organización.</a:t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los Informes: usuario y movimiento inventario, el administrador lleva el control exacto de los gastos del inventario y el rendimiento de sus colaboradores.</a:t>
            </a:r>
            <a:endParaRPr sz="1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AutoNum type="arabicPeriod"/>
            </a:pP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Inventario: Activos Fijos, No Activos, Dotación o Epp´s,</a:t>
            </a:r>
            <a:r>
              <a:rPr lang="es-ES" sz="1600"/>
              <a:t>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 administrador y el coordinador tienen un control preciso de los</a:t>
            </a:r>
            <a:r>
              <a:rPr lang="es-ES" sz="1600"/>
              <a:t> 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elementos de la organización.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5350" y="3916773"/>
            <a:ext cx="2024100" cy="122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/>
        </p:nvSpPr>
        <p:spPr>
          <a:xfrm>
            <a:off x="3492771" y="1440252"/>
            <a:ext cx="297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3492775" y="2692075"/>
            <a:ext cx="53853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organización Asoinco busca facilitar el rendimiento en sus </a:t>
            </a: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en los Inventarios, Informes y Usuarios cumpliendo con los estándares de cada </a:t>
            </a: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mejorar su sistema a sus colaboradores mediante el uso de PSS.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 flipH="1" rot="10800000">
            <a:off x="3629925" y="2231009"/>
            <a:ext cx="718500" cy="35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5325" y="3784723"/>
            <a:ext cx="2024100" cy="122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382879" y="249500"/>
            <a:ext cx="380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382875" y="1204876"/>
            <a:ext cx="8347500" cy="3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Crear un sistema de información para la organización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soinco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que permita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dar cumplimiento a sus módulos de inventarios, informes y usuarios llevando así a la empresa a un mejor desarrollo para la comunidad y el país,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analiz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ando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manteniendo</a:t>
            </a: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actualizado el sistema de información PSS (Professional Social System) para sus cumplimientos con la organización Asoinco.</a:t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