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4" r:id="rId2"/>
    <p:sldId id="257" r:id="rId3"/>
    <p:sldId id="260" r:id="rId4"/>
    <p:sldId id="261" r:id="rId5"/>
    <p:sldId id="275" r:id="rId6"/>
    <p:sldId id="276" r:id="rId7"/>
    <p:sldId id="277" r:id="rId8"/>
    <p:sldId id="263" r:id="rId9"/>
    <p:sldId id="264" r:id="rId10"/>
    <p:sldId id="278" r:id="rId11"/>
    <p:sldId id="279" r:id="rId12"/>
    <p:sldId id="281" r:id="rId13"/>
    <p:sldId id="282" r:id="rId14"/>
    <p:sldId id="283" r:id="rId15"/>
    <p:sldId id="273" r:id="rId16"/>
    <p:sldId id="274" r:id="rId17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390" y="-84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AB9B6-1ED3-4465-ADEE-378DC97AF107}" type="datetimeFigureOut">
              <a:rPr lang="en-GB" smtClean="0"/>
              <a:t>04/07/2013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90AB8-4A63-442D-BFB9-D00F1D5D3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83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19E427FC-B412-4561-9CFA-8F05A0A207EC}" type="datetimeFigureOut">
              <a:rPr lang="en-GB" smtClean="0"/>
              <a:t>04/07/2013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5E921DD9-633E-4FAB-A8D4-4F18CC0B9E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2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739-373C-4547-9820-58ACADC9E875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29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EB5F-3144-4BB6-B549-EE00E8C0013D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77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64C0-9609-4A8F-B8F6-BA0FE01B1170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4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8CD1-7B05-4778-8C3A-C5D9E685AE77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FFFF00"/>
                </a:solidFill>
              </a:defRPr>
            </a:lvl1pPr>
          </a:lstStyle>
          <a:p>
            <a:fld id="{F3A08593-2AEF-48B3-B0D2-802A2721318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7 Imagen" descr="GECCO2013-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380312" y="6021288"/>
            <a:ext cx="940102" cy="8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1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F2EE-A77F-45ED-84D0-7BEA269CCAB1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71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DE65-74E9-46D3-B4EC-7767CB923D99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80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B860-D858-4708-8953-1DF0EAE087DF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10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A6F9-5FD4-4AE2-88A3-36373083F7B9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753D-0250-403C-8A20-D3F6C2AF6C1A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41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07B9-129B-40BD-93EF-91C3191C1A97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85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D90-27AC-4D14-8634-FD14564AE8C3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44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A576-004F-4A8E-A983-9E65AC739527}" type="datetime1">
              <a:rPr lang="en-GB" smtClean="0"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8593-2AEF-48B3-B0D2-802A272131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456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hyperlink" Target="http://www.ptsp-game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14 CuadroTexto"/>
          <p:cNvSpPr txBox="1">
            <a:spLocks noChangeArrowheads="1"/>
          </p:cNvSpPr>
          <p:nvPr/>
        </p:nvSpPr>
        <p:spPr bwMode="auto">
          <a:xfrm>
            <a:off x="5621048" y="5301208"/>
            <a:ext cx="35229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Amsterdam, The Netherlands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July 06-10, 2013</a:t>
            </a:r>
            <a:endParaRPr lang="es-E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pic>
        <p:nvPicPr>
          <p:cNvPr id="8" name="7 Imagen" descr="GECCO2013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669" y="1556792"/>
            <a:ext cx="3693291" cy="3187662"/>
          </a:xfrm>
          <a:prstGeom prst="rect">
            <a:avLst/>
          </a:prstGeom>
        </p:spPr>
      </p:pic>
      <p:pic>
        <p:nvPicPr>
          <p:cNvPr id="9" name="8 Imagen" descr="GECCO2013-ye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5013176"/>
            <a:ext cx="1575723" cy="1410206"/>
          </a:xfrm>
          <a:prstGeom prst="rect">
            <a:avLst/>
          </a:prstGeom>
        </p:spPr>
      </p:pic>
      <p:pic>
        <p:nvPicPr>
          <p:cNvPr id="11" name="10 Imagen" descr="TIT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5659507"/>
            <a:ext cx="3724664" cy="624841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0" y="380563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Rolling Horizon Evolution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versus Tree Search for Navigation i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n Single-Player Real-Time Games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606977" y="5119715"/>
            <a:ext cx="459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DETA2, Evolution in Music and Games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0" name="5 CuadroTexto"/>
          <p:cNvSpPr txBox="1"/>
          <p:nvPr/>
        </p:nvSpPr>
        <p:spPr>
          <a:xfrm>
            <a:off x="4490705" y="2119280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Diego Perez, 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Spyridon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Samothrakis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, </a:t>
            </a:r>
            <a:endParaRPr lang="en-GB" dirty="0" smtClean="0">
              <a:solidFill>
                <a:schemeClr val="accent6">
                  <a:lumMod val="40000"/>
                  <a:lumOff val="60000"/>
                </a:schemeClr>
              </a:solidFill>
              <a:latin typeface="Arial Rounded MT Bold" pitchFamily="34" charset="0"/>
            </a:endParaRPr>
          </a:p>
          <a:p>
            <a:pPr algn="ctr"/>
            <a:r>
              <a:rPr lang="en-GB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Simon 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M. Lucas and Philipp </a:t>
            </a:r>
            <a:r>
              <a:rPr lang="en-GB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Rohlfshagen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2" name="5 CuadroTexto"/>
          <p:cNvSpPr txBox="1"/>
          <p:nvPr/>
        </p:nvSpPr>
        <p:spPr>
          <a:xfrm>
            <a:off x="5260146" y="3297986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Games Intelligence Group</a:t>
            </a:r>
          </a:p>
          <a:p>
            <a:pPr algn="ctr"/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Rounded MT Bold" pitchFamily="34" charset="0"/>
              </a:rPr>
              <a:t>University of Essex, UK</a:t>
            </a:r>
          </a:p>
        </p:txBody>
      </p:sp>
    </p:spTree>
    <p:extLst>
      <p:ext uri="{BB962C8B-B14F-4D97-AF65-F5344CB8AC3E}">
        <p14:creationId xmlns:p14="http://schemas.microsoft.com/office/powerpoint/2010/main" val="23044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10 different maps (PTSP Competition).</a:t>
            </a:r>
          </a:p>
          <a:p>
            <a:r>
              <a:rPr lang="en-GB" sz="2400" dirty="0" smtClean="0"/>
              <a:t>20 matches per map.</a:t>
            </a:r>
          </a:p>
          <a:p>
            <a:r>
              <a:rPr lang="en-GB" sz="2400" dirty="0" smtClean="0"/>
              <a:t>Five configuration pairs:</a:t>
            </a:r>
          </a:p>
          <a:p>
            <a:pPr marL="0" indent="0" algn="ctr">
              <a:buNone/>
            </a:pPr>
            <a:r>
              <a:rPr lang="en-GB" sz="1600" dirty="0" smtClean="0"/>
              <a:t>{(N,L)} = {(50,1),(24,5),(12,10),(8,15),(6,20)}; N x L = 120</a:t>
            </a:r>
            <a:endParaRPr lang="en-GB" sz="1600" dirty="0"/>
          </a:p>
          <a:p>
            <a:r>
              <a:rPr lang="en-GB" sz="2400" dirty="0" smtClean="0"/>
              <a:t>Four algorithms:</a:t>
            </a:r>
          </a:p>
          <a:p>
            <a:pPr lvl="1"/>
            <a:r>
              <a:rPr lang="en-GB" sz="2000" dirty="0" smtClean="0"/>
              <a:t>MCTS.</a:t>
            </a:r>
          </a:p>
          <a:p>
            <a:pPr lvl="1"/>
            <a:r>
              <a:rPr lang="en-GB" sz="2000" dirty="0" smtClean="0"/>
              <a:t>Random Search.</a:t>
            </a:r>
          </a:p>
          <a:p>
            <a:pPr lvl="1"/>
            <a:r>
              <a:rPr lang="en-GB" sz="2000" dirty="0" smtClean="0"/>
              <a:t>GA (Selection, Crossover and Mutation [0.2, 0.5, 0.8]).</a:t>
            </a:r>
          </a:p>
          <a:p>
            <a:pPr lvl="1"/>
            <a:r>
              <a:rPr lang="en-GB" sz="2000" dirty="0" smtClean="0"/>
              <a:t>GA (Mutation</a:t>
            </a:r>
            <a:r>
              <a:rPr lang="en-GB" sz="2000" dirty="0"/>
              <a:t> [0.2, 0.5, 0.8]</a:t>
            </a:r>
            <a:r>
              <a:rPr lang="en-GB" sz="2000" dirty="0" smtClean="0"/>
              <a:t>).</a:t>
            </a:r>
          </a:p>
          <a:p>
            <a:r>
              <a:rPr lang="en-GB" sz="2400" dirty="0" smtClean="0"/>
              <a:t>Measurements:</a:t>
            </a:r>
          </a:p>
          <a:p>
            <a:pPr lvl="1"/>
            <a:r>
              <a:rPr lang="en-GB" sz="2000" dirty="0" smtClean="0"/>
              <a:t>Efficacy: number of waypoints visited.</a:t>
            </a:r>
          </a:p>
          <a:p>
            <a:pPr lvl="1"/>
            <a:r>
              <a:rPr lang="en-GB" sz="2000" dirty="0" smtClean="0"/>
              <a:t>Efficiency: </a:t>
            </a:r>
            <a:r>
              <a:rPr lang="en-GB" sz="2000" dirty="0" smtClean="0"/>
              <a:t>t/w </a:t>
            </a:r>
            <a:r>
              <a:rPr lang="en-GB" sz="2000" dirty="0" smtClean="0"/>
              <a:t>(t: time spent, w: waypoints visited).</a:t>
            </a:r>
            <a:endParaRPr lang="en-GB" sz="20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89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of results - Efficacy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8214813" cy="13672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241176" y="3104074"/>
            <a:ext cx="432048" cy="174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077072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L=15 obtains always optimum efficacy.</a:t>
            </a:r>
          </a:p>
          <a:p>
            <a:pPr lvl="2"/>
            <a:r>
              <a:rPr lang="en-GB" dirty="0" smtClean="0"/>
              <a:t>Matches previous results in PTSP Competition.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6856" y="5056584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MCTS is the only algorithm that performs reasonably well without macro-actions. </a:t>
            </a:r>
            <a:endParaRPr lang="en-GB" dirty="0"/>
          </a:p>
        </p:txBody>
      </p:sp>
      <p:sp>
        <p:nvSpPr>
          <p:cNvPr id="13" name="Right Arrow 12"/>
          <p:cNvSpPr/>
          <p:nvPr/>
        </p:nvSpPr>
        <p:spPr>
          <a:xfrm>
            <a:off x="251520" y="2534660"/>
            <a:ext cx="432048" cy="174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1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Analysis of results - Efficiency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2050" name="Picture 2" descr="C:\Users\Diego\Documents\GitHub\GECCO2013\slides\pic\Allmut40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12711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iego\Documents\GitHub\GECCO2013\paper\img\GAmut40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4" y="2420889"/>
            <a:ext cx="389553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Analysis of results – Per Map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4098" name="Picture 2" descr="C:\Users\Diego\Documents\GitHub\GECCO2013\slides\pic\barsFinal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5399385" cy="404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4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Analysis of results – Evaluations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5122" name="Picture 2" descr="C:\Users\Diego\Documents\GitHub\GECCO2013\slides\pic\eva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387244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60032" y="1988840"/>
            <a:ext cx="3816424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Evaluations per game cycle (L=15):</a:t>
            </a:r>
          </a:p>
          <a:p>
            <a:pPr lvl="1"/>
            <a:r>
              <a:rPr lang="en-GB" sz="2400" dirty="0" smtClean="0"/>
              <a:t>RS: ~362</a:t>
            </a:r>
          </a:p>
          <a:p>
            <a:pPr lvl="1"/>
            <a:r>
              <a:rPr lang="en-GB" sz="2400" dirty="0" smtClean="0"/>
              <a:t>GA: ~358</a:t>
            </a:r>
          </a:p>
          <a:p>
            <a:pPr lvl="1"/>
            <a:r>
              <a:rPr lang="en-GB" sz="2400" dirty="0" smtClean="0"/>
              <a:t>GAC: ~353</a:t>
            </a:r>
          </a:p>
          <a:p>
            <a:pPr lvl="1"/>
            <a:r>
              <a:rPr lang="en-GB" sz="2400" dirty="0" smtClean="0"/>
              <a:t>MCTS?</a:t>
            </a:r>
          </a:p>
          <a:p>
            <a:pPr lvl="2"/>
            <a:r>
              <a:rPr lang="en-GB" sz="2000" dirty="0" smtClean="0"/>
              <a:t>~ 1200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599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notes to take away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Importance of macro-actions.</a:t>
            </a:r>
          </a:p>
          <a:p>
            <a:pPr lvl="1"/>
            <a:r>
              <a:rPr lang="en-GB" sz="2400" dirty="0" smtClean="0"/>
              <a:t>Fine-tuning </a:t>
            </a:r>
            <a:r>
              <a:rPr lang="en-GB" sz="2400" dirty="0"/>
              <a:t>of the macro-action length.</a:t>
            </a:r>
          </a:p>
          <a:p>
            <a:pPr lvl="1"/>
            <a:r>
              <a:rPr lang="en-GB" sz="2400" dirty="0" smtClean="0"/>
              <a:t>High level commands in more complex games.</a:t>
            </a:r>
          </a:p>
          <a:p>
            <a:r>
              <a:rPr lang="en-GB" sz="2800" dirty="0" smtClean="0"/>
              <a:t>MCTS deals with single action solutions.</a:t>
            </a:r>
          </a:p>
          <a:p>
            <a:r>
              <a:rPr lang="en-GB" sz="2800" dirty="0" smtClean="0"/>
              <a:t>MCTS performs more evaluations per cycle.</a:t>
            </a:r>
          </a:p>
          <a:p>
            <a:pPr lvl="1"/>
            <a:r>
              <a:rPr lang="en-GB" sz="2400" dirty="0" smtClean="0"/>
              <a:t>Re-use of game states.</a:t>
            </a:r>
          </a:p>
          <a:p>
            <a:pPr lvl="1"/>
            <a:r>
              <a:rPr lang="en-GB" sz="2400" dirty="0" smtClean="0"/>
              <a:t>Less sensible to high costs in forward model.</a:t>
            </a:r>
          </a:p>
          <a:p>
            <a:r>
              <a:rPr lang="en-GB" sz="2800" dirty="0" smtClean="0"/>
              <a:t>Rolling horizon evolution obtains similar, sometimes better, solutions than MCTS (winner of the PTSP Competition).</a:t>
            </a:r>
          </a:p>
          <a:p>
            <a:pPr lvl="1"/>
            <a:r>
              <a:rPr lang="en-GB" sz="2400" dirty="0" smtClean="0"/>
              <a:t>Viable alternative for general video-game agent control.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991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Thanks for your attention!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5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Table of Contents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The Physical Travelling Salesman Problem.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 smtClean="0"/>
              <a:t>Monte Carlo Tree Search.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 smtClean="0"/>
              <a:t>Rolling Horizon Evolutionary Algorithms.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 smtClean="0"/>
              <a:t>Experiments.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 smtClean="0"/>
              <a:t>Conclusions.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The Physical Travelling Salesman Problem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78" y="2214563"/>
            <a:ext cx="8229600" cy="53265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Travelling Salesman Problem: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10758"/>
            <a:ext cx="2644195" cy="1649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256" y="3129673"/>
            <a:ext cx="4389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FF00"/>
                </a:solidFill>
              </a:rPr>
              <a:t>Turn it into a </a:t>
            </a:r>
            <a:r>
              <a:rPr lang="en-GB" sz="2400" dirty="0" smtClean="0">
                <a:solidFill>
                  <a:srgbClr val="00FF00"/>
                </a:solidFill>
              </a:rPr>
              <a:t>real-time game!</a:t>
            </a:r>
            <a:endParaRPr lang="en-GB" sz="2400" dirty="0">
              <a:solidFill>
                <a:srgbClr val="00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575" y="4092319"/>
            <a:ext cx="24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GB" dirty="0" smtClean="0"/>
              <a:t>Drive a ship.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729883" y="4092319"/>
            <a:ext cx="213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GB" dirty="0" smtClean="0"/>
              <a:t>In a maze.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24" y="4660494"/>
            <a:ext cx="1873705" cy="174414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254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5" y="4683770"/>
            <a:ext cx="2184169" cy="17123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67068" y="411772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GB" dirty="0" smtClean="0"/>
              <a:t>With constraints: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076056" y="4521119"/>
            <a:ext cx="406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lnSpc>
                <a:spcPct val="150000"/>
              </a:lnSpc>
              <a:buBlip>
                <a:blip r:embed="rId6"/>
              </a:buBlip>
            </a:pPr>
            <a:r>
              <a:rPr lang="en-GB" dirty="0" smtClean="0"/>
              <a:t>10 waypoints to reach.</a:t>
            </a:r>
          </a:p>
          <a:p>
            <a:pPr marL="0" lvl="1" indent="-285750">
              <a:lnSpc>
                <a:spcPct val="150000"/>
              </a:lnSpc>
              <a:buBlip>
                <a:blip r:embed="rId6"/>
              </a:buBlip>
            </a:pPr>
            <a:r>
              <a:rPr lang="en-GB" dirty="0" smtClean="0"/>
              <a:t>1000 steps to visit next waypoint.</a:t>
            </a:r>
          </a:p>
          <a:p>
            <a:pPr marL="0" lvl="1" indent="-285750">
              <a:lnSpc>
                <a:spcPct val="150000"/>
              </a:lnSpc>
              <a:buBlip>
                <a:blip r:embed="rId6"/>
              </a:buBlip>
            </a:pPr>
            <a:r>
              <a:rPr lang="en-GB" dirty="0" smtClean="0"/>
              <a:t>40ms to decide an action.</a:t>
            </a:r>
          </a:p>
          <a:p>
            <a:pPr marL="0" lvl="1" indent="-285750">
              <a:lnSpc>
                <a:spcPct val="150000"/>
              </a:lnSpc>
              <a:buBlip>
                <a:blip r:embed="rId6"/>
              </a:buBlip>
            </a:pPr>
            <a:r>
              <a:rPr lang="en-GB" dirty="0" smtClean="0"/>
              <a:t>1s initialization.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25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The Physical Travelling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Features some aspects of modern video games.</a:t>
            </a:r>
          </a:p>
          <a:p>
            <a:pPr lvl="1"/>
            <a:r>
              <a:rPr lang="en-GB" sz="2000" dirty="0" smtClean="0"/>
              <a:t>Navigation.</a:t>
            </a:r>
          </a:p>
          <a:p>
            <a:pPr lvl="1"/>
            <a:r>
              <a:rPr lang="en-GB" sz="2000" dirty="0" smtClean="0"/>
              <a:t>Obstacle avoidance.</a:t>
            </a:r>
          </a:p>
          <a:p>
            <a:pPr lvl="1"/>
            <a:r>
              <a:rPr lang="en-GB" sz="2000" dirty="0" err="1" smtClean="0"/>
              <a:t>Pathfinding</a:t>
            </a:r>
            <a:r>
              <a:rPr lang="en-GB" sz="2000" dirty="0" smtClean="0"/>
              <a:t>.</a:t>
            </a:r>
          </a:p>
          <a:p>
            <a:pPr lvl="1"/>
            <a:r>
              <a:rPr lang="en-GB" sz="2000" dirty="0" smtClean="0"/>
              <a:t>Real-time game.</a:t>
            </a:r>
          </a:p>
          <a:p>
            <a:pPr marL="457200" lvl="1" indent="0">
              <a:buNone/>
            </a:pPr>
            <a:endParaRPr lang="en-GB" sz="2000" dirty="0" smtClean="0"/>
          </a:p>
          <a:p>
            <a:r>
              <a:rPr lang="en-GB" sz="2400" dirty="0"/>
              <a:t>Competitions</a:t>
            </a:r>
            <a:r>
              <a:rPr lang="en-GB" sz="2400" dirty="0" smtClean="0"/>
              <a:t>.</a:t>
            </a:r>
          </a:p>
          <a:p>
            <a:pPr lvl="1"/>
            <a:r>
              <a:rPr lang="en-GB" sz="2000" dirty="0" smtClean="0">
                <a:hlinkClick r:id="rId4"/>
              </a:rPr>
              <a:t>www.ptsp-game.net</a:t>
            </a:r>
            <a:endParaRPr lang="en-GB" sz="2000" dirty="0" smtClean="0"/>
          </a:p>
          <a:p>
            <a:pPr lvl="1"/>
            <a:r>
              <a:rPr lang="en-GB" sz="2000" dirty="0" smtClean="0"/>
              <a:t>WCCI/CIG 2012</a:t>
            </a:r>
          </a:p>
          <a:p>
            <a:pPr lvl="2"/>
            <a:r>
              <a:rPr lang="en-GB" sz="1600" dirty="0" smtClean="0"/>
              <a:t>Winner: MCTS.</a:t>
            </a:r>
          </a:p>
          <a:p>
            <a:pPr lvl="1"/>
            <a:r>
              <a:rPr lang="en-GB" sz="2000" dirty="0" smtClean="0"/>
              <a:t>CIG 2013</a:t>
            </a:r>
          </a:p>
          <a:p>
            <a:pPr lvl="2"/>
            <a:r>
              <a:rPr lang="en-GB" sz="1600" dirty="0" smtClean="0"/>
              <a:t>Open till end of July.</a:t>
            </a:r>
            <a:endParaRPr lang="en-GB" sz="16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greedy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99992" y="2348880"/>
            <a:ext cx="3625687" cy="3777814"/>
          </a:xfrm>
          <a:prstGeom prst="rect">
            <a:avLst/>
          </a:prstGeom>
          <a:effectLst>
            <a:glow rad="127000">
              <a:srgbClr val="00B0F0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884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Solving the PTSP – TSP Solvers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28800"/>
            <a:ext cx="4463050" cy="44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Solving the PTSP – Macro-actions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48478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Single action oriented solutions:</a:t>
            </a:r>
          </a:p>
          <a:p>
            <a:pPr lvl="1"/>
            <a:r>
              <a:rPr lang="en-GB" sz="2600" dirty="0" smtClean="0"/>
              <a:t>6 actions, 10 waypoints, 40ms to choose move.</a:t>
            </a:r>
          </a:p>
          <a:p>
            <a:pPr lvl="1"/>
            <a:r>
              <a:rPr lang="en-GB" sz="2600" dirty="0" smtClean="0"/>
              <a:t>1000-2000 actions per game.</a:t>
            </a:r>
          </a:p>
          <a:p>
            <a:pPr lvl="1"/>
            <a:r>
              <a:rPr lang="en-GB" sz="2600" dirty="0" smtClean="0"/>
              <a:t>Search space ~ 6</a:t>
            </a:r>
            <a:r>
              <a:rPr lang="en-GB" sz="2600" baseline="30000" dirty="0" smtClean="0"/>
              <a:t>1000 </a:t>
            </a:r>
            <a:r>
              <a:rPr lang="en-GB" sz="2600" dirty="0" smtClean="0"/>
              <a:t>- 6</a:t>
            </a:r>
            <a:r>
              <a:rPr lang="en-GB" sz="2600" baseline="30000" dirty="0" smtClean="0"/>
              <a:t>2000</a:t>
            </a:r>
          </a:p>
          <a:p>
            <a:pPr lvl="1"/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3140968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Limiting look-ahead to 2 waypoints:</a:t>
            </a:r>
          </a:p>
          <a:p>
            <a:pPr lvl="1"/>
            <a:r>
              <a:rPr lang="en-GB" sz="2400" dirty="0" smtClean="0"/>
              <a:t>Assuming 100-200 actions per waypoint.</a:t>
            </a:r>
          </a:p>
          <a:p>
            <a:pPr lvl="1"/>
            <a:r>
              <a:rPr lang="en-GB" sz="2400" dirty="0" smtClean="0"/>
              <a:t>Search space ~ 6</a:t>
            </a:r>
            <a:r>
              <a:rPr lang="en-GB" sz="2400" baseline="30000" dirty="0" smtClean="0"/>
              <a:t>100 </a:t>
            </a:r>
            <a:r>
              <a:rPr lang="en-GB" sz="2400" dirty="0" smtClean="0"/>
              <a:t>- 6</a:t>
            </a:r>
            <a:r>
              <a:rPr lang="en-GB" sz="2400" baseline="30000" dirty="0" smtClean="0"/>
              <a:t>200</a:t>
            </a:r>
          </a:p>
          <a:p>
            <a:pPr lvl="1"/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7544" y="4509120"/>
            <a:ext cx="856895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Introducing macro-actions:</a:t>
            </a:r>
          </a:p>
          <a:p>
            <a:pPr lvl="1"/>
            <a:r>
              <a:rPr lang="en-GB" sz="2400" dirty="0" smtClean="0"/>
              <a:t>Repetitions of single actions in L time steps.</a:t>
            </a:r>
          </a:p>
          <a:p>
            <a:pPr lvl="1"/>
            <a:r>
              <a:rPr lang="en-GB" sz="2400" dirty="0" smtClean="0"/>
              <a:t>Search space ~ 6</a:t>
            </a:r>
            <a:r>
              <a:rPr lang="en-GB" sz="2400" baseline="30000" dirty="0" smtClean="0"/>
              <a:t>10 </a:t>
            </a:r>
            <a:r>
              <a:rPr lang="en-GB" sz="2400" dirty="0" smtClean="0"/>
              <a:t>– 6</a:t>
            </a:r>
            <a:r>
              <a:rPr lang="en-GB" sz="2400" baseline="30000" dirty="0" smtClean="0"/>
              <a:t>20   </a:t>
            </a:r>
            <a:r>
              <a:rPr lang="en-GB" sz="2400" dirty="0" smtClean="0"/>
              <a:t>(L=10).</a:t>
            </a:r>
          </a:p>
          <a:p>
            <a:pPr lvl="1"/>
            <a:r>
              <a:rPr lang="en-GB" sz="2400" dirty="0" smtClean="0"/>
              <a:t>Time to decide a move increased: L*40ms </a:t>
            </a:r>
          </a:p>
          <a:p>
            <a:pPr lvl="1"/>
            <a:endParaRPr lang="en-GB" sz="2400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8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Solving the PTSP – Score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Heuristic to guide search algorithm when choosing next moves to make.</a:t>
            </a:r>
          </a:p>
          <a:p>
            <a:r>
              <a:rPr lang="en-GB" sz="2800" dirty="0" smtClean="0"/>
              <a:t>Reward/Fitness for mid-game situations.</a:t>
            </a:r>
          </a:p>
          <a:p>
            <a:r>
              <a:rPr lang="en-GB" sz="2800" dirty="0" smtClean="0"/>
              <a:t>Components:</a:t>
            </a:r>
          </a:p>
          <a:p>
            <a:pPr lvl="1"/>
            <a:r>
              <a:rPr lang="en-GB" sz="2400" dirty="0" smtClean="0"/>
              <a:t>Distance to next waypoints in route.</a:t>
            </a:r>
          </a:p>
          <a:p>
            <a:pPr lvl="1"/>
            <a:r>
              <a:rPr lang="en-GB" sz="2400" dirty="0" smtClean="0"/>
              <a:t>State (visited/unvisited) of next waypoints.</a:t>
            </a:r>
          </a:p>
          <a:p>
            <a:pPr lvl="1"/>
            <a:r>
              <a:rPr lang="en-GB" sz="2400" dirty="0" smtClean="0"/>
              <a:t>Time spent since beginning of the game.</a:t>
            </a:r>
          </a:p>
          <a:p>
            <a:pPr lvl="1"/>
            <a:r>
              <a:rPr lang="en-GB" sz="2400" dirty="0" smtClean="0"/>
              <a:t>Collision penalization.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Monte Carlo Tree Search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GB" dirty="0" smtClean="0"/>
              <a:t>Monte Carlo Tree Search (MCTS)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19872" y="2564904"/>
            <a:ext cx="5348008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Monte Carlo Tree </a:t>
            </a:r>
            <a:r>
              <a:rPr lang="en-GB" sz="2400" dirty="0" smtClean="0"/>
              <a:t>Search</a:t>
            </a:r>
            <a:endParaRPr lang="en-GB" sz="2400" dirty="0"/>
          </a:p>
          <a:p>
            <a:pPr lvl="1"/>
            <a:r>
              <a:rPr lang="en-GB" sz="2400" dirty="0"/>
              <a:t>Monte Carlo simulations.</a:t>
            </a:r>
          </a:p>
          <a:p>
            <a:pPr lvl="1"/>
            <a:r>
              <a:rPr lang="en-GB" sz="2400" dirty="0" smtClean="0"/>
              <a:t>Exploitation vs. Exploration.</a:t>
            </a:r>
          </a:p>
          <a:p>
            <a:pPr lvl="1"/>
            <a:endParaRPr lang="en-GB" sz="2400" dirty="0"/>
          </a:p>
          <a:p>
            <a:pPr marL="457200" lvl="1" indent="0">
              <a:buNone/>
            </a:pPr>
            <a:endParaRPr lang="en-GB" sz="2400" dirty="0" smtClean="0"/>
          </a:p>
          <a:p>
            <a:pPr lvl="1"/>
            <a:r>
              <a:rPr lang="en-GB" sz="2400" dirty="0" smtClean="0"/>
              <a:t>Builds </a:t>
            </a:r>
            <a:r>
              <a:rPr lang="en-GB" sz="2400" dirty="0"/>
              <a:t>an asymmetric tree</a:t>
            </a:r>
            <a:r>
              <a:rPr lang="en-GB" sz="2400" dirty="0" smtClean="0"/>
              <a:t>.</a:t>
            </a:r>
            <a:r>
              <a:rPr lang="en-GB" sz="2400" dirty="0"/>
              <a:t> </a:t>
            </a:r>
            <a:endParaRPr lang="en-GB" sz="2400" dirty="0" smtClean="0"/>
          </a:p>
          <a:p>
            <a:pPr lvl="1"/>
            <a:r>
              <a:rPr lang="en-GB" sz="2400" dirty="0" smtClean="0"/>
              <a:t>Anytime</a:t>
            </a:r>
            <a:r>
              <a:rPr lang="en-GB" sz="2400" dirty="0"/>
              <a:t>.</a:t>
            </a:r>
          </a:p>
          <a:p>
            <a:pPr lvl="1"/>
            <a:endParaRPr lang="en-GB" sz="2400" dirty="0" smtClean="0"/>
          </a:p>
          <a:p>
            <a:pPr lvl="1"/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2413383"/>
            <a:ext cx="2857143" cy="38095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413383"/>
            <a:ext cx="2857143" cy="38095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1" y="2413383"/>
            <a:ext cx="2857143" cy="38095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3" y="2413383"/>
            <a:ext cx="2857143" cy="38095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1" y="2413383"/>
            <a:ext cx="2857143" cy="38095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1" y="2413383"/>
            <a:ext cx="2857143" cy="38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1" y="2413383"/>
            <a:ext cx="2857143" cy="38095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1" y="2413383"/>
            <a:ext cx="2857143" cy="38095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57" y="4036876"/>
            <a:ext cx="3355415" cy="6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0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Rolling Horizon </a:t>
            </a:r>
            <a:br>
              <a:rPr lang="en-GB" dirty="0" smtClean="0"/>
            </a:br>
            <a:r>
              <a:rPr lang="en-GB" dirty="0" smtClean="0"/>
              <a:t>Evolutionary Algorithms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8593-2AEF-48B3-B0D2-802A27213180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1026" name="Picture 2" descr="C:\Users\Diego\Documents\GitHub\GECCO2013\slides\pic\p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93" y="3241332"/>
            <a:ext cx="896156" cy="165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iego\Documents\GitHub\GECCO2013\slides\pic\i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69" y="1878761"/>
            <a:ext cx="1553321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endCxn id="1027" idx="1"/>
          </p:cNvCxnSpPr>
          <p:nvPr/>
        </p:nvCxnSpPr>
        <p:spPr>
          <a:xfrm flipV="1">
            <a:off x="2367749" y="2094786"/>
            <a:ext cx="1389620" cy="1501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5515040" y="1772816"/>
            <a:ext cx="3096344" cy="643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/>
              <a:t>Individual as a sequence of N macro-actions.</a:t>
            </a:r>
          </a:p>
          <a:p>
            <a:pPr lvl="1"/>
            <a:endParaRPr lang="en-GB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491880" y="2947930"/>
            <a:ext cx="1800200" cy="1944216"/>
            <a:chOff x="3491880" y="3212976"/>
            <a:chExt cx="1800200" cy="1944216"/>
          </a:xfrm>
        </p:grpSpPr>
        <p:pic>
          <p:nvPicPr>
            <p:cNvPr id="22" name="Picture 2" descr="C:\Users\Diego\Documents\GitHub\GECCO2013\slides\pic\p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212976"/>
              <a:ext cx="896156" cy="1650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Diego\Documents\GitHub\GECCO2013\slides\pic\p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3286590"/>
              <a:ext cx="896156" cy="1650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Diego\Documents\GitHub\GECCO2013\slides\pic\p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3338433"/>
              <a:ext cx="896156" cy="1650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Diego\Documents\GitHub\GECCO2013\slides\pic\p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429000"/>
              <a:ext cx="896156" cy="1650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Diego\Documents\GitHub\GECCO2013\slides\pic\p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860" y="3506378"/>
              <a:ext cx="896156" cy="1650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urved Left Arrow 18"/>
            <p:cNvSpPr/>
            <p:nvPr/>
          </p:nvSpPr>
          <p:spPr>
            <a:xfrm>
              <a:off x="4716016" y="3631835"/>
              <a:ext cx="576064" cy="135741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5515040" y="3282643"/>
            <a:ext cx="3096344" cy="279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Evolve population during L (macro-action length) game steps.</a:t>
            </a:r>
          </a:p>
          <a:p>
            <a:pPr>
              <a:buFont typeface="Arial" pitchFamily="34" charset="0"/>
              <a:buChar char="•"/>
            </a:pPr>
            <a:r>
              <a:rPr lang="en-GB" sz="1800" dirty="0" smtClean="0"/>
              <a:t>Fitness: score function.</a:t>
            </a:r>
          </a:p>
          <a:p>
            <a:pPr>
              <a:buFont typeface="Arial" pitchFamily="34" charset="0"/>
              <a:buChar char="•"/>
            </a:pPr>
            <a:r>
              <a:rPr lang="en-GB" sz="1800" dirty="0" smtClean="0"/>
              <a:t>Tournament selection.</a:t>
            </a:r>
            <a:endParaRPr lang="en-GB" sz="1800" dirty="0"/>
          </a:p>
          <a:p>
            <a:pPr>
              <a:buFont typeface="Arial" pitchFamily="34" charset="0"/>
              <a:buChar char="•"/>
            </a:pPr>
            <a:r>
              <a:rPr lang="en-GB" sz="1800" dirty="0"/>
              <a:t>Uniform crossover.</a:t>
            </a:r>
          </a:p>
          <a:p>
            <a:pPr>
              <a:buFont typeface="Arial" pitchFamily="34" charset="0"/>
              <a:buChar char="•"/>
            </a:pPr>
            <a:r>
              <a:rPr lang="en-GB" sz="1800" dirty="0" smtClean="0"/>
              <a:t>Mutation (smooth).</a:t>
            </a:r>
            <a:endParaRPr lang="en-GB" dirty="0" smtClean="0"/>
          </a:p>
        </p:txBody>
      </p:sp>
      <p:sp>
        <p:nvSpPr>
          <p:cNvPr id="27" name="Curved Up Arrow 26"/>
          <p:cNvSpPr/>
          <p:nvPr/>
        </p:nvSpPr>
        <p:spPr>
          <a:xfrm flipH="1">
            <a:off x="1763688" y="4958434"/>
            <a:ext cx="2805106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619672" y="5756242"/>
            <a:ext cx="3672408" cy="643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 smtClean="0"/>
              <a:t>Reset population after L game steps.</a:t>
            </a:r>
          </a:p>
          <a:p>
            <a:pPr lvl="1"/>
            <a:endParaRPr lang="en-GB" dirty="0" smtClean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38807" y="2520015"/>
            <a:ext cx="1761728" cy="6439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 smtClean="0"/>
              <a:t>Initialized at random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251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7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ic Sa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</TotalTime>
  <Words>634</Words>
  <Application>Microsoft Office PowerPoint</Application>
  <PresentationFormat>On-screen Show (4:3)</PresentationFormat>
  <Paragraphs>129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Table of Contents</vt:lpstr>
      <vt:lpstr>The Physical Travelling Salesman Problem</vt:lpstr>
      <vt:lpstr>The Physical Travelling Salesman Problem</vt:lpstr>
      <vt:lpstr>Solving the PTSP – TSP Solvers</vt:lpstr>
      <vt:lpstr>Solving the PTSP – Macro-actions</vt:lpstr>
      <vt:lpstr>Solving the PTSP – Score function</vt:lpstr>
      <vt:lpstr>Monte Carlo Tree Search</vt:lpstr>
      <vt:lpstr>Rolling Horizon  Evolutionary Algorithms</vt:lpstr>
      <vt:lpstr>Experimentation</vt:lpstr>
      <vt:lpstr>Analysis of results - Efficacy</vt:lpstr>
      <vt:lpstr>Analysis of results - Efficiency</vt:lpstr>
      <vt:lpstr>Analysis of results – Per Map</vt:lpstr>
      <vt:lpstr>Analysis of results – Evaluations</vt:lpstr>
      <vt:lpstr>Final notes to take away</vt:lpstr>
      <vt:lpstr>Q &amp; 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</dc:title>
  <dc:creator>Diego</dc:creator>
  <cp:lastModifiedBy>Diego</cp:lastModifiedBy>
  <cp:revision>72</cp:revision>
  <cp:lastPrinted>2012-08-29T16:58:27Z</cp:lastPrinted>
  <dcterms:created xsi:type="dcterms:W3CDTF">2012-08-29T16:12:52Z</dcterms:created>
  <dcterms:modified xsi:type="dcterms:W3CDTF">2013-07-04T09:12:57Z</dcterms:modified>
</cp:coreProperties>
</file>