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6" r:id="rId1"/>
    <p:sldMasterId id="2147483747" r:id="rId2"/>
  </p:sldMasterIdLst>
  <p:notesMasterIdLst>
    <p:notesMasterId r:id="rId26"/>
  </p:notesMasterIdLst>
  <p:sldIdLst>
    <p:sldId id="256" r:id="rId3"/>
    <p:sldId id="257" r:id="rId4"/>
    <p:sldId id="271" r:id="rId5"/>
    <p:sldId id="312" r:id="rId6"/>
    <p:sldId id="378"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74" r:id="rId23"/>
    <p:sldId id="376" r:id="rId24"/>
    <p:sldId id="377" r:id="rId25"/>
  </p:sldIdLst>
  <p:sldSz cx="9144000" cy="5143500" type="screen16x9"/>
  <p:notesSz cx="6858000" cy="9144000"/>
  <p:embeddedFontLst>
    <p:embeddedFont>
      <p:font typeface="DM Sans" pitchFamily="2" charset="0"/>
      <p:regular r:id="rId27"/>
      <p:bold r:id="rId28"/>
      <p:italic r:id="rId29"/>
      <p:boldItalic r:id="rId30"/>
    </p:embeddedFont>
    <p:embeddedFont>
      <p:font typeface="Helvetica Neue Light" panose="020B0604020202020204" charset="0"/>
      <p:regular r:id="rId31"/>
      <p:bold r:id="rId32"/>
      <p:italic r:id="rId33"/>
      <p:boldItalic r:id="rId34"/>
    </p:embeddedFont>
    <p:embeddedFont>
      <p:font typeface="Rage Italic" panose="03070502040507070304" pitchFamily="66" charset="0"/>
      <p:regular r:id="rId35"/>
    </p:embeddedFont>
    <p:embeddedFont>
      <p:font typeface="Rastanty Cortez" panose="02000506000000020003" pitchFamily="2"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4C249-DDDC-499C-89DD-7A15FB1E5F51}">
  <a:tblStyle styleId="{7F54C249-DDDC-499C-89DD-7A15FB1E5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28225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128dbe8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2128dbe83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Obligatoria para la primera clase (después no va).</a:t>
            </a:r>
            <a:endParaRPr dirty="0">
              <a:latin typeface="DM Sans"/>
              <a:ea typeface="DM Sans"/>
              <a:cs typeface="DM Sans"/>
              <a:sym typeface="DM Sans"/>
            </a:endParaRPr>
          </a:p>
        </p:txBody>
      </p:sp>
    </p:spTree>
    <p:extLst>
      <p:ext uri="{BB962C8B-B14F-4D97-AF65-F5344CB8AC3E}">
        <p14:creationId xmlns:p14="http://schemas.microsoft.com/office/powerpoint/2010/main" val="1524736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5a5cd8c5f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g15a5cd8c5f5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5a5cd8c5f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15a5cd8c5f5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latin typeface="DM Sans"/>
                <a:ea typeface="DM Sans"/>
                <a:cs typeface="DM Sans"/>
                <a:sym typeface="DM Sans"/>
              </a:rPr>
              <a:t>NOTA: CreateContact (línea 15) es un método que ya se debió crear en el DAO dentro del desafío previo. </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5a5cd8c5f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15a5cd8c5f5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5a8680a2e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g15a8680a2e8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a8680a2e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g15a8680a2e8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subtemas de un módulo.</a:t>
            </a:r>
            <a:endParaRPr>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5a8680a2e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1" name="Google Shape;561;g15a8680a2e8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5f444caa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g15f444caa4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latin typeface="DM Sans"/>
                <a:ea typeface="DM Sans"/>
                <a:cs typeface="DM Sans"/>
                <a:sym typeface="DM Sans"/>
              </a:rPr>
              <a:t>NOTA: el new Contacts() podría hacerse desde la Factory también. La idea es colocar la instancia dentro de ContactRepository</a:t>
            </a:r>
            <a:endParaRPr>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f444caa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g15f444caa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latin typeface="DM Sans"/>
                <a:ea typeface="DM Sans"/>
                <a:cs typeface="DM Sans"/>
                <a:sym typeface="DM Sans"/>
              </a:rPr>
              <a:t>Ahora el Import se hace sólo para el contactsService. Podemos limpiar el DTO de la lógica de negocio, ya que es algo propio del servicio y el DAO. El negocio nunca se enterará del DTO, ya que el servicio abstrae esa conversión. </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5f444caa4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g15f444caa4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Actividades en clase.</a:t>
            </a:r>
            <a:endParaRPr>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5f444caa46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g15f444caa46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las subsiguientes slides de Actividades en clase.</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128dbe8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128dbe8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extLst>
      <p:ext uri="{BB962C8B-B14F-4D97-AF65-F5344CB8AC3E}">
        <p14:creationId xmlns:p14="http://schemas.microsoft.com/office/powerpoint/2010/main" val="3731467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0b44b0dae_0_1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g120b44b0dae_0_12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783e54cd8f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9" name="Google Shape;1489;g1783e54cd8f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extLst>
      <p:ext uri="{BB962C8B-B14F-4D97-AF65-F5344CB8AC3E}">
        <p14:creationId xmlns:p14="http://schemas.microsoft.com/office/powerpoint/2010/main" val="2460373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783e54cd8f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0" name="Google Shape;1500;g1783e54cd8f_0_4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extLst>
      <p:ext uri="{BB962C8B-B14F-4D97-AF65-F5344CB8AC3E}">
        <p14:creationId xmlns:p14="http://schemas.microsoft.com/office/powerpoint/2010/main" val="3376039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1783e54cd8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5" name="Google Shape;1505;g1783e54cd8f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extLst>
      <p:ext uri="{BB962C8B-B14F-4D97-AF65-F5344CB8AC3E}">
        <p14:creationId xmlns:p14="http://schemas.microsoft.com/office/powerpoint/2010/main" val="128637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3d990c0b2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3d990c0b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Antes de empezar, toma en cuenta lo siguiente...</a:t>
            </a:r>
            <a:endParaRPr>
              <a:latin typeface="DM Sans"/>
              <a:ea typeface="DM Sans"/>
              <a:cs typeface="DM Sans"/>
              <a:sym typeface="DM Sans"/>
            </a:endParaRPr>
          </a:p>
        </p:txBody>
      </p:sp>
    </p:spTree>
    <p:extLst>
      <p:ext uri="{BB962C8B-B14F-4D97-AF65-F5344CB8AC3E}">
        <p14:creationId xmlns:p14="http://schemas.microsoft.com/office/powerpoint/2010/main" val="193613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4d5e27f9a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0" name="Google Shape;800;g14d5e27f9a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56611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5a5cd8c5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g15a5cd8c5f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subtemas de un módulo.</a:t>
            </a:r>
            <a:endParaRPr>
              <a:latin typeface="DM Sans"/>
              <a:ea typeface="DM Sans"/>
              <a:cs typeface="DM Sans"/>
              <a:sym typeface="DM Sans"/>
            </a:endParaRPr>
          </a:p>
        </p:txBody>
      </p:sp>
    </p:spTree>
    <p:extLst>
      <p:ext uri="{BB962C8B-B14F-4D97-AF65-F5344CB8AC3E}">
        <p14:creationId xmlns:p14="http://schemas.microsoft.com/office/powerpoint/2010/main" val="421532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5a5cd8c5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g15a5cd8c5f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subtemas de un módulo.</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a5cd8c5f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g15a5cd8c5f5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5a5cd8c5f5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g15a5cd8c5f5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5a5cd8c5f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g15a5cd8c5f5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4"/>
          <p:cNvSpPr txBox="1">
            <a:spLocks noGrp="1"/>
          </p:cNvSpPr>
          <p:nvPr>
            <p:ph type="body" idx="1"/>
          </p:nvPr>
        </p:nvSpPr>
        <p:spPr>
          <a:xfrm>
            <a:off x="311760" y="1152360"/>
            <a:ext cx="8520000" cy="34161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Google Shape;56;p15"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57"/>
        <p:cNvGrpSpPr/>
        <p:nvPr/>
      </p:nvGrpSpPr>
      <p:grpSpPr>
        <a:xfrm>
          <a:off x="0" y="0"/>
          <a:ext cx="0" cy="0"/>
          <a:chOff x="0" y="0"/>
          <a:chExt cx="0" cy="0"/>
        </a:xfrm>
      </p:grpSpPr>
      <p:pic>
        <p:nvPicPr>
          <p:cNvPr id="58" name="Google Shape;58;p16"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1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3-B 1">
  <p:cSld name="SECTION_HEADER_1_1_1_1_1_1_1_1_1_3">
    <p:bg>
      <p:bgPr>
        <a:blipFill>
          <a:blip r:embed="rId2">
            <a:alphaModFix/>
          </a:blip>
          <a:stretch>
            <a:fillRect/>
          </a:stretch>
        </a:blipFill>
        <a:effectLst/>
      </p:bgPr>
    </p:bg>
    <p:spTree>
      <p:nvGrpSpPr>
        <p:cNvPr id="1" name="Shape 70"/>
        <p:cNvGrpSpPr/>
        <p:nvPr/>
      </p:nvGrpSpPr>
      <p:grpSpPr>
        <a:xfrm>
          <a:off x="0" y="0"/>
          <a:ext cx="0" cy="0"/>
          <a:chOff x="0" y="0"/>
          <a:chExt cx="0" cy="0"/>
        </a:xfrm>
      </p:grpSpPr>
      <p:pic>
        <p:nvPicPr>
          <p:cNvPr id="71" name="Google Shape;71;p22"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3-B">
  <p:cSld name="03-B">
    <p:bg>
      <p:bgPr>
        <a:blipFill>
          <a:blip r:embed="rId2">
            <a:alphaModFix/>
          </a:blip>
          <a:stretch>
            <a:fillRect/>
          </a:stretch>
        </a:blipFill>
        <a:effectLst/>
      </p:bgPr>
    </p:bg>
    <p:spTree>
      <p:nvGrpSpPr>
        <p:cNvPr id="1" name="Shape 232"/>
        <p:cNvGrpSpPr/>
        <p:nvPr/>
      </p:nvGrpSpPr>
      <p:grpSpPr>
        <a:xfrm>
          <a:off x="0" y="0"/>
          <a:ext cx="0" cy="0"/>
          <a:chOff x="0" y="0"/>
          <a:chExt cx="0" cy="0"/>
        </a:xfrm>
      </p:grpSpPr>
      <p:pic>
        <p:nvPicPr>
          <p:cNvPr id="233" name="Google Shape;233;p6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3208246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rátula 2">
  <p:cSld name="Carátula 2">
    <p:bg>
      <p:bgPr>
        <a:blipFill>
          <a:blip r:embed="rId2">
            <a:alphaModFix/>
          </a:blip>
          <a:stretch>
            <a:fillRect/>
          </a:stretch>
        </a:blipFill>
        <a:effectLst/>
      </p:bgPr>
    </p:bg>
    <p:spTree>
      <p:nvGrpSpPr>
        <p:cNvPr id="1" name="Shape 244"/>
        <p:cNvGrpSpPr/>
        <p:nvPr/>
      </p:nvGrpSpPr>
      <p:grpSpPr>
        <a:xfrm>
          <a:off x="0" y="0"/>
          <a:ext cx="0" cy="0"/>
          <a:chOff x="0" y="0"/>
          <a:chExt cx="0" cy="0"/>
        </a:xfrm>
      </p:grpSpPr>
      <p:pic>
        <p:nvPicPr>
          <p:cNvPr id="245" name="Google Shape;245;p75"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4053999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ndo blanco">
  <p:cSld name="Fondo blanco">
    <p:spTree>
      <p:nvGrpSpPr>
        <p:cNvPr id="1" name="Shape 229"/>
        <p:cNvGrpSpPr/>
        <p:nvPr/>
      </p:nvGrpSpPr>
      <p:grpSpPr>
        <a:xfrm>
          <a:off x="0" y="0"/>
          <a:ext cx="0" cy="0"/>
          <a:chOff x="0" y="0"/>
          <a:chExt cx="0" cy="0"/>
        </a:xfrm>
      </p:grpSpPr>
      <p:pic>
        <p:nvPicPr>
          <p:cNvPr id="230" name="Google Shape;230;p68"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29283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2">
  <p:cSld name="CUSTOM_37">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7800200" y="4740050"/>
            <a:ext cx="1057500" cy="2461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adro">
  <p:cSld name="Cuadro">
    <p:bg>
      <p:bgPr>
        <a:blipFill>
          <a:blip r:embed="rId2">
            <a:alphaModFix/>
          </a:blip>
          <a:stretch>
            <a:fillRect/>
          </a:stretch>
        </a:blipFill>
        <a:effectLst/>
      </p:bgPr>
    </p:bg>
    <p:spTree>
      <p:nvGrpSpPr>
        <p:cNvPr id="1" name="Shape 248"/>
        <p:cNvGrpSpPr/>
        <p:nvPr/>
      </p:nvGrpSpPr>
      <p:grpSpPr>
        <a:xfrm>
          <a:off x="0" y="0"/>
          <a:ext cx="0" cy="0"/>
          <a:chOff x="0" y="0"/>
          <a:chExt cx="0" cy="0"/>
        </a:xfrm>
      </p:grpSpPr>
      <p:pic>
        <p:nvPicPr>
          <p:cNvPr id="249" name="Google Shape;249;p7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1625954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co 1" type="title">
  <p:cSld name="Blanco 1">
    <p:spTree>
      <p:nvGrpSpPr>
        <p:cNvPr id="1" name="Shape 250"/>
        <p:cNvGrpSpPr/>
        <p:nvPr/>
      </p:nvGrpSpPr>
      <p:grpSpPr>
        <a:xfrm>
          <a:off x="0" y="0"/>
          <a:ext cx="0" cy="0"/>
          <a:chOff x="0" y="0"/>
          <a:chExt cx="0" cy="0"/>
        </a:xfrm>
      </p:grpSpPr>
      <p:sp>
        <p:nvSpPr>
          <p:cNvPr id="251" name="Google Shape;251;p7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Font typeface="DM Sans"/>
              <a:buNone/>
              <a:defRPr sz="4000" b="1">
                <a:latin typeface="DM Sans"/>
                <a:ea typeface="DM Sans"/>
                <a:cs typeface="DM Sans"/>
                <a:sym typeface="DM Sans"/>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52" name="Google Shape;252;p7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53" name="Google Shape;253;p78"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109958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83"/>
        <p:cNvGrpSpPr/>
        <p:nvPr/>
      </p:nvGrpSpPr>
      <p:grpSpPr>
        <a:xfrm>
          <a:off x="0" y="0"/>
          <a:ext cx="0" cy="0"/>
          <a:chOff x="0" y="0"/>
          <a:chExt cx="0" cy="0"/>
        </a:xfrm>
      </p:grpSpPr>
      <p:pic>
        <p:nvPicPr>
          <p:cNvPr id="84" name="Google Shape;84;p2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85"/>
        <p:cNvGrpSpPr/>
        <p:nvPr/>
      </p:nvGrpSpPr>
      <p:grpSpPr>
        <a:xfrm>
          <a:off x="0" y="0"/>
          <a:ext cx="0" cy="0"/>
          <a:chOff x="0" y="0"/>
          <a:chExt cx="0" cy="0"/>
        </a:xfrm>
      </p:grpSpPr>
      <p:pic>
        <p:nvPicPr>
          <p:cNvPr id="86" name="Google Shape;86;p28"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87"/>
        <p:cNvGrpSpPr/>
        <p:nvPr/>
      </p:nvGrpSpPr>
      <p:grpSpPr>
        <a:xfrm>
          <a:off x="0" y="0"/>
          <a:ext cx="0" cy="0"/>
          <a:chOff x="0" y="0"/>
          <a:chExt cx="0" cy="0"/>
        </a:xfrm>
      </p:grpSpPr>
      <p:pic>
        <p:nvPicPr>
          <p:cNvPr id="88" name="Google Shape;88;p2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8" r:id="rId16"/>
    <p:sldLayoutId id="2147483748" r:id="rId17"/>
    <p:sldLayoutId id="2147483749" r:id="rId18"/>
    <p:sldLayoutId id="2147483750" r:id="rId19"/>
    <p:sldLayoutId id="2147483751" r:id="rId20"/>
    <p:sldLayoutId id="214748375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4" name="Google Shape;74;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5" name="Google Shape;7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3"/>
          <p:cNvSpPr txBox="1"/>
          <p:nvPr/>
        </p:nvSpPr>
        <p:spPr>
          <a:xfrm>
            <a:off x="1365049" y="1313360"/>
            <a:ext cx="6221400" cy="9325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5400" b="1" dirty="0">
                <a:solidFill>
                  <a:srgbClr val="EAFF6A"/>
                </a:solidFill>
                <a:latin typeface="DM Sans"/>
                <a:ea typeface="DM Sans"/>
                <a:cs typeface="DM Sans"/>
                <a:sym typeface="DM Sans"/>
              </a:rPr>
              <a:t>Bienvenidos</a:t>
            </a:r>
            <a:endParaRPr sz="4000" b="1" i="0" u="none" strike="noStrike" cap="none" dirty="0">
              <a:solidFill>
                <a:srgbClr val="EAFF6A"/>
              </a:solidFill>
              <a:latin typeface="DM Sans"/>
              <a:ea typeface="DM Sans"/>
              <a:cs typeface="DM Sans"/>
              <a:sym typeface="DM Sans"/>
            </a:endParaRPr>
          </a:p>
        </p:txBody>
      </p:sp>
      <p:sp>
        <p:nvSpPr>
          <p:cNvPr id="316" name="Google Shape;316;p103"/>
          <p:cNvSpPr txBox="1"/>
          <p:nvPr/>
        </p:nvSpPr>
        <p:spPr>
          <a:xfrm>
            <a:off x="1718795" y="2403822"/>
            <a:ext cx="5452024"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800" b="0" i="0" u="none" strike="noStrike" cap="none" dirty="0">
                <a:solidFill>
                  <a:schemeClr val="lt1"/>
                </a:solidFill>
                <a:latin typeface="DM Sans"/>
                <a:ea typeface="DM Sans"/>
                <a:cs typeface="DM Sans"/>
                <a:sym typeface="DM Sans"/>
              </a:rPr>
              <a:t>En breve comenzamos con el </a:t>
            </a:r>
            <a:r>
              <a:rPr lang="es" sz="4000" b="1" i="0" u="none" strike="noStrike" cap="none" dirty="0">
                <a:solidFill>
                  <a:srgbClr val="FFFF00"/>
                </a:solidFill>
                <a:latin typeface="DM Sans"/>
                <a:ea typeface="DM Sans"/>
                <a:cs typeface="DM Sans"/>
                <a:sym typeface="DM Sans"/>
              </a:rPr>
              <a:t>AfterClass</a:t>
            </a:r>
            <a:endParaRPr sz="2800" b="1" i="0" u="none" strike="noStrike" cap="none" dirty="0">
              <a:solidFill>
                <a:srgbClr val="FFFF00"/>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116"/>
          <p:cNvPicPr preferRelativeResize="0"/>
          <p:nvPr/>
        </p:nvPicPr>
        <p:blipFill>
          <a:blip r:embed="rId3">
            <a:alphaModFix/>
          </a:blip>
          <a:stretch>
            <a:fillRect/>
          </a:stretch>
        </p:blipFill>
        <p:spPr>
          <a:xfrm>
            <a:off x="152400" y="799488"/>
            <a:ext cx="8839200" cy="3544519"/>
          </a:xfrm>
          <a:prstGeom prst="rect">
            <a:avLst/>
          </a:prstGeom>
          <a:noFill/>
          <a:ln>
            <a:noFill/>
          </a:ln>
        </p:spPr>
      </p:pic>
      <p:sp>
        <p:nvSpPr>
          <p:cNvPr id="534" name="Google Shape;534;p116"/>
          <p:cNvSpPr txBox="1"/>
          <p:nvPr/>
        </p:nvSpPr>
        <p:spPr>
          <a:xfrm>
            <a:off x="1461300" y="0"/>
            <a:ext cx="62214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000" b="1">
                <a:solidFill>
                  <a:schemeClr val="lt1"/>
                </a:solidFill>
                <a:latin typeface="DM Sans"/>
                <a:ea typeface="DM Sans"/>
                <a:cs typeface="DM Sans"/>
                <a:sym typeface="DM Sans"/>
              </a:rPr>
              <a:t>Ejemplo: Creando DTO de contacto</a:t>
            </a:r>
            <a:endParaRPr sz="3000" b="1" i="0" u="none" strike="noStrike" cap="none">
              <a:solidFill>
                <a:schemeClr val="lt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17"/>
          <p:cNvSpPr txBox="1"/>
          <p:nvPr/>
        </p:nvSpPr>
        <p:spPr>
          <a:xfrm>
            <a:off x="1461300" y="0"/>
            <a:ext cx="6221400" cy="6003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000" b="1">
                <a:solidFill>
                  <a:schemeClr val="lt1"/>
                </a:solidFill>
                <a:latin typeface="DM Sans"/>
                <a:ea typeface="DM Sans"/>
                <a:cs typeface="DM Sans"/>
                <a:sym typeface="DM Sans"/>
              </a:rPr>
              <a:t>Ejemplo: Utilizando DTO</a:t>
            </a:r>
            <a:endParaRPr sz="3000" b="1" i="0" u="none" strike="noStrike" cap="none">
              <a:solidFill>
                <a:schemeClr val="lt1"/>
              </a:solidFill>
              <a:latin typeface="DM Sans"/>
              <a:ea typeface="DM Sans"/>
              <a:cs typeface="DM Sans"/>
              <a:sym typeface="DM Sans"/>
            </a:endParaRPr>
          </a:p>
        </p:txBody>
      </p:sp>
      <p:pic>
        <p:nvPicPr>
          <p:cNvPr id="540" name="Google Shape;540;p117"/>
          <p:cNvPicPr preferRelativeResize="0"/>
          <p:nvPr/>
        </p:nvPicPr>
        <p:blipFill>
          <a:blip r:embed="rId3">
            <a:alphaModFix/>
          </a:blip>
          <a:stretch>
            <a:fillRect/>
          </a:stretch>
        </p:blipFill>
        <p:spPr>
          <a:xfrm>
            <a:off x="1720188" y="685150"/>
            <a:ext cx="5703613" cy="4238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18"/>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lt1"/>
                </a:solidFill>
                <a:latin typeface="DM Sans"/>
                <a:ea typeface="DM Sans"/>
                <a:cs typeface="DM Sans"/>
                <a:sym typeface="DM Sans"/>
              </a:rPr>
              <a:t>Patrón de diseño</a:t>
            </a:r>
            <a:endParaRPr sz="4000" b="1" i="0" u="none" strike="noStrike" cap="none">
              <a:solidFill>
                <a:schemeClr val="lt1"/>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a:solidFill>
                  <a:srgbClr val="83AEFB"/>
                </a:solidFill>
                <a:latin typeface="DM Sans"/>
                <a:ea typeface="DM Sans"/>
                <a:cs typeface="DM Sans"/>
                <a:sym typeface="DM Sans"/>
              </a:rPr>
              <a:t>Repository</a:t>
            </a:r>
            <a:endParaRPr sz="4000" b="1" i="0" u="none" strike="noStrike" cap="none">
              <a:solidFill>
                <a:srgbClr val="83AEFB"/>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19"/>
          <p:cNvSpPr/>
          <p:nvPr/>
        </p:nvSpPr>
        <p:spPr>
          <a:xfrm>
            <a:off x="390575" y="1362875"/>
            <a:ext cx="8362800" cy="301662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19"/>
          <p:cNvSpPr txBox="1"/>
          <p:nvPr/>
        </p:nvSpPr>
        <p:spPr>
          <a:xfrm>
            <a:off x="1461300" y="2084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lt1"/>
                </a:solidFill>
                <a:latin typeface="DM Sans"/>
                <a:ea typeface="DM Sans"/>
                <a:cs typeface="DM Sans"/>
                <a:sym typeface="DM Sans"/>
              </a:rPr>
              <a:t>Repository: Planteamiento</a:t>
            </a:r>
            <a:endParaRPr sz="3500" b="1" i="0" u="none" strike="noStrike" cap="none">
              <a:solidFill>
                <a:schemeClr val="lt1"/>
              </a:solidFill>
              <a:latin typeface="DM Sans"/>
              <a:ea typeface="DM Sans"/>
              <a:cs typeface="DM Sans"/>
              <a:sym typeface="DM Sans"/>
            </a:endParaRPr>
          </a:p>
        </p:txBody>
      </p:sp>
      <p:sp>
        <p:nvSpPr>
          <p:cNvPr id="552" name="Google Shape;552;p119"/>
          <p:cNvSpPr txBox="1"/>
          <p:nvPr/>
        </p:nvSpPr>
        <p:spPr>
          <a:xfrm>
            <a:off x="545100" y="1544529"/>
            <a:ext cx="3882521" cy="15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450" dirty="0">
                <a:solidFill>
                  <a:schemeClr val="dk1"/>
                </a:solidFill>
                <a:latin typeface="DM Sans"/>
                <a:ea typeface="DM Sans"/>
                <a:cs typeface="DM Sans"/>
                <a:sym typeface="DM Sans"/>
              </a:rPr>
              <a:t>El patrón repository es sumamente útil para poder desacoplar aún más la lógica del DAO y del negocio, contando con una capa de “servicios” el cual se encargará de ejecutar la instrucción para obtener la información del DAO.</a:t>
            </a:r>
            <a:endParaRPr sz="1450" dirty="0">
              <a:latin typeface="DM Sans"/>
              <a:ea typeface="DM Sans"/>
              <a:cs typeface="DM Sans"/>
              <a:sym typeface="DM Sans"/>
            </a:endParaRPr>
          </a:p>
        </p:txBody>
      </p:sp>
      <p:sp>
        <p:nvSpPr>
          <p:cNvPr id="553" name="Google Shape;553;p119"/>
          <p:cNvSpPr txBox="1"/>
          <p:nvPr/>
        </p:nvSpPr>
        <p:spPr>
          <a:xfrm>
            <a:off x="4548875" y="1536358"/>
            <a:ext cx="4050025" cy="17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450" dirty="0">
                <a:latin typeface="DM Sans"/>
                <a:ea typeface="DM Sans"/>
                <a:cs typeface="DM Sans"/>
                <a:sym typeface="DM Sans"/>
              </a:rPr>
              <a:t>La idea de la capa de servicios es añadir un nivel extra de abstracción para dejar cada vez más limpio y entendible el negocio. </a:t>
            </a:r>
            <a:endParaRPr sz="1450" dirty="0">
              <a:latin typeface="DM Sans"/>
              <a:ea typeface="DM Sans"/>
              <a:cs typeface="DM Sans"/>
              <a:sym typeface="DM Sans"/>
            </a:endParaRPr>
          </a:p>
          <a:p>
            <a:pPr marL="0" marR="0" lvl="0" indent="0" algn="l" rtl="0">
              <a:lnSpc>
                <a:spcPct val="100000"/>
              </a:lnSpc>
              <a:spcBef>
                <a:spcPts val="0"/>
              </a:spcBef>
              <a:spcAft>
                <a:spcPts val="0"/>
              </a:spcAft>
              <a:buNone/>
            </a:pPr>
            <a:endParaRPr sz="1450" dirty="0">
              <a:latin typeface="DM Sans"/>
              <a:ea typeface="DM Sans"/>
              <a:cs typeface="DM Sans"/>
              <a:sym typeface="DM Sans"/>
            </a:endParaRPr>
          </a:p>
          <a:p>
            <a:pPr marL="0" marR="0" lvl="0" indent="0" algn="l" rtl="0">
              <a:lnSpc>
                <a:spcPct val="100000"/>
              </a:lnSpc>
              <a:spcBef>
                <a:spcPts val="0"/>
              </a:spcBef>
              <a:spcAft>
                <a:spcPts val="0"/>
              </a:spcAft>
              <a:buNone/>
            </a:pPr>
            <a:r>
              <a:rPr lang="es" sz="1450" dirty="0">
                <a:latin typeface="DM Sans"/>
                <a:ea typeface="DM Sans"/>
                <a:cs typeface="DM Sans"/>
                <a:sym typeface="DM Sans"/>
              </a:rPr>
              <a:t>Podemos colocar los DTOs en un servicio, para que el DAO y el negocio nunca sepan del parseo que se está realizando</a:t>
            </a:r>
            <a:endParaRPr sz="1450" dirty="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20"/>
          <p:cNvSpPr txBox="1"/>
          <p:nvPr/>
        </p:nvSpPr>
        <p:spPr>
          <a:xfrm>
            <a:off x="1461300" y="179712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Creación de capa de servicios  o repositorios</a:t>
            </a:r>
            <a:endParaRPr sz="4000" b="1" i="0" u="none" strike="noStrike" cap="none">
              <a:solidFill>
                <a:schemeClr val="dk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121"/>
          <p:cNvSpPr txBox="1"/>
          <p:nvPr/>
        </p:nvSpPr>
        <p:spPr>
          <a:xfrm>
            <a:off x="1461300" y="0"/>
            <a:ext cx="6221400" cy="6003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000" b="1">
                <a:solidFill>
                  <a:schemeClr val="lt1"/>
                </a:solidFill>
                <a:latin typeface="DM Sans"/>
                <a:ea typeface="DM Sans"/>
                <a:cs typeface="DM Sans"/>
                <a:sym typeface="DM Sans"/>
              </a:rPr>
              <a:t>Repository para contactos</a:t>
            </a:r>
            <a:endParaRPr sz="3000" b="1" i="0" u="none" strike="noStrike" cap="none">
              <a:solidFill>
                <a:schemeClr val="lt1"/>
              </a:solidFill>
              <a:latin typeface="DM Sans"/>
              <a:ea typeface="DM Sans"/>
              <a:cs typeface="DM Sans"/>
              <a:sym typeface="DM Sans"/>
            </a:endParaRPr>
          </a:p>
        </p:txBody>
      </p:sp>
      <p:pic>
        <p:nvPicPr>
          <p:cNvPr id="564" name="Google Shape;564;p121"/>
          <p:cNvPicPr preferRelativeResize="0"/>
          <p:nvPr/>
        </p:nvPicPr>
        <p:blipFill>
          <a:blip r:embed="rId3">
            <a:alphaModFix/>
          </a:blip>
          <a:stretch>
            <a:fillRect/>
          </a:stretch>
        </p:blipFill>
        <p:spPr>
          <a:xfrm>
            <a:off x="1148159" y="681450"/>
            <a:ext cx="6830627" cy="39043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22"/>
          <p:cNvSpPr txBox="1"/>
          <p:nvPr/>
        </p:nvSpPr>
        <p:spPr>
          <a:xfrm>
            <a:off x="1461300" y="0"/>
            <a:ext cx="62214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000" b="1">
                <a:solidFill>
                  <a:schemeClr val="lt1"/>
                </a:solidFill>
                <a:latin typeface="DM Sans"/>
                <a:ea typeface="DM Sans"/>
                <a:cs typeface="DM Sans"/>
                <a:sym typeface="DM Sans"/>
              </a:rPr>
              <a:t>index para instanciar repositorios</a:t>
            </a:r>
            <a:endParaRPr sz="3000" b="1" i="0" u="none" strike="noStrike" cap="none">
              <a:solidFill>
                <a:schemeClr val="lt1"/>
              </a:solidFill>
              <a:latin typeface="DM Sans"/>
              <a:ea typeface="DM Sans"/>
              <a:cs typeface="DM Sans"/>
              <a:sym typeface="DM Sans"/>
            </a:endParaRPr>
          </a:p>
        </p:txBody>
      </p:sp>
      <p:pic>
        <p:nvPicPr>
          <p:cNvPr id="570" name="Google Shape;570;p122"/>
          <p:cNvPicPr preferRelativeResize="0"/>
          <p:nvPr/>
        </p:nvPicPr>
        <p:blipFill>
          <a:blip r:embed="rId3">
            <a:alphaModFix/>
          </a:blip>
          <a:stretch>
            <a:fillRect/>
          </a:stretch>
        </p:blipFill>
        <p:spPr>
          <a:xfrm>
            <a:off x="152400" y="1146625"/>
            <a:ext cx="8839201" cy="38775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23"/>
          <p:cNvSpPr txBox="1"/>
          <p:nvPr/>
        </p:nvSpPr>
        <p:spPr>
          <a:xfrm>
            <a:off x="1461300" y="0"/>
            <a:ext cx="62214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000" b="1">
                <a:solidFill>
                  <a:schemeClr val="lt1"/>
                </a:solidFill>
                <a:latin typeface="DM Sans"/>
                <a:ea typeface="DM Sans"/>
                <a:cs typeface="DM Sans"/>
                <a:sym typeface="DM Sans"/>
              </a:rPr>
              <a:t>Usando repositorio como un servicio</a:t>
            </a:r>
            <a:endParaRPr sz="3000" b="1" i="0" u="none" strike="noStrike" cap="none">
              <a:solidFill>
                <a:schemeClr val="lt1"/>
              </a:solidFill>
              <a:latin typeface="DM Sans"/>
              <a:ea typeface="DM Sans"/>
              <a:cs typeface="DM Sans"/>
              <a:sym typeface="DM Sans"/>
            </a:endParaRPr>
          </a:p>
        </p:txBody>
      </p:sp>
      <p:pic>
        <p:nvPicPr>
          <p:cNvPr id="576" name="Google Shape;576;p123"/>
          <p:cNvPicPr preferRelativeResize="0"/>
          <p:nvPr/>
        </p:nvPicPr>
        <p:blipFill>
          <a:blip r:embed="rId3">
            <a:alphaModFix/>
          </a:blip>
          <a:stretch>
            <a:fillRect/>
          </a:stretch>
        </p:blipFill>
        <p:spPr>
          <a:xfrm>
            <a:off x="1340661" y="979400"/>
            <a:ext cx="6593259" cy="36269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grpSp>
        <p:nvGrpSpPr>
          <p:cNvPr id="581" name="Google Shape;581;p124"/>
          <p:cNvGrpSpPr/>
          <p:nvPr/>
        </p:nvGrpSpPr>
        <p:grpSpPr>
          <a:xfrm>
            <a:off x="4202556" y="994173"/>
            <a:ext cx="738900" cy="738900"/>
            <a:chOff x="974706" y="2467173"/>
            <a:chExt cx="738900" cy="738900"/>
          </a:xfrm>
        </p:grpSpPr>
        <p:sp>
          <p:nvSpPr>
            <p:cNvPr id="582" name="Google Shape;582;p124"/>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3" name="Google Shape;583;p124"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584" name="Google Shape;584;p124"/>
          <p:cNvSpPr txBox="1"/>
          <p:nvPr/>
        </p:nvSpPr>
        <p:spPr>
          <a:xfrm>
            <a:off x="1461300" y="220862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Implementación de Repository</a:t>
            </a:r>
            <a:endParaRPr sz="4000" b="1" i="0" u="none" strike="noStrike" cap="none">
              <a:solidFill>
                <a:schemeClr val="dk1"/>
              </a:solidFill>
              <a:highlight>
                <a:srgbClr val="EAFF6A"/>
              </a:highlight>
              <a:latin typeface="DM Sans"/>
              <a:ea typeface="DM Sans"/>
              <a:cs typeface="DM Sans"/>
              <a:sym typeface="DM Sans"/>
            </a:endParaRPr>
          </a:p>
        </p:txBody>
      </p:sp>
      <p:sp>
        <p:nvSpPr>
          <p:cNvPr id="585" name="Google Shape;585;p124"/>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20 min</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590" name="Google Shape;590;p125"/>
          <p:cNvGrpSpPr/>
          <p:nvPr/>
        </p:nvGrpSpPr>
        <p:grpSpPr>
          <a:xfrm>
            <a:off x="457347" y="468298"/>
            <a:ext cx="431074" cy="431074"/>
            <a:chOff x="974706" y="2467173"/>
            <a:chExt cx="738900" cy="738900"/>
          </a:xfrm>
        </p:grpSpPr>
        <p:sp>
          <p:nvSpPr>
            <p:cNvPr id="591" name="Google Shape;591;p125"/>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2" name="Google Shape;592;p125"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593" name="Google Shape;593;p125"/>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Implementación de Repository</a:t>
            </a:r>
            <a:endParaRPr sz="4000" b="1" i="0" u="none" strike="noStrike" cap="none">
              <a:solidFill>
                <a:schemeClr val="dk1"/>
              </a:solidFill>
              <a:latin typeface="DM Sans"/>
              <a:ea typeface="DM Sans"/>
              <a:cs typeface="DM Sans"/>
              <a:sym typeface="DM Sans"/>
            </a:endParaRPr>
          </a:p>
        </p:txBody>
      </p:sp>
      <p:pic>
        <p:nvPicPr>
          <p:cNvPr id="594" name="Google Shape;594;p125"/>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595" name="Google Shape;595;p125"/>
          <p:cNvSpPr txBox="1"/>
          <p:nvPr/>
        </p:nvSpPr>
        <p:spPr>
          <a:xfrm>
            <a:off x="549525" y="2710950"/>
            <a:ext cx="72165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a:latin typeface="DM Sans"/>
                <a:ea typeface="DM Sans"/>
                <a:cs typeface="DM Sans"/>
                <a:sym typeface="DM Sans"/>
              </a:rPr>
              <a:t>Basado en la implementación del repository de Contactos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457200" marR="0" lvl="0" indent="-314325" algn="l" rtl="0">
              <a:lnSpc>
                <a:spcPct val="100000"/>
              </a:lnSpc>
              <a:spcBef>
                <a:spcPts val="0"/>
              </a:spcBef>
              <a:spcAft>
                <a:spcPts val="0"/>
              </a:spcAft>
              <a:buClr>
                <a:srgbClr val="000000"/>
              </a:buClr>
              <a:buSzPts val="1350"/>
              <a:buFont typeface="DM Sans"/>
              <a:buChar char="●"/>
            </a:pPr>
            <a:r>
              <a:rPr lang="es" sz="1350">
                <a:latin typeface="DM Sans"/>
                <a:ea typeface="DM Sans"/>
                <a:cs typeface="DM Sans"/>
                <a:sym typeface="DM Sans"/>
              </a:rPr>
              <a:t>Crear un DAO para productos (que sólo implemente el get, puede ser en memoria o en MongoDB.)</a:t>
            </a:r>
            <a:endParaRPr sz="1350">
              <a:latin typeface="DM Sans"/>
              <a:ea typeface="DM Sans"/>
              <a:cs typeface="DM Sans"/>
              <a:sym typeface="DM Sans"/>
            </a:endParaRPr>
          </a:p>
          <a:p>
            <a:pPr marL="457200" marR="0" lvl="0" indent="-314325" algn="l" rtl="0">
              <a:lnSpc>
                <a:spcPct val="100000"/>
              </a:lnSpc>
              <a:spcBef>
                <a:spcPts val="0"/>
              </a:spcBef>
              <a:spcAft>
                <a:spcPts val="0"/>
              </a:spcAft>
              <a:buSzPts val="1350"/>
              <a:buFont typeface="DM Sans"/>
              <a:buChar char="●"/>
            </a:pPr>
            <a:r>
              <a:rPr lang="es" sz="1350">
                <a:latin typeface="DM Sans"/>
                <a:ea typeface="DM Sans"/>
                <a:cs typeface="DM Sans"/>
                <a:sym typeface="DM Sans"/>
              </a:rPr>
              <a:t>Crear un Repositorio producto (que sólo implemente el get)</a:t>
            </a:r>
            <a:endParaRPr sz="1350">
              <a:latin typeface="DM Sans"/>
              <a:ea typeface="DM Sans"/>
              <a:cs typeface="DM Sans"/>
              <a:sym typeface="DM Sans"/>
            </a:endParaRPr>
          </a:p>
          <a:p>
            <a:pPr marL="457200" marR="0" lvl="0" indent="-314325" algn="l" rtl="0">
              <a:lnSpc>
                <a:spcPct val="100000"/>
              </a:lnSpc>
              <a:spcBef>
                <a:spcPts val="0"/>
              </a:spcBef>
              <a:spcAft>
                <a:spcPts val="0"/>
              </a:spcAft>
              <a:buSzPts val="1350"/>
              <a:buFont typeface="DM Sans"/>
              <a:buChar char="●"/>
            </a:pPr>
            <a:r>
              <a:rPr lang="es" sz="1350">
                <a:latin typeface="DM Sans"/>
                <a:ea typeface="DM Sans"/>
                <a:cs typeface="DM Sans"/>
                <a:sym typeface="DM Sans"/>
              </a:rPr>
              <a:t>Conectar el Repositorio al DAO en el archivo index de services.</a:t>
            </a:r>
            <a:endParaRPr sz="1350">
              <a:latin typeface="DM Sans"/>
              <a:ea typeface="DM Sans"/>
              <a:cs typeface="DM Sans"/>
              <a:sym typeface="DM Sans"/>
            </a:endParaRPr>
          </a:p>
          <a:p>
            <a:pPr marL="457200" marR="0" lvl="0" indent="-314325" algn="l" rtl="0">
              <a:lnSpc>
                <a:spcPct val="100000"/>
              </a:lnSpc>
              <a:spcBef>
                <a:spcPts val="0"/>
              </a:spcBef>
              <a:spcAft>
                <a:spcPts val="0"/>
              </a:spcAft>
              <a:buSzPts val="1350"/>
              <a:buFont typeface="DM Sans"/>
              <a:buChar char="●"/>
            </a:pPr>
            <a:r>
              <a:rPr lang="es" sz="1350">
                <a:latin typeface="DM Sans"/>
                <a:ea typeface="DM Sans"/>
                <a:cs typeface="DM Sans"/>
                <a:sym typeface="DM Sans"/>
              </a:rPr>
              <a:t>Crear un Router productos (que importe el Repositorio)</a:t>
            </a:r>
            <a:endParaRPr sz="1350">
              <a:latin typeface="DM Sans"/>
              <a:ea typeface="DM Sans"/>
              <a:cs typeface="DM Sans"/>
              <a:sym typeface="DM Sans"/>
            </a:endParaRPr>
          </a:p>
          <a:p>
            <a:pPr marL="457200" marR="0" lvl="0" indent="-314325" algn="l" rtl="0">
              <a:lnSpc>
                <a:spcPct val="100000"/>
              </a:lnSpc>
              <a:spcBef>
                <a:spcPts val="0"/>
              </a:spcBef>
              <a:spcAft>
                <a:spcPts val="0"/>
              </a:spcAft>
              <a:buSzPts val="1350"/>
              <a:buFont typeface="DM Sans"/>
              <a:buChar char="●"/>
            </a:pPr>
            <a:r>
              <a:rPr lang="es" sz="1350">
                <a:latin typeface="DM Sans"/>
                <a:ea typeface="DM Sans"/>
                <a:cs typeface="DM Sans"/>
                <a:sym typeface="DM Sans"/>
              </a:rPr>
              <a:t>Corroborar que al mandar a llamar al router, devuelva un arreglo vacío (indicando que sí se pudo acceder a la persistencia).</a:t>
            </a:r>
            <a:endParaRPr sz="1350">
              <a:latin typeface="DM Sans"/>
              <a:ea typeface="DM Sans"/>
              <a:cs typeface="DM Sans"/>
              <a:sym typeface="DM Sans"/>
            </a:endParaRPr>
          </a:p>
        </p:txBody>
      </p:sp>
      <p:sp>
        <p:nvSpPr>
          <p:cNvPr id="596" name="Google Shape;596;p125"/>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4"/>
          <p:cNvSpPr/>
          <p:nvPr/>
        </p:nvSpPr>
        <p:spPr>
          <a:xfrm>
            <a:off x="3080700" y="2547525"/>
            <a:ext cx="2982600" cy="79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4"/>
          <p:cNvSpPr txBox="1"/>
          <p:nvPr/>
        </p:nvSpPr>
        <p:spPr>
          <a:xfrm>
            <a:off x="1461300" y="18021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dirty="0">
                <a:solidFill>
                  <a:schemeClr val="lt1"/>
                </a:solidFill>
                <a:latin typeface="DM Sans"/>
                <a:ea typeface="DM Sans"/>
                <a:cs typeface="DM Sans"/>
                <a:sym typeface="DM Sans"/>
              </a:rPr>
              <a:t>Esta clase va a ser</a:t>
            </a:r>
            <a:endParaRPr sz="4000" b="1" i="0" u="none" strike="noStrike" cap="none" dirty="0">
              <a:solidFill>
                <a:srgbClr val="DEFC52"/>
              </a:solidFill>
              <a:latin typeface="DM Sans"/>
              <a:ea typeface="DM Sans"/>
              <a:cs typeface="DM Sans"/>
              <a:sym typeface="DM Sans"/>
            </a:endParaRPr>
          </a:p>
        </p:txBody>
      </p:sp>
      <p:sp>
        <p:nvSpPr>
          <p:cNvPr id="324" name="Google Shape;324;p104"/>
          <p:cNvSpPr txBox="1"/>
          <p:nvPr/>
        </p:nvSpPr>
        <p:spPr>
          <a:xfrm>
            <a:off x="3655975" y="2541075"/>
            <a:ext cx="2227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grabada</a:t>
            </a:r>
            <a:endParaRPr sz="4000" b="1" i="0" u="none" strike="noStrike" cap="none">
              <a:solidFill>
                <a:srgbClr val="EAFF6A"/>
              </a:solidFill>
              <a:latin typeface="DM Sans"/>
              <a:ea typeface="DM Sans"/>
              <a:cs typeface="DM Sans"/>
              <a:sym typeface="DM Sans"/>
            </a:endParaRPr>
          </a:p>
        </p:txBody>
      </p:sp>
      <p:sp>
        <p:nvSpPr>
          <p:cNvPr id="325" name="Google Shape;325;p104"/>
          <p:cNvSpPr/>
          <p:nvPr/>
        </p:nvSpPr>
        <p:spPr>
          <a:xfrm>
            <a:off x="3293875" y="2844525"/>
            <a:ext cx="199800" cy="1998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323;p104">
            <a:extLst>
              <a:ext uri="{FF2B5EF4-FFF2-40B4-BE49-F238E27FC236}">
                <a16:creationId xmlns:a16="http://schemas.microsoft.com/office/drawing/2014/main" id="{0BEB11D7-1A6D-1DD1-0915-5CB8DEE59BF5}"/>
              </a:ext>
            </a:extLst>
          </p:cNvPr>
          <p:cNvSpPr txBox="1"/>
          <p:nvPr/>
        </p:nvSpPr>
        <p:spPr>
          <a:xfrm rot="19976081">
            <a:off x="740066" y="1802175"/>
            <a:ext cx="1937592"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dirty="0">
                <a:solidFill>
                  <a:schemeClr val="accent1"/>
                </a:solidFill>
                <a:latin typeface="Rastanty Cortez" panose="020B0604020202020204" pitchFamily="2" charset="0"/>
                <a:ea typeface="DM Sans"/>
                <a:cs typeface="DM Sans"/>
                <a:sym typeface="DM Sans"/>
              </a:rPr>
              <a:t>Esta vez</a:t>
            </a:r>
            <a:endParaRPr sz="4000" b="1" i="0" u="none" strike="noStrike" cap="none" dirty="0">
              <a:solidFill>
                <a:schemeClr val="accent1"/>
              </a:solidFill>
              <a:latin typeface="Rastanty Cortez" panose="020B0604020202020204" pitchFamily="2" charset="0"/>
              <a:ea typeface="DM Sans"/>
              <a:cs typeface="DM Sans"/>
              <a:sym typeface="DM Sans"/>
            </a:endParaRPr>
          </a:p>
        </p:txBody>
      </p:sp>
      <p:sp>
        <p:nvSpPr>
          <p:cNvPr id="3" name="Google Shape;323;p104">
            <a:extLst>
              <a:ext uri="{FF2B5EF4-FFF2-40B4-BE49-F238E27FC236}">
                <a16:creationId xmlns:a16="http://schemas.microsoft.com/office/drawing/2014/main" id="{6350D7D0-C4B9-CC72-CED0-029A923C3D16}"/>
              </a:ext>
            </a:extLst>
          </p:cNvPr>
          <p:cNvSpPr txBox="1"/>
          <p:nvPr/>
        </p:nvSpPr>
        <p:spPr>
          <a:xfrm rot="19976081">
            <a:off x="4494167" y="1453281"/>
            <a:ext cx="647444" cy="461635"/>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2000" b="1" u="sng" dirty="0">
                <a:solidFill>
                  <a:schemeClr val="accent1"/>
                </a:solidFill>
                <a:latin typeface="Rage Italic" panose="03070502040507070304" pitchFamily="66" charset="0"/>
                <a:ea typeface="DM Sans"/>
                <a:cs typeface="DM Sans"/>
                <a:sym typeface="DM Sans"/>
              </a:rPr>
              <a:t>Si</a:t>
            </a:r>
            <a:endParaRPr sz="2000" b="1" i="0" u="sng" strike="noStrike" cap="none" dirty="0">
              <a:solidFill>
                <a:schemeClr val="accent1"/>
              </a:solidFill>
              <a:latin typeface="Rage Italic" panose="03070502040507070304" pitchFamily="66" charset="0"/>
              <a:ea typeface="DM Sans"/>
              <a:cs typeface="DM Sans"/>
              <a:sym typeface="DM Sans"/>
            </a:endParaRPr>
          </a:p>
        </p:txBody>
      </p:sp>
      <p:sp>
        <p:nvSpPr>
          <p:cNvPr id="4" name="Flecha: hacia abajo 3">
            <a:extLst>
              <a:ext uri="{FF2B5EF4-FFF2-40B4-BE49-F238E27FC236}">
                <a16:creationId xmlns:a16="http://schemas.microsoft.com/office/drawing/2014/main" id="{D7FAB932-8F2C-DF01-E999-66602F780B00}"/>
              </a:ext>
            </a:extLst>
          </p:cNvPr>
          <p:cNvSpPr/>
          <p:nvPr/>
        </p:nvSpPr>
        <p:spPr>
          <a:xfrm>
            <a:off x="4824764" y="1870051"/>
            <a:ext cx="70370"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26"/>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221"/>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Opina y valora</a:t>
            </a:r>
            <a:r>
              <a:rPr lang="es" sz="4000" b="1" i="0" u="none" strike="noStrike" cap="none">
                <a:solidFill>
                  <a:srgbClr val="DEFC52"/>
                </a:solidFill>
                <a:latin typeface="DM Sans"/>
                <a:ea typeface="DM Sans"/>
                <a:cs typeface="DM Sans"/>
                <a:sym typeface="DM Sans"/>
              </a:rPr>
              <a:t> </a:t>
            </a:r>
            <a:endParaRPr sz="4000" b="1" i="0" u="none" strike="noStrike" cap="none">
              <a:solidFill>
                <a:srgbClr val="DEFC52"/>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a:t>
            </a:r>
            <a:endParaRPr sz="4000" b="1" i="0" u="none" strike="noStrike" cap="none">
              <a:solidFill>
                <a:schemeClr val="lt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223"/>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s" sz="4000" b="1" i="0" u="none" strike="noStrike" cap="none">
                <a:solidFill>
                  <a:srgbClr val="FFFFFF"/>
                </a:solidFill>
                <a:latin typeface="DM Sans"/>
                <a:ea typeface="DM Sans"/>
                <a:cs typeface="DM Sans"/>
                <a:sym typeface="DM Sans"/>
              </a:rPr>
              <a:t>Muchas gracias</a:t>
            </a:r>
            <a:r>
              <a:rPr lang="es" sz="4000" b="1" i="0" u="none" strike="noStrike" cap="none">
                <a:solidFill>
                  <a:srgbClr val="EAFF6A"/>
                </a:solidFill>
                <a:latin typeface="DM Sans"/>
                <a:ea typeface="DM Sans"/>
                <a:cs typeface="DM Sans"/>
                <a:sym typeface="DM Sans"/>
              </a:rPr>
              <a:t>.</a:t>
            </a:r>
            <a:endParaRPr sz="4000" b="0" i="0" u="none" strike="noStrike" cap="none">
              <a:solidFill>
                <a:srgbClr val="EAFF6A"/>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pic>
        <p:nvPicPr>
          <p:cNvPr id="1507" name="Google Shape;1507;p224" title="Hashtag &quot;democratizando la educación&quot;"/>
          <p:cNvPicPr preferRelativeResize="0"/>
          <p:nvPr/>
        </p:nvPicPr>
        <p:blipFill rotWithShape="1">
          <a:blip r:embed="rId3">
            <a:alphaModFix/>
          </a:blip>
          <a:srcRect/>
          <a:stretch/>
        </p:blipFill>
        <p:spPr>
          <a:xfrm>
            <a:off x="1609675" y="2410500"/>
            <a:ext cx="5924650" cy="32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18"/>
          <p:cNvSpPr txBox="1"/>
          <p:nvPr/>
        </p:nvSpPr>
        <p:spPr>
          <a:xfrm>
            <a:off x="1461300" y="2216250"/>
            <a:ext cx="6221400" cy="711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800" b="1" dirty="0">
                <a:solidFill>
                  <a:schemeClr val="dk1"/>
                </a:solidFill>
                <a:latin typeface="DM Sans"/>
                <a:ea typeface="DM Sans"/>
                <a:cs typeface="DM Sans"/>
                <a:sym typeface="DM Sans"/>
              </a:rPr>
              <a:t>After Class 7°</a:t>
            </a:r>
            <a:endParaRPr sz="3800" b="1" dirty="0">
              <a:solidFill>
                <a:schemeClr val="dk1"/>
              </a:solidFill>
              <a:highlight>
                <a:srgbClr val="DEFC52"/>
              </a:highlight>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39"/>
          <p:cNvSpPr txBox="1"/>
          <p:nvPr/>
        </p:nvSpPr>
        <p:spPr>
          <a:xfrm>
            <a:off x="812253" y="1129769"/>
            <a:ext cx="7519500" cy="2123628"/>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accent6"/>
                </a:solidFill>
                <a:latin typeface="DM Sans"/>
                <a:ea typeface="DM Sans"/>
                <a:cs typeface="DM Sans"/>
                <a:sym typeface="DM Sans"/>
              </a:rPr>
              <a:t>Segunda parte clase 15</a:t>
            </a:r>
          </a:p>
          <a:p>
            <a:pPr marL="0" marR="0" lvl="0" indent="0" algn="ctr" rtl="0">
              <a:lnSpc>
                <a:spcPct val="90000"/>
              </a:lnSpc>
              <a:spcBef>
                <a:spcPts val="0"/>
              </a:spcBef>
              <a:spcAft>
                <a:spcPts val="0"/>
              </a:spcAft>
              <a:buClr>
                <a:srgbClr val="000000"/>
              </a:buClr>
              <a:buSzPts val="4000"/>
              <a:buFont typeface="Arial"/>
              <a:buNone/>
            </a:pPr>
            <a:r>
              <a:rPr lang="es-AR" sz="2000" b="1" dirty="0">
                <a:solidFill>
                  <a:schemeClr val="accent6"/>
                </a:solidFill>
                <a:latin typeface="DM Sans"/>
                <a:ea typeface="DM Sans"/>
                <a:cs typeface="DM Sans"/>
                <a:sym typeface="DM Sans"/>
              </a:rPr>
              <a:t>del 22/04/2023</a:t>
            </a:r>
          </a:p>
          <a:p>
            <a:pPr marL="0" marR="0" lvl="0" indent="0" algn="ctr" rtl="0">
              <a:lnSpc>
                <a:spcPct val="90000"/>
              </a:lnSpc>
              <a:spcBef>
                <a:spcPts val="0"/>
              </a:spcBef>
              <a:spcAft>
                <a:spcPts val="0"/>
              </a:spcAft>
              <a:buClr>
                <a:srgbClr val="000000"/>
              </a:buClr>
              <a:buSzPts val="4000"/>
              <a:buFont typeface="Arial"/>
              <a:buNone/>
            </a:pPr>
            <a:r>
              <a:rPr lang="es" sz="2000" b="1" dirty="0">
                <a:solidFill>
                  <a:srgbClr val="EAFF6A"/>
                </a:solidFill>
                <a:latin typeface="DM Sans"/>
                <a:ea typeface="DM Sans"/>
                <a:cs typeface="DM Sans"/>
                <a:sym typeface="DM Sans"/>
              </a:rPr>
              <a:t>Arquitectura del servidor: Persistencia &amp; Desarrollo de un servidor web basado en capas completo</a:t>
            </a:r>
          </a:p>
          <a:p>
            <a:pPr marL="0" marR="0" lvl="0" indent="0" algn="ctr" rtl="0">
              <a:lnSpc>
                <a:spcPct val="90000"/>
              </a:lnSpc>
              <a:spcBef>
                <a:spcPts val="0"/>
              </a:spcBef>
              <a:spcAft>
                <a:spcPts val="0"/>
              </a:spcAft>
              <a:buClr>
                <a:srgbClr val="000000"/>
              </a:buClr>
              <a:buSzPts val="4000"/>
              <a:buFont typeface="Arial"/>
              <a:buNone/>
            </a:pPr>
            <a:endParaRPr lang="es-AR" sz="2000" b="1" dirty="0">
              <a:solidFill>
                <a:schemeClr val="accent6"/>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AR" sz="2000" b="1" dirty="0">
                <a:solidFill>
                  <a:schemeClr val="accent6"/>
                </a:solidFill>
                <a:latin typeface="DM Sans"/>
                <a:ea typeface="DM Sans"/>
                <a:cs typeface="DM Sans"/>
                <a:sym typeface="DM Sans"/>
              </a:rPr>
              <a:t>fin </a:t>
            </a:r>
            <a:r>
              <a:rPr lang="es-AR" sz="2000" b="1" i="0" u="none" strike="noStrike" cap="none" dirty="0">
                <a:solidFill>
                  <a:schemeClr val="accent6"/>
                </a:solidFill>
                <a:latin typeface="DM Sans"/>
                <a:ea typeface="DM Sans"/>
                <a:cs typeface="DM Sans"/>
                <a:sym typeface="DM Sans"/>
              </a:rPr>
              <a:t>DAO, DTO, Patrón </a:t>
            </a:r>
            <a:r>
              <a:rPr lang="es-AR" sz="2000" b="1" i="0" u="none" strike="noStrike" cap="none" dirty="0" err="1">
                <a:solidFill>
                  <a:schemeClr val="accent6"/>
                </a:solidFill>
                <a:latin typeface="DM Sans"/>
                <a:ea typeface="DM Sans"/>
                <a:cs typeface="DM Sans"/>
                <a:sym typeface="DM Sans"/>
              </a:rPr>
              <a:t>Repository</a:t>
            </a:r>
            <a:endParaRPr sz="2000" b="1" i="0" u="none" strike="noStrike" cap="none" dirty="0">
              <a:solidFill>
                <a:schemeClr val="accent6"/>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12"/>
          <p:cNvSpPr txBox="1"/>
          <p:nvPr/>
        </p:nvSpPr>
        <p:spPr>
          <a:xfrm>
            <a:off x="1461300" y="2202300"/>
            <a:ext cx="6221400" cy="1071032"/>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dk1"/>
                </a:solidFill>
                <a:latin typeface="DM Sans"/>
                <a:ea typeface="DM Sans"/>
                <a:cs typeface="DM Sans"/>
                <a:sym typeface="DM Sans"/>
              </a:rPr>
              <a:t>DAO</a:t>
            </a:r>
          </a:p>
          <a:p>
            <a:pPr marL="0" marR="0" lvl="0" indent="0" algn="ctr" rtl="0">
              <a:lnSpc>
                <a:spcPct val="90000"/>
              </a:lnSpc>
              <a:spcBef>
                <a:spcPts val="0"/>
              </a:spcBef>
              <a:spcAft>
                <a:spcPts val="0"/>
              </a:spcAft>
              <a:buClr>
                <a:srgbClr val="000000"/>
              </a:buClr>
              <a:buSzPts val="4000"/>
              <a:buFont typeface="Arial"/>
              <a:buNone/>
            </a:pPr>
            <a:r>
              <a:rPr lang="es" sz="2400" b="1" i="0" u="none" strike="noStrike" cap="none" dirty="0">
                <a:solidFill>
                  <a:schemeClr val="dk1"/>
                </a:solidFill>
                <a:latin typeface="DM Sans"/>
                <a:ea typeface="DM Sans"/>
                <a:cs typeface="DM Sans"/>
                <a:sym typeface="DM Sans"/>
              </a:rPr>
              <a:t>(ejemplo implementación diferente)</a:t>
            </a:r>
            <a:endParaRPr sz="2400" b="1" i="0" u="none" strike="noStrike" cap="none"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34098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12"/>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DTO</a:t>
            </a:r>
            <a:endParaRPr sz="4000" b="1" i="0" u="none" strike="noStrike" cap="none">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3"/>
          <p:cNvSpPr/>
          <p:nvPr/>
        </p:nvSpPr>
        <p:spPr>
          <a:xfrm>
            <a:off x="0" y="0"/>
            <a:ext cx="25251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13"/>
          <p:cNvSpPr txBox="1"/>
          <p:nvPr/>
        </p:nvSpPr>
        <p:spPr>
          <a:xfrm>
            <a:off x="3262500" y="269250"/>
            <a:ext cx="54627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Data Transfer Object</a:t>
            </a:r>
            <a:endParaRPr sz="4000" b="1" i="0" u="none" strike="noStrike" cap="none">
              <a:solidFill>
                <a:schemeClr val="dk1"/>
              </a:solidFill>
              <a:latin typeface="DM Sans"/>
              <a:ea typeface="DM Sans"/>
              <a:cs typeface="DM Sans"/>
              <a:sym typeface="DM Sans"/>
            </a:endParaRPr>
          </a:p>
        </p:txBody>
      </p:sp>
      <p:sp>
        <p:nvSpPr>
          <p:cNvPr id="511" name="Google Shape;511;p113"/>
          <p:cNvSpPr txBox="1"/>
          <p:nvPr/>
        </p:nvSpPr>
        <p:spPr>
          <a:xfrm>
            <a:off x="3345450" y="1117688"/>
            <a:ext cx="4987200" cy="373432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350"/>
              <a:buFont typeface="Arial"/>
              <a:buNone/>
            </a:pPr>
            <a:r>
              <a:rPr lang="es" sz="1350" dirty="0">
                <a:latin typeface="DM Sans"/>
                <a:ea typeface="DM Sans"/>
                <a:cs typeface="DM Sans"/>
                <a:sym typeface="DM Sans"/>
              </a:rPr>
              <a:t>Nuestro servidor tiene dos retos cuando se trata de trabajar con datos:</a:t>
            </a:r>
            <a:endParaRPr sz="1350" dirty="0">
              <a:latin typeface="DM Sans"/>
              <a:ea typeface="DM Sans"/>
              <a:cs typeface="DM Sans"/>
              <a:sym typeface="DM Sans"/>
            </a:endParaRPr>
          </a:p>
          <a:p>
            <a:pPr marL="457200" marR="0" lvl="0" indent="-314325" algn="l" rtl="0">
              <a:lnSpc>
                <a:spcPct val="100000"/>
              </a:lnSpc>
              <a:spcBef>
                <a:spcPts val="1000"/>
              </a:spcBef>
              <a:spcAft>
                <a:spcPts val="0"/>
              </a:spcAft>
              <a:buClr>
                <a:srgbClr val="EA90FF"/>
              </a:buClr>
              <a:buSzPts val="1350"/>
              <a:buFont typeface="DM Sans"/>
              <a:buChar char="✓"/>
            </a:pPr>
            <a:r>
              <a:rPr lang="es" sz="1350" dirty="0">
                <a:latin typeface="DM Sans"/>
                <a:ea typeface="DM Sans"/>
                <a:cs typeface="DM Sans"/>
                <a:sym typeface="DM Sans"/>
              </a:rPr>
              <a:t>Enfrentarse a los datos que vienen por parte del cliente.</a:t>
            </a:r>
            <a:endParaRPr sz="1350" dirty="0">
              <a:latin typeface="DM Sans"/>
              <a:ea typeface="DM Sans"/>
              <a:cs typeface="DM Sans"/>
              <a:sym typeface="DM Sans"/>
            </a:endParaRPr>
          </a:p>
          <a:p>
            <a:pPr marL="457200" marR="0" lvl="0" indent="-314325" algn="l" rtl="0">
              <a:lnSpc>
                <a:spcPct val="100000"/>
              </a:lnSpc>
              <a:spcBef>
                <a:spcPts val="1000"/>
              </a:spcBef>
              <a:spcAft>
                <a:spcPts val="0"/>
              </a:spcAft>
              <a:buClr>
                <a:srgbClr val="EA90FF"/>
              </a:buClr>
              <a:buSzPts val="1350"/>
              <a:buFont typeface="DM Sans"/>
              <a:buChar char="✓"/>
            </a:pPr>
            <a:r>
              <a:rPr lang="es" sz="1350" dirty="0">
                <a:latin typeface="DM Sans"/>
                <a:ea typeface="DM Sans"/>
                <a:cs typeface="DM Sans"/>
                <a:sym typeface="DM Sans"/>
              </a:rPr>
              <a:t>Enfrentarse a los datos que devuelve la base de datos. </a:t>
            </a:r>
            <a:endParaRPr sz="1350" dirty="0">
              <a:latin typeface="DM Sans"/>
              <a:ea typeface="DM Sans"/>
              <a:cs typeface="DM Sans"/>
              <a:sym typeface="DM Sans"/>
            </a:endParaRPr>
          </a:p>
          <a:p>
            <a:pPr marL="0" marR="0" lvl="0" indent="0" algn="l" rtl="0">
              <a:lnSpc>
                <a:spcPct val="100000"/>
              </a:lnSpc>
              <a:spcBef>
                <a:spcPts val="1000"/>
              </a:spcBef>
              <a:spcAft>
                <a:spcPts val="0"/>
              </a:spcAft>
              <a:buNone/>
            </a:pPr>
            <a:r>
              <a:rPr lang="es" sz="1350" dirty="0">
                <a:latin typeface="DM Sans"/>
                <a:ea typeface="DM Sans"/>
                <a:cs typeface="DM Sans"/>
                <a:sym typeface="DM Sans"/>
              </a:rPr>
              <a:t>Para cualquiera de los dos casos, tenemos que tener contemplados escenarios en los que necesitamos mantener una “estructura” de los datos que estamos manejando. </a:t>
            </a:r>
            <a:endParaRPr sz="1350" dirty="0">
              <a:latin typeface="DM Sans"/>
              <a:ea typeface="DM Sans"/>
              <a:cs typeface="DM Sans"/>
              <a:sym typeface="DM Sans"/>
            </a:endParaRPr>
          </a:p>
          <a:p>
            <a:pPr marL="0" marR="0" lvl="0" indent="0" algn="l" rtl="0">
              <a:lnSpc>
                <a:spcPct val="100000"/>
              </a:lnSpc>
              <a:spcBef>
                <a:spcPts val="1000"/>
              </a:spcBef>
              <a:spcAft>
                <a:spcPts val="0"/>
              </a:spcAft>
              <a:buNone/>
            </a:pPr>
            <a:r>
              <a:rPr lang="es" sz="1350" dirty="0">
                <a:latin typeface="DM Sans"/>
                <a:ea typeface="DM Sans"/>
                <a:cs typeface="DM Sans"/>
                <a:sym typeface="DM Sans"/>
              </a:rPr>
              <a:t>DTO es un patrón de diseño que sirve para resolver casos en los que existe este factor de “incertidumbre” en el que no sabemos si los datos serán siempre consistentes, ya sea en existencia o en tipo de dato. Además, nos permite transformar la información y crear un dato antes de transferirlo.</a:t>
            </a:r>
            <a:endParaRPr sz="1350" dirty="0">
              <a:latin typeface="DM Sans"/>
              <a:ea typeface="DM Sans"/>
              <a:cs typeface="DM Sans"/>
              <a:sym typeface="DM Sans"/>
            </a:endParaRPr>
          </a:p>
        </p:txBody>
      </p:sp>
      <p:pic>
        <p:nvPicPr>
          <p:cNvPr id="512" name="Google Shape;512;p113"/>
          <p:cNvPicPr preferRelativeResize="0"/>
          <p:nvPr/>
        </p:nvPicPr>
        <p:blipFill>
          <a:blip r:embed="rId3">
            <a:alphaModFix/>
          </a:blip>
          <a:stretch>
            <a:fillRect/>
          </a:stretch>
        </p:blipFill>
        <p:spPr>
          <a:xfrm>
            <a:off x="551000" y="1765475"/>
            <a:ext cx="2578100" cy="161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14"/>
          <p:cNvSpPr/>
          <p:nvPr/>
        </p:nvSpPr>
        <p:spPr>
          <a:xfrm>
            <a:off x="390575" y="1514775"/>
            <a:ext cx="8362800" cy="2587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14"/>
          <p:cNvSpPr txBox="1"/>
          <p:nvPr/>
        </p:nvSpPr>
        <p:spPr>
          <a:xfrm>
            <a:off x="1461300" y="2084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lt1"/>
                </a:solidFill>
                <a:latin typeface="DM Sans"/>
                <a:ea typeface="DM Sans"/>
                <a:cs typeface="DM Sans"/>
                <a:sym typeface="DM Sans"/>
              </a:rPr>
              <a:t>DTO: Escenario práctico</a:t>
            </a:r>
            <a:endParaRPr sz="3500" b="1" i="0" u="none" strike="noStrike" cap="none">
              <a:solidFill>
                <a:schemeClr val="lt1"/>
              </a:solidFill>
              <a:latin typeface="DM Sans"/>
              <a:ea typeface="DM Sans"/>
              <a:cs typeface="DM Sans"/>
              <a:sym typeface="DM Sans"/>
            </a:endParaRPr>
          </a:p>
        </p:txBody>
      </p:sp>
      <p:sp>
        <p:nvSpPr>
          <p:cNvPr id="519" name="Google Shape;519;p114"/>
          <p:cNvSpPr txBox="1"/>
          <p:nvPr/>
        </p:nvSpPr>
        <p:spPr>
          <a:xfrm>
            <a:off x="762925" y="1959125"/>
            <a:ext cx="3582300" cy="17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450">
                <a:latin typeface="DM Sans"/>
                <a:ea typeface="DM Sans"/>
                <a:cs typeface="DM Sans"/>
                <a:sym typeface="DM Sans"/>
              </a:rPr>
              <a:t>El esquema de tu base de datos de MongoDB requiere un campo “fullName”, además de “first_name” y “last_name”, sin embargo, el frontend tiene dos inputs para “first_name” y “last_name”. Evidentemente tenemos que completar el campo faltante.</a:t>
            </a:r>
            <a:endParaRPr sz="1450">
              <a:latin typeface="DM Sans"/>
              <a:ea typeface="DM Sans"/>
              <a:cs typeface="DM Sans"/>
              <a:sym typeface="DM Sans"/>
            </a:endParaRPr>
          </a:p>
        </p:txBody>
      </p:sp>
      <p:sp>
        <p:nvSpPr>
          <p:cNvPr id="520" name="Google Shape;520;p114"/>
          <p:cNvSpPr txBox="1"/>
          <p:nvPr/>
        </p:nvSpPr>
        <p:spPr>
          <a:xfrm>
            <a:off x="4909250" y="1959125"/>
            <a:ext cx="3582300" cy="219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450">
                <a:solidFill>
                  <a:schemeClr val="dk1"/>
                </a:solidFill>
                <a:latin typeface="DM Sans"/>
                <a:ea typeface="DM Sans"/>
                <a:cs typeface="DM Sans"/>
                <a:sym typeface="DM Sans"/>
              </a:rPr>
              <a:t> Procesar mi objeto con un DTO antes de enviarlo a la base de datos me puede permitir crear un campo “fullName” que se componga de “first_name” y “last_name”, así, al llegar a la base de datos, no existirá esta inconsistencia en la información.</a:t>
            </a:r>
            <a:endParaRPr sz="145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sz="1450">
              <a:solidFill>
                <a:schemeClr val="dk1"/>
              </a:solidFill>
              <a:latin typeface="DM Sans"/>
              <a:ea typeface="DM Sans"/>
              <a:cs typeface="DM Sans"/>
              <a:sym typeface="DM Sans"/>
            </a:endParaRPr>
          </a:p>
          <a:p>
            <a:pPr marL="0" marR="0" lvl="0" indent="0" algn="l" rtl="0">
              <a:lnSpc>
                <a:spcPct val="100000"/>
              </a:lnSpc>
              <a:spcBef>
                <a:spcPts val="0"/>
              </a:spcBef>
              <a:spcAft>
                <a:spcPts val="0"/>
              </a:spcAft>
              <a:buNone/>
            </a:pPr>
            <a:endParaRPr sz="145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15"/>
          <p:cNvSpPr/>
          <p:nvPr/>
        </p:nvSpPr>
        <p:spPr>
          <a:xfrm>
            <a:off x="390575" y="1362875"/>
            <a:ext cx="8362800" cy="3023495"/>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15"/>
          <p:cNvSpPr txBox="1"/>
          <p:nvPr/>
        </p:nvSpPr>
        <p:spPr>
          <a:xfrm>
            <a:off x="1461300" y="2084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lt1"/>
                </a:solidFill>
                <a:latin typeface="DM Sans"/>
                <a:ea typeface="DM Sans"/>
                <a:cs typeface="DM Sans"/>
                <a:sym typeface="DM Sans"/>
              </a:rPr>
              <a:t>DTO: Consideraciones</a:t>
            </a:r>
            <a:endParaRPr sz="3500" b="1" i="0" u="none" strike="noStrike" cap="none">
              <a:solidFill>
                <a:schemeClr val="lt1"/>
              </a:solidFill>
              <a:latin typeface="DM Sans"/>
              <a:ea typeface="DM Sans"/>
              <a:cs typeface="DM Sans"/>
              <a:sym typeface="DM Sans"/>
            </a:endParaRPr>
          </a:p>
        </p:txBody>
      </p:sp>
      <p:sp>
        <p:nvSpPr>
          <p:cNvPr id="527" name="Google Shape;527;p115"/>
          <p:cNvSpPr txBox="1"/>
          <p:nvPr/>
        </p:nvSpPr>
        <p:spPr>
          <a:xfrm>
            <a:off x="545100" y="1709535"/>
            <a:ext cx="40269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450" dirty="0">
                <a:solidFill>
                  <a:schemeClr val="dk1"/>
                </a:solidFill>
                <a:latin typeface="DM Sans"/>
                <a:ea typeface="DM Sans"/>
                <a:cs typeface="DM Sans"/>
                <a:sym typeface="DM Sans"/>
              </a:rPr>
              <a:t>Nuestro DTO será una clase que se creará a partir de un objeto, y devolverá un objeto equivalente, con las modificaciones listas para poder ser </a:t>
            </a:r>
            <a:r>
              <a:rPr lang="es" sz="1450" b="1" dirty="0">
                <a:solidFill>
                  <a:schemeClr val="dk1"/>
                </a:solidFill>
                <a:latin typeface="DM Sans"/>
                <a:ea typeface="DM Sans"/>
                <a:cs typeface="DM Sans"/>
                <a:sym typeface="DM Sans"/>
              </a:rPr>
              <a:t>transferido</a:t>
            </a:r>
            <a:r>
              <a:rPr lang="es" sz="1450" dirty="0">
                <a:solidFill>
                  <a:schemeClr val="dk1"/>
                </a:solidFill>
                <a:latin typeface="DM Sans"/>
                <a:ea typeface="DM Sans"/>
                <a:cs typeface="DM Sans"/>
                <a:sym typeface="DM Sans"/>
              </a:rPr>
              <a:t> (de ahí el nombre).</a:t>
            </a:r>
            <a:endParaRPr sz="1450" dirty="0">
              <a:latin typeface="DM Sans"/>
              <a:ea typeface="DM Sans"/>
              <a:cs typeface="DM Sans"/>
              <a:sym typeface="DM Sans"/>
            </a:endParaRPr>
          </a:p>
          <a:p>
            <a:pPr marL="0" marR="0" lvl="0" indent="0" algn="l" rtl="0">
              <a:lnSpc>
                <a:spcPct val="100000"/>
              </a:lnSpc>
              <a:spcBef>
                <a:spcPts val="0"/>
              </a:spcBef>
              <a:spcAft>
                <a:spcPts val="0"/>
              </a:spcAft>
              <a:buNone/>
            </a:pPr>
            <a:endParaRPr sz="1450" dirty="0">
              <a:latin typeface="DM Sans"/>
              <a:ea typeface="DM Sans"/>
              <a:cs typeface="DM Sans"/>
              <a:sym typeface="DM Sans"/>
            </a:endParaRPr>
          </a:p>
          <a:p>
            <a:pPr marL="0" marR="0" lvl="0" indent="0" algn="l" rtl="0">
              <a:lnSpc>
                <a:spcPct val="100000"/>
              </a:lnSpc>
              <a:spcBef>
                <a:spcPts val="0"/>
              </a:spcBef>
              <a:spcAft>
                <a:spcPts val="0"/>
              </a:spcAft>
              <a:buNone/>
            </a:pPr>
            <a:r>
              <a:rPr lang="es" sz="1450" dirty="0">
                <a:latin typeface="DM Sans"/>
                <a:ea typeface="DM Sans"/>
                <a:cs typeface="DM Sans"/>
                <a:sym typeface="DM Sans"/>
              </a:rPr>
              <a:t>En Frontend se suele utilizar sin clases, sólo con funciones.</a:t>
            </a:r>
            <a:endParaRPr sz="1450" dirty="0">
              <a:latin typeface="DM Sans"/>
              <a:ea typeface="DM Sans"/>
              <a:cs typeface="DM Sans"/>
              <a:sym typeface="DM Sans"/>
            </a:endParaRPr>
          </a:p>
        </p:txBody>
      </p:sp>
      <p:sp>
        <p:nvSpPr>
          <p:cNvPr id="528" name="Google Shape;528;p115"/>
          <p:cNvSpPr txBox="1"/>
          <p:nvPr/>
        </p:nvSpPr>
        <p:spPr>
          <a:xfrm>
            <a:off x="4548875" y="1709535"/>
            <a:ext cx="4204500" cy="17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450">
                <a:latin typeface="DM Sans"/>
                <a:ea typeface="DM Sans"/>
                <a:cs typeface="DM Sans"/>
                <a:sym typeface="DM Sans"/>
              </a:rPr>
              <a:t>Un DTO se puede utilizar para moldear un objeto antes de enviarlo al DAO, o bien se puede utilizar al modo inverso, para moldear un objeto antes de enviarlo al cliente.</a:t>
            </a:r>
            <a:endParaRPr sz="1450">
              <a:latin typeface="DM Sans"/>
              <a:ea typeface="DM Sans"/>
              <a:cs typeface="DM Sans"/>
              <a:sym typeface="DM Sans"/>
            </a:endParaRPr>
          </a:p>
          <a:p>
            <a:pPr marL="0" marR="0" lvl="0" indent="0" algn="l" rtl="0">
              <a:lnSpc>
                <a:spcPct val="100000"/>
              </a:lnSpc>
              <a:spcBef>
                <a:spcPts val="0"/>
              </a:spcBef>
              <a:spcAft>
                <a:spcPts val="0"/>
              </a:spcAft>
              <a:buNone/>
            </a:pPr>
            <a:endParaRPr sz="1450">
              <a:latin typeface="DM Sans"/>
              <a:ea typeface="DM Sans"/>
              <a:cs typeface="DM Sans"/>
              <a:sym typeface="DM Sans"/>
            </a:endParaRPr>
          </a:p>
          <a:p>
            <a:pPr marL="0" marR="0" lvl="0" indent="0" algn="l" rtl="0">
              <a:lnSpc>
                <a:spcPct val="100000"/>
              </a:lnSpc>
              <a:spcBef>
                <a:spcPts val="0"/>
              </a:spcBef>
              <a:spcAft>
                <a:spcPts val="0"/>
              </a:spcAft>
              <a:buNone/>
            </a:pPr>
            <a:r>
              <a:rPr lang="es" sz="1450">
                <a:latin typeface="DM Sans"/>
                <a:ea typeface="DM Sans"/>
                <a:cs typeface="DM Sans"/>
                <a:sym typeface="DM Sans"/>
              </a:rPr>
              <a:t>No es necesario implementarlo en ambos lados, salvo que sea sumamente necesario.</a:t>
            </a:r>
            <a:endParaRPr sz="145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TotalTime>
  <Words>908</Words>
  <Application>Microsoft Office PowerPoint</Application>
  <PresentationFormat>Presentación en pantalla (16:9)</PresentationFormat>
  <Paragraphs>77</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23</vt:i4>
      </vt:variant>
    </vt:vector>
  </HeadingPairs>
  <TitlesOfParts>
    <vt:vector size="30" baseType="lpstr">
      <vt:lpstr>Arial</vt:lpstr>
      <vt:lpstr>DM Sans</vt:lpstr>
      <vt:lpstr>Helvetica Neue Light</vt:lpstr>
      <vt:lpstr>Rastanty Cortez</vt:lpstr>
      <vt:lpstr>Rage Italic</vt:lpstr>
      <vt:lpstr>Simple Light</vt:lpstr>
      <vt:lpstr>Coder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 R. Polverelli</cp:lastModifiedBy>
  <cp:revision>30</cp:revision>
  <dcterms:modified xsi:type="dcterms:W3CDTF">2023-04-27T20:56:22Z</dcterms:modified>
</cp:coreProperties>
</file>