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6" r:id="rId1"/>
    <p:sldMasterId id="2147483747" r:id="rId2"/>
  </p:sldMasterIdLst>
  <p:notesMasterIdLst>
    <p:notesMasterId r:id="rId31"/>
  </p:notesMasterIdLst>
  <p:sldIdLst>
    <p:sldId id="256" r:id="rId3"/>
    <p:sldId id="257" r:id="rId4"/>
    <p:sldId id="271" r:id="rId5"/>
    <p:sldId id="312" r:id="rId6"/>
    <p:sldId id="313" r:id="rId7"/>
    <p:sldId id="314"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53" r:id="rId26"/>
    <p:sldId id="373" r:id="rId27"/>
    <p:sldId id="374" r:id="rId28"/>
    <p:sldId id="376" r:id="rId29"/>
    <p:sldId id="377" r:id="rId30"/>
  </p:sldIdLst>
  <p:sldSz cx="9144000" cy="5143500" type="screen16x9"/>
  <p:notesSz cx="6858000" cy="9144000"/>
  <p:embeddedFontLst>
    <p:embeddedFont>
      <p:font typeface="DM Sans"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54C249-DDDC-499C-89DD-7A15FB1E5F51}">
  <a:tblStyle styleId="{7F54C249-DDDC-499C-89DD-7A15FB1E5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128dbe8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12128dbe83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dk1"/>
                </a:solidFill>
                <a:latin typeface="DM Sans"/>
                <a:ea typeface="DM Sans"/>
                <a:cs typeface="DM Sans"/>
                <a:sym typeface="DM Sans"/>
              </a:rPr>
              <a:t>Obligatoria para la primera clase (después no va).</a:t>
            </a:r>
            <a:endParaRPr dirty="0">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14d5e27f9a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14d5e27f9a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NOTA: Aquí tienes los datos de prueba para no tener que escribirlos uno por uno:</a:t>
            </a:r>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"Pepperoni"</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"small"</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19</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a:t>
            </a:r>
            <a:r>
              <a:rPr lang="es" sz="1050">
                <a:solidFill>
                  <a:srgbClr val="CE9178"/>
                </a:solidFill>
                <a:highlight>
                  <a:srgbClr val="1E1E1E"/>
                </a:highlight>
                <a:latin typeface="Courier New"/>
                <a:ea typeface="Courier New"/>
                <a:cs typeface="Courier New"/>
                <a:sym typeface="Courier New"/>
              </a:rPr>
              <a:t>"2021-03-13T08:14:30Z"</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"Pepperoni"</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"medium"</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20</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20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CE9178"/>
                </a:solidFill>
                <a:highlight>
                  <a:srgbClr val="1E1E1E"/>
                </a:highlight>
                <a:latin typeface="Courier New"/>
                <a:ea typeface="Courier New"/>
                <a:cs typeface="Courier New"/>
                <a:sym typeface="Courier New"/>
              </a:rPr>
              <a:t>"2021-03-13T09:13:24Z"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"Pepperoni"</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"large"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21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30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CE9178"/>
                </a:solidFill>
                <a:highlight>
                  <a:srgbClr val="1E1E1E"/>
                </a:highlight>
                <a:latin typeface="Courier New"/>
                <a:ea typeface="Courier New"/>
                <a:cs typeface="Courier New"/>
                <a:sym typeface="Courier New"/>
              </a:rPr>
              <a:t>"2021-03-17T09:22:12Z"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"Cheese"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"small"</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12</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15</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CE9178"/>
                </a:solidFill>
                <a:highlight>
                  <a:srgbClr val="1E1E1E"/>
                </a:highlight>
                <a:latin typeface="Courier New"/>
                <a:ea typeface="Courier New"/>
                <a:cs typeface="Courier New"/>
                <a:sym typeface="Courier New"/>
              </a:rPr>
              <a:t>"2021-03-13T11:21:39.736Z"</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"Cheese"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"medium"</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13</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B5CEA8"/>
                </a:solidFill>
                <a:highlight>
                  <a:srgbClr val="1E1E1E"/>
                </a:highlight>
                <a:latin typeface="Courier New"/>
                <a:ea typeface="Courier New"/>
                <a:cs typeface="Courier New"/>
                <a:sym typeface="Courier New"/>
              </a:rPr>
              <a:t>50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"2022-01-12T21:23:13.331Z"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"Cheese"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"large"</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14</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"2022-01-12T05:08:13Z"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"Vegan"</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"small"</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17</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"2021-01-13T05:08:13Z"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9CDCFE"/>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"Vegan"</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size: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"medium"</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price:</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18</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quantity:</a:t>
            </a:r>
            <a:r>
              <a:rPr lang="es" sz="1050">
                <a:solidFill>
                  <a:srgbClr val="D4D4D4"/>
                </a:solidFill>
                <a:highlight>
                  <a:srgbClr val="1E1E1E"/>
                </a:highlight>
                <a:latin typeface="Courier New"/>
                <a:ea typeface="Courier New"/>
                <a:cs typeface="Courier New"/>
                <a:sym typeface="Courier New"/>
              </a:rPr>
              <a:t> </a:t>
            </a:r>
            <a:r>
              <a:rPr lang="es" sz="1050">
                <a:solidFill>
                  <a:srgbClr val="B5CEA8"/>
                </a:solidFill>
                <a:highlight>
                  <a:srgbClr val="1E1E1E"/>
                </a:highlight>
                <a:latin typeface="Courier New"/>
                <a:ea typeface="Courier New"/>
                <a:cs typeface="Courier New"/>
                <a:sym typeface="Courier New"/>
              </a:rPr>
              <a:t>10</a:t>
            </a:r>
            <a:r>
              <a:rPr lang="es" sz="1050">
                <a:solidFill>
                  <a:srgbClr val="D4D4D4"/>
                </a:solidFill>
                <a:highlight>
                  <a:srgbClr val="1E1E1E"/>
                </a:highlight>
                <a:latin typeface="Courier New"/>
                <a:ea typeface="Courier New"/>
                <a:cs typeface="Courier New"/>
                <a:sym typeface="Courier New"/>
              </a:rPr>
              <a:t>, </a:t>
            </a:r>
            <a:r>
              <a:rPr lang="es" sz="1050">
                <a:solidFill>
                  <a:srgbClr val="9CDCFE"/>
                </a:solidFill>
                <a:highlight>
                  <a:srgbClr val="1E1E1E"/>
                </a:highlight>
                <a:latin typeface="Courier New"/>
                <a:ea typeface="Courier New"/>
                <a:cs typeface="Courier New"/>
                <a:sym typeface="Courier New"/>
              </a:rPr>
              <a:t>date :</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"2021-01-13T05:10:13Z"</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4d5e27f9a4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4d5e27f9a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14d5e27f9a4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14d5e27f9a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4d5e27f9a4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14d5e27f9a4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4d5e27f9a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4d5e27f9a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4d5e27f9a4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g14d5e27f9a4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14d5e27f9a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6" name="Google Shape;896;g14d5e27f9a4_0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14d5e27f9a4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14d5e27f9a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14d5e27f9a4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14d5e27f9a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4d5e27f9a4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g14d5e27f9a4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128dbe8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2128dbe83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4d5e27f9a4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3" name="Google Shape;923;g14d5e27f9a4_0_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b="1">
                <a:solidFill>
                  <a:schemeClr val="dk1"/>
                </a:solidFill>
                <a:latin typeface="DM Sans"/>
                <a:ea typeface="DM Sans"/>
                <a:cs typeface="DM Sans"/>
                <a:sym typeface="DM Sans"/>
              </a:rPr>
              <a:t>Sólo responder de manera teórica (0 código)</a:t>
            </a:r>
            <a:r>
              <a:rPr lang="es">
                <a:solidFill>
                  <a:schemeClr val="dk1"/>
                </a:solidFill>
                <a:latin typeface="DM Sans"/>
                <a:ea typeface="DM Sans"/>
                <a:cs typeface="DM Sans"/>
                <a:sym typeface="DM Sans"/>
              </a:rPr>
              <a:t>:</a:t>
            </a:r>
            <a:endParaRPr>
              <a:solidFill>
                <a:schemeClr val="dk1"/>
              </a:solidFill>
              <a:latin typeface="DM Sans"/>
              <a:ea typeface="DM Sans"/>
              <a:cs typeface="DM Sans"/>
              <a:sym typeface="DM Sans"/>
            </a:endParaRPr>
          </a:p>
          <a:p>
            <a:pPr marL="0" lvl="0" indent="0" algn="l" rtl="0">
              <a:lnSpc>
                <a:spcPct val="100000"/>
              </a:lnSpc>
              <a:spcBef>
                <a:spcPts val="0"/>
              </a:spcBef>
              <a:spcAft>
                <a:spcPts val="0"/>
              </a:spcAft>
              <a:buNone/>
            </a:pPr>
            <a:endParaRPr>
              <a:solidFill>
                <a:schemeClr val="dk1"/>
              </a:solidFill>
              <a:latin typeface="DM Sans"/>
              <a:ea typeface="DM Sans"/>
              <a:cs typeface="DM Sans"/>
              <a:sym typeface="DM Sans"/>
            </a:endParaRPr>
          </a:p>
          <a:p>
            <a:pPr marL="0" lvl="0" indent="0" algn="l" rtl="0">
              <a:lnSpc>
                <a:spcPct val="100000"/>
              </a:lnSpc>
              <a:spcBef>
                <a:spcPts val="0"/>
              </a:spcBef>
              <a:spcAft>
                <a:spcPts val="0"/>
              </a:spcAft>
              <a:buNone/>
            </a:pPr>
            <a:r>
              <a:rPr lang="es">
                <a:solidFill>
                  <a:schemeClr val="dk1"/>
                </a:solidFill>
                <a:latin typeface="DM Sans"/>
                <a:ea typeface="DM Sans"/>
                <a:cs typeface="DM Sans"/>
                <a:sym typeface="DM Sans"/>
              </a:rPr>
              <a:t>Para poder dinamizar el tamaño de las pizzas. Tendríamos que enviar un parámetro a nuestro servidor indicando el tamaño solicitado y reemplazarlo al hacer el primer paso de la stage “match”, de esta manera evitamos el hardcodeo del tamaño.</a:t>
            </a:r>
            <a:endParaRPr>
              <a:solidFill>
                <a:schemeClr val="dk1"/>
              </a:solidFill>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14d5e27f9a4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2" name="Google Shape;932;g14d5e27f9a4_0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Actividades en clase.</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4d5e27f9a4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1" name="Google Shape;941;g14d5e27f9a4_0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Estudiantes a insertar = [{</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"Justino"</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"Fidgin"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"jfidgin0@boston.com"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6</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"Ketty"</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"Robson"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"krobson1@prlog.org"</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10</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"Dierdre"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"Barron"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"dbarron2@dailymail.co.uk"</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9</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"Nana"</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"Pellew"</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"npellew3@nytimes.com"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6</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"Shannan"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"Preshous"</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"spreshous4@paginegialle.it"</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"Mark"</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"Yurchishin"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"iyurchishin5@google.it"</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10</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"Tannie"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"Takkos"</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"ttakkos6@mtv.com"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7</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"Debbi"</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"Eddowis"</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"deddowis7@jigsy.com"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6</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"Dugald"</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"Toun"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"dtoun8@java.com"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4</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"Lorain"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"Judkin"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"ljudkin9@bigcartel.com"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"Genderqueer"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"Shelley"</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"Crinion"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"scriniona@wsj.com"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"Genderfluid"</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"Kellyann"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"Doel"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"kdoelb@merriam-webster.com"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"Romona"</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"Derricoat"</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"rderricoatc@vkontakte.ru"</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5</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"Lorine"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"McVaugh"</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"lmcvaughd@unc.edu"</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4</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"Chiese"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"kchiesee@prlog.org"</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"Aloisia"</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"Hovie"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"ahovief@simplemachines.org"</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"Marshall"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"Chatten"</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"mchatteng@creativecommons.org"</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9</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"2B"</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"Marcelo"</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"Rubega"</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"mrubegah@house.gov"</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6</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"Yves"</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"Halsey"</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"yhalseyi@naver.com"</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5</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"2A"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"first_name"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"Corene"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"last_name"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"Greed"</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"email"</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"cgreedj@epa.gov"</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"gender"</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"Female"</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"grade"</a:t>
            </a:r>
            <a:r>
              <a:rPr lang="es" sz="900">
                <a:solidFill>
                  <a:srgbClr val="D4D4D4"/>
                </a:solidFill>
                <a:highlight>
                  <a:srgbClr val="1E1E1E"/>
                </a:highlight>
                <a:latin typeface="Courier New"/>
                <a:ea typeface="Courier New"/>
                <a:cs typeface="Courier New"/>
                <a:sym typeface="Courier New"/>
              </a:rPr>
              <a:t>:</a:t>
            </a:r>
            <a:r>
              <a:rPr lang="es" sz="900">
                <a:solidFill>
                  <a:srgbClr val="B4CDA8"/>
                </a:solidFill>
                <a:highlight>
                  <a:srgbClr val="1E1E1E"/>
                </a:highlight>
                <a:latin typeface="Courier New"/>
                <a:ea typeface="Courier New"/>
                <a:cs typeface="Courier New"/>
                <a:sym typeface="Courier New"/>
              </a:rPr>
              <a:t>8</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"group"</a:t>
            </a:r>
            <a:r>
              <a:rPr lang="es" sz="900">
                <a:solidFill>
                  <a:srgbClr val="D4D4D4"/>
                </a:solidFill>
                <a:highlight>
                  <a:srgbClr val="1E1E1E"/>
                </a:highlight>
                <a:latin typeface="Courier New"/>
                <a:ea typeface="Courier New"/>
                <a:cs typeface="Courier New"/>
                <a:sym typeface="Courier New"/>
              </a:rPr>
              <a:t>:</a:t>
            </a:r>
            <a:r>
              <a:rPr lang="es" sz="900">
                <a:solidFill>
                  <a:srgbClr val="CD9069"/>
                </a:solidFill>
                <a:highlight>
                  <a:srgbClr val="1E1E1E"/>
                </a:highlight>
                <a:latin typeface="Courier New"/>
                <a:ea typeface="Courier New"/>
                <a:cs typeface="Courier New"/>
                <a:sym typeface="Courier New"/>
              </a:rPr>
              <a:t>"1A"</a:t>
            </a:r>
            <a:r>
              <a:rPr lang="es"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0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4d5e27f9a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2" name="Google Shape;952;g14d5e27f9a4_0_2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Estudiantes a insertar = [{</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"Justino"</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"Fidgin"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"jfidgin0@boston.com"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6</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"Ketty"</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"Robson"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"krobson1@prlog.org"</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10</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"Dierdre"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"Barron"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"dbarron2@dailymail.co.uk"</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9</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"Nana"</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"Pellew"</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"npellew3@nytimes.com"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6</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"Shannan"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"Preshous"</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"spreshous4@paginegialle.it"</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"Mark"</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"Yurchishin"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"iyurchishin5@google.it"</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10</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"Tannie"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"Takkos"</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"ttakkos6@mtv.com"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7</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"Debbi"</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"Eddowis"</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"deddowis7@jigsy.com"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6</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"Dugald"</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"Toun"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"dtoun8@java.com"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4</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"Lorain"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"Judkin"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"ljudkin9@bigcartel.com"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"Genderqueer"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"Shelley"</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"Crinion"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"scriniona@wsj.com"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"Genderfluid"</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"Kellyann"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"Doel"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"kdoelb@merriam-webster.com"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"Romona"</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"Derricoat"</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"rderricoatc@vkontakte.ru"</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5</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"Lorine"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"McVaugh"</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"lmcvaughd@unc.edu"</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4</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"Chiese"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"kchiesee@prlog.org"</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"Aloisia"</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"Hovie"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"ahovief@simplemachines.org"</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"Marshall"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"Chatten"</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"mchatteng@creativecommons.org"</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9</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"2B"</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"Marcelo"</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"Rubega"</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"mrubegah@house.gov"</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6</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"Yves"</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"Halsey"</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"yhalseyi@naver.com"</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5</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"2A"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"first_name"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"Corene"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"last_name"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"Greed"</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"email"</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"cgreedj@epa.gov"</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"gender"</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"Female"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"grade"</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B4CDA8"/>
                </a:solidFill>
                <a:highlight>
                  <a:srgbClr val="1E1E1E"/>
                </a:highlight>
                <a:latin typeface="Courier New"/>
                <a:ea typeface="Courier New"/>
                <a:cs typeface="Courier New"/>
                <a:sym typeface="Courier New"/>
              </a:rPr>
              <a:t>8</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"group"</a:t>
            </a:r>
            <a:r>
              <a:rPr lang="es" sz="900" dirty="0">
                <a:solidFill>
                  <a:srgbClr val="D4D4D4"/>
                </a:solidFill>
                <a:highlight>
                  <a:srgbClr val="1E1E1E"/>
                </a:highlight>
                <a:latin typeface="Courier New"/>
                <a:ea typeface="Courier New"/>
                <a:cs typeface="Courier New"/>
                <a:sym typeface="Courier New"/>
              </a:rPr>
              <a:t>:</a:t>
            </a:r>
            <a:r>
              <a:rPr lang="es" sz="900" dirty="0">
                <a:solidFill>
                  <a:srgbClr val="CD9069"/>
                </a:solidFill>
                <a:highlight>
                  <a:srgbClr val="1E1E1E"/>
                </a:highlight>
                <a:latin typeface="Courier New"/>
                <a:ea typeface="Courier New"/>
                <a:cs typeface="Courier New"/>
                <a:sym typeface="Courier New"/>
              </a:rPr>
              <a:t>"1A"</a:t>
            </a:r>
            <a:r>
              <a:rPr lang="es" sz="900" dirty="0">
                <a:solidFill>
                  <a:srgbClr val="D4D4D4"/>
                </a:solidFill>
                <a:highlight>
                  <a:srgbClr val="1E1E1E"/>
                </a:highlight>
                <a:latin typeface="Courier New"/>
                <a:ea typeface="Courier New"/>
                <a:cs typeface="Courier New"/>
                <a:sym typeface="Courier New"/>
              </a:rPr>
              <a:t>}]</a:t>
            </a: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00" dirty="0">
              <a:solidFill>
                <a:srgbClr val="D4D4D4"/>
              </a:solidFill>
              <a:highlight>
                <a:srgbClr val="1E1E1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latin typeface="DM Sans"/>
              <a:ea typeface="DM Sans"/>
              <a:cs typeface="DM Sans"/>
              <a:sym typeface="DM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14d5e27f9a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3" name="Google Shape;1133;g14d5e27f9a4_0_3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783e54cd8f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4" name="Google Shape;1484;g1783e54cd8f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1783e54cd8f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9" name="Google Shape;1489;g1783e54cd8f_0_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783e54cd8f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0" name="Google Shape;1500;g1783e54cd8f_0_4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1783e54cd8f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5" name="Google Shape;1505;g1783e54cd8f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3d990c0b2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3d990c0b2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Antes de empezar, toma en cuenta lo siguiente...</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4d5e27f9a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0" name="Google Shape;800;g14d5e27f9a4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4d5e27f9a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5" name="Google Shape;805;g14d5e27f9a4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latin typeface="DM Sans"/>
                <a:ea typeface="DM Sans"/>
                <a:cs typeface="DM Sans"/>
                <a:sym typeface="DM Sans"/>
              </a:rPr>
              <a:t>Diapositiva de ejemplo.</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4d5e27f9a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g14d5e27f9a4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4d5e27f9a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7" name="Google Shape;827;g14d5e27f9a4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Profe: puede actualizar el link si lo considera necesario</a:t>
            </a:r>
            <a:endParaRPr>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4d5e27f9a4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5" name="Google Shape;835;g14d5e27f9a4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Como se indica en el ejemplo, es importante que cuentes con estos 5000 usuarios en la base de datos. </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Se te ha preparado un archivo con estos 5000 usuarios para poder importarse</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NO MOSTRAR el proceso de importación de datos, debido a que puede resultar engorroso y tardado para el estudiante. </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 importante que cuentes con estos usuarios importados antes de iniciar la clase para poder realizar el ejemplo de manera satisfactoria, ya que, de tener menos datos, los tiempos de respuesta serían tan pequeños que no permitiría analizarse correctamente.</a:t>
            </a:r>
            <a:endParaRPr>
              <a:solidFill>
                <a:schemeClr val="dk1"/>
              </a:solidFill>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4d5e27f9a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4d5e27f9a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4"/>
          <p:cNvSpPr txBox="1">
            <a:spLocks noGrp="1"/>
          </p:cNvSpPr>
          <p:nvPr>
            <p:ph type="body" idx="1"/>
          </p:nvPr>
        </p:nvSpPr>
        <p:spPr>
          <a:xfrm>
            <a:off x="311760" y="1152360"/>
            <a:ext cx="8520000" cy="34161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1600"/>
              </a:spcBef>
              <a:spcAft>
                <a:spcPts val="0"/>
              </a:spcAft>
              <a:buSzPts val="1400"/>
              <a:buNone/>
              <a:defRPr/>
            </a:lvl2pPr>
            <a:lvl3pPr marL="1371600" lvl="2" indent="-228600" algn="l">
              <a:lnSpc>
                <a:spcPct val="115000"/>
              </a:lnSpc>
              <a:spcBef>
                <a:spcPts val="1600"/>
              </a:spcBef>
              <a:spcAft>
                <a:spcPts val="0"/>
              </a:spcAft>
              <a:buSzPts val="1400"/>
              <a:buNone/>
              <a:defRPr/>
            </a:lvl3pPr>
            <a:lvl4pPr marL="1828800" lvl="3" indent="-228600" algn="l">
              <a:lnSpc>
                <a:spcPct val="115000"/>
              </a:lnSpc>
              <a:spcBef>
                <a:spcPts val="1600"/>
              </a:spcBef>
              <a:spcAft>
                <a:spcPts val="0"/>
              </a:spcAft>
              <a:buSzPts val="1400"/>
              <a:buNone/>
              <a:defRPr/>
            </a:lvl4pPr>
            <a:lvl5pPr marL="2286000" lvl="4" indent="-228600" algn="l">
              <a:lnSpc>
                <a:spcPct val="115000"/>
              </a:lnSpc>
              <a:spcBef>
                <a:spcPts val="1600"/>
              </a:spcBef>
              <a:spcAft>
                <a:spcPts val="0"/>
              </a:spcAft>
              <a:buSzPts val="1400"/>
              <a:buNone/>
              <a:defRPr/>
            </a:lvl5pPr>
            <a:lvl6pPr marL="2743200" lvl="5" indent="-228600" algn="l">
              <a:lnSpc>
                <a:spcPct val="115000"/>
              </a:lnSpc>
              <a:spcBef>
                <a:spcPts val="1600"/>
              </a:spcBef>
              <a:spcAft>
                <a:spcPts val="0"/>
              </a:spcAft>
              <a:buSzPts val="1400"/>
              <a:buNone/>
              <a:defRPr/>
            </a:lvl6pPr>
            <a:lvl7pPr marL="3200400" lvl="6" indent="-228600" algn="l">
              <a:lnSpc>
                <a:spcPct val="115000"/>
              </a:lnSpc>
              <a:spcBef>
                <a:spcPts val="1600"/>
              </a:spcBef>
              <a:spcAft>
                <a:spcPts val="0"/>
              </a:spcAft>
              <a:buSzPts val="1400"/>
              <a:buNone/>
              <a:defRPr/>
            </a:lvl7pPr>
            <a:lvl8pPr marL="3657600" lvl="7" indent="-228600" algn="l">
              <a:lnSpc>
                <a:spcPct val="115000"/>
              </a:lnSpc>
              <a:spcBef>
                <a:spcPts val="1600"/>
              </a:spcBef>
              <a:spcAft>
                <a:spcPts val="0"/>
              </a:spcAft>
              <a:buSzPts val="1400"/>
              <a:buNone/>
              <a:defRPr/>
            </a:lvl8pPr>
            <a:lvl9pPr marL="4114800" lvl="8" indent="-228600"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55"/>
        <p:cNvGrpSpPr/>
        <p:nvPr/>
      </p:nvGrpSpPr>
      <p:grpSpPr>
        <a:xfrm>
          <a:off x="0" y="0"/>
          <a:ext cx="0" cy="0"/>
          <a:chOff x="0" y="0"/>
          <a:chExt cx="0" cy="0"/>
        </a:xfrm>
      </p:grpSpPr>
      <p:pic>
        <p:nvPicPr>
          <p:cNvPr id="56" name="Google Shape;56;p15"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57"/>
        <p:cNvGrpSpPr/>
        <p:nvPr/>
      </p:nvGrpSpPr>
      <p:grpSpPr>
        <a:xfrm>
          <a:off x="0" y="0"/>
          <a:ext cx="0" cy="0"/>
          <a:chOff x="0" y="0"/>
          <a:chExt cx="0" cy="0"/>
        </a:xfrm>
      </p:grpSpPr>
      <p:pic>
        <p:nvPicPr>
          <p:cNvPr id="58" name="Google Shape;58;p16"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1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3-B 1">
  <p:cSld name="SECTION_HEADER_1_1_1_1_1_1_1_1_1_3">
    <p:bg>
      <p:bgPr>
        <a:blipFill>
          <a:blip r:embed="rId2">
            <a:alphaModFix/>
          </a:blip>
          <a:stretch>
            <a:fillRect/>
          </a:stretch>
        </a:blipFill>
        <a:effectLst/>
      </p:bgPr>
    </p:bg>
    <p:spTree>
      <p:nvGrpSpPr>
        <p:cNvPr id="1" name="Shape 70"/>
        <p:cNvGrpSpPr/>
        <p:nvPr/>
      </p:nvGrpSpPr>
      <p:grpSpPr>
        <a:xfrm>
          <a:off x="0" y="0"/>
          <a:ext cx="0" cy="0"/>
          <a:chOff x="0" y="0"/>
          <a:chExt cx="0" cy="0"/>
        </a:xfrm>
      </p:grpSpPr>
      <p:pic>
        <p:nvPicPr>
          <p:cNvPr id="71" name="Google Shape;71;p22"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3-B">
  <p:cSld name="03-B">
    <p:bg>
      <p:bgPr>
        <a:blipFill>
          <a:blip r:embed="rId2">
            <a:alphaModFix/>
          </a:blip>
          <a:stretch>
            <a:fillRect/>
          </a:stretch>
        </a:blipFill>
        <a:effectLst/>
      </p:bgPr>
    </p:bg>
    <p:spTree>
      <p:nvGrpSpPr>
        <p:cNvPr id="1" name="Shape 232"/>
        <p:cNvGrpSpPr/>
        <p:nvPr/>
      </p:nvGrpSpPr>
      <p:grpSpPr>
        <a:xfrm>
          <a:off x="0" y="0"/>
          <a:ext cx="0" cy="0"/>
          <a:chOff x="0" y="0"/>
          <a:chExt cx="0" cy="0"/>
        </a:xfrm>
      </p:grpSpPr>
      <p:pic>
        <p:nvPicPr>
          <p:cNvPr id="233" name="Google Shape;233;p6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3208246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 imagen">
  <p:cSld name="Con imagen">
    <p:bg>
      <p:bgPr>
        <a:blipFill>
          <a:blip r:embed="rId2">
            <a:alphaModFix/>
          </a:blip>
          <a:stretch>
            <a:fillRect/>
          </a:stretch>
        </a:blipFill>
        <a:effectLst/>
      </p:bgPr>
    </p:bg>
    <p:spTree>
      <p:nvGrpSpPr>
        <p:cNvPr id="1" name="Shape 229"/>
        <p:cNvGrpSpPr/>
        <p:nvPr/>
      </p:nvGrpSpPr>
      <p:grpSpPr>
        <a:xfrm>
          <a:off x="0" y="0"/>
          <a:ext cx="0" cy="0"/>
          <a:chOff x="0" y="0"/>
          <a:chExt cx="0" cy="0"/>
        </a:xfrm>
      </p:grpSpPr>
      <p:sp>
        <p:nvSpPr>
          <p:cNvPr id="230" name="Google Shape;230;p68"/>
          <p:cNvSpPr/>
          <p:nvPr/>
        </p:nvSpPr>
        <p:spPr>
          <a:xfrm>
            <a:off x="6592475" y="0"/>
            <a:ext cx="25515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1" name="Google Shape;231;p68"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246396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ndo blanco">
  <p:cSld name="Fondo blanco">
    <p:spTree>
      <p:nvGrpSpPr>
        <p:cNvPr id="1" name="Shape 227"/>
        <p:cNvGrpSpPr/>
        <p:nvPr/>
      </p:nvGrpSpPr>
      <p:grpSpPr>
        <a:xfrm>
          <a:off x="0" y="0"/>
          <a:ext cx="0" cy="0"/>
          <a:chOff x="0" y="0"/>
          <a:chExt cx="0" cy="0"/>
        </a:xfrm>
      </p:grpSpPr>
      <p:pic>
        <p:nvPicPr>
          <p:cNvPr id="228" name="Google Shape;228;p67"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37587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2">
  <p:cSld name="CUSTOM_37">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7800200" y="4740050"/>
            <a:ext cx="1057500" cy="2461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adro">
  <p:cSld name="Cuadro">
    <p:bg>
      <p:bgPr>
        <a:blipFill>
          <a:blip r:embed="rId2">
            <a:alphaModFix/>
          </a:blip>
          <a:stretch>
            <a:fillRect/>
          </a:stretch>
        </a:blipFill>
        <a:effectLst/>
      </p:bgPr>
    </p:bg>
    <p:spTree>
      <p:nvGrpSpPr>
        <p:cNvPr id="1" name="Shape 246"/>
        <p:cNvGrpSpPr/>
        <p:nvPr/>
      </p:nvGrpSpPr>
      <p:grpSpPr>
        <a:xfrm>
          <a:off x="0" y="0"/>
          <a:ext cx="0" cy="0"/>
          <a:chOff x="0" y="0"/>
          <a:chExt cx="0" cy="0"/>
        </a:xfrm>
      </p:grpSpPr>
      <p:pic>
        <p:nvPicPr>
          <p:cNvPr id="247" name="Google Shape;247;p76"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3496312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co 1" type="title">
  <p:cSld name="Blanco 1">
    <p:spTree>
      <p:nvGrpSpPr>
        <p:cNvPr id="1" name="Shape 248"/>
        <p:cNvGrpSpPr/>
        <p:nvPr/>
      </p:nvGrpSpPr>
      <p:grpSpPr>
        <a:xfrm>
          <a:off x="0" y="0"/>
          <a:ext cx="0" cy="0"/>
          <a:chOff x="0" y="0"/>
          <a:chExt cx="0" cy="0"/>
        </a:xfrm>
      </p:grpSpPr>
      <p:sp>
        <p:nvSpPr>
          <p:cNvPr id="249" name="Google Shape;249;p7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000"/>
              <a:buFont typeface="DM Sans"/>
              <a:buNone/>
              <a:defRPr sz="4000" b="1">
                <a:latin typeface="DM Sans"/>
                <a:ea typeface="DM Sans"/>
                <a:cs typeface="DM Sans"/>
                <a:sym typeface="DM Sans"/>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50" name="Google Shape;250;p7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51" name="Google Shape;251;p77"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115240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83"/>
        <p:cNvGrpSpPr/>
        <p:nvPr/>
      </p:nvGrpSpPr>
      <p:grpSpPr>
        <a:xfrm>
          <a:off x="0" y="0"/>
          <a:ext cx="0" cy="0"/>
          <a:chOff x="0" y="0"/>
          <a:chExt cx="0" cy="0"/>
        </a:xfrm>
      </p:grpSpPr>
      <p:pic>
        <p:nvPicPr>
          <p:cNvPr id="84" name="Google Shape;84;p27"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85"/>
        <p:cNvGrpSpPr/>
        <p:nvPr/>
      </p:nvGrpSpPr>
      <p:grpSpPr>
        <a:xfrm>
          <a:off x="0" y="0"/>
          <a:ext cx="0" cy="0"/>
          <a:chOff x="0" y="0"/>
          <a:chExt cx="0" cy="0"/>
        </a:xfrm>
      </p:grpSpPr>
      <p:pic>
        <p:nvPicPr>
          <p:cNvPr id="86" name="Google Shape;86;p28"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87"/>
        <p:cNvGrpSpPr/>
        <p:nvPr/>
      </p:nvGrpSpPr>
      <p:grpSpPr>
        <a:xfrm>
          <a:off x="0" y="0"/>
          <a:ext cx="0" cy="0"/>
          <a:chOff x="0" y="0"/>
          <a:chExt cx="0" cy="0"/>
        </a:xfrm>
      </p:grpSpPr>
      <p:pic>
        <p:nvPicPr>
          <p:cNvPr id="88" name="Google Shape;88;p2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8" r:id="rId16"/>
    <p:sldLayoutId id="2147483748" r:id="rId17"/>
    <p:sldLayoutId id="2147483749" r:id="rId18"/>
    <p:sldLayoutId id="2147483750" r:id="rId19"/>
    <p:sldLayoutId id="2147483751" r:id="rId20"/>
    <p:sldLayoutId id="214748375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4" name="Google Shape;74;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5" name="Google Shape;7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www.mongodb.com/docs/manual/reference/operator/aggregation/grou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hyperlink" Target="https://www.mongodb.com/docs/manual/reference/operator/aggregation/grou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hyperlink" Target="https://www.mongodb.com/docs/manual/aggrega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mongodb.com/docs/manual/reference/operator/aggregation/group/"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s://www.mongodb.com/docs/manual/meta/aggregation-quick-referen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03"/>
          <p:cNvSpPr txBox="1"/>
          <p:nvPr/>
        </p:nvSpPr>
        <p:spPr>
          <a:xfrm>
            <a:off x="1365049" y="1313360"/>
            <a:ext cx="6221400" cy="9325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5400" b="1" dirty="0">
                <a:solidFill>
                  <a:srgbClr val="EAFF6A"/>
                </a:solidFill>
                <a:latin typeface="DM Sans"/>
                <a:ea typeface="DM Sans"/>
                <a:cs typeface="DM Sans"/>
                <a:sym typeface="DM Sans"/>
              </a:rPr>
              <a:t>Bienvenidos</a:t>
            </a:r>
            <a:endParaRPr sz="4000" b="1" i="0" u="none" strike="noStrike" cap="none" dirty="0">
              <a:solidFill>
                <a:srgbClr val="EAFF6A"/>
              </a:solidFill>
              <a:latin typeface="DM Sans"/>
              <a:ea typeface="DM Sans"/>
              <a:cs typeface="DM Sans"/>
              <a:sym typeface="DM Sans"/>
            </a:endParaRPr>
          </a:p>
        </p:txBody>
      </p:sp>
      <p:sp>
        <p:nvSpPr>
          <p:cNvPr id="316" name="Google Shape;316;p103"/>
          <p:cNvSpPr txBox="1"/>
          <p:nvPr/>
        </p:nvSpPr>
        <p:spPr>
          <a:xfrm>
            <a:off x="1718795" y="2403822"/>
            <a:ext cx="5452024" cy="123107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800" b="0" i="0" u="none" strike="noStrike" cap="none" dirty="0">
                <a:solidFill>
                  <a:schemeClr val="lt1"/>
                </a:solidFill>
                <a:latin typeface="DM Sans"/>
                <a:ea typeface="DM Sans"/>
                <a:cs typeface="DM Sans"/>
                <a:sym typeface="DM Sans"/>
              </a:rPr>
              <a:t>En breve comenzamos con el </a:t>
            </a:r>
            <a:r>
              <a:rPr lang="es" sz="4000" b="1" i="0" u="none" strike="noStrike" cap="none" dirty="0">
                <a:solidFill>
                  <a:srgbClr val="FFFF00"/>
                </a:solidFill>
                <a:latin typeface="DM Sans"/>
                <a:ea typeface="DM Sans"/>
                <a:cs typeface="DM Sans"/>
                <a:sym typeface="DM Sans"/>
              </a:rPr>
              <a:t>AfterClass</a:t>
            </a:r>
            <a:endParaRPr sz="2800" b="1" i="0" u="none" strike="noStrike" cap="none" dirty="0">
              <a:solidFill>
                <a:srgbClr val="FFFF00"/>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146"/>
          <p:cNvSpPr txBox="1"/>
          <p:nvPr/>
        </p:nvSpPr>
        <p:spPr>
          <a:xfrm>
            <a:off x="1091100" y="228900"/>
            <a:ext cx="69618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000" b="1">
                <a:solidFill>
                  <a:schemeClr val="lt1"/>
                </a:solidFill>
                <a:latin typeface="DM Sans"/>
                <a:ea typeface="DM Sans"/>
                <a:cs typeface="DM Sans"/>
                <a:sym typeface="DM Sans"/>
              </a:rPr>
              <a:t>Ejemplo: Cargando datos de prueba en archivo index.js </a:t>
            </a:r>
            <a:endParaRPr sz="3000" b="1">
              <a:solidFill>
                <a:schemeClr val="lt1"/>
              </a:solidFill>
              <a:latin typeface="DM Sans"/>
              <a:ea typeface="DM Sans"/>
              <a:cs typeface="DM Sans"/>
              <a:sym typeface="DM Sans"/>
            </a:endParaRPr>
          </a:p>
        </p:txBody>
      </p:sp>
      <p:pic>
        <p:nvPicPr>
          <p:cNvPr id="853" name="Google Shape;853;p146"/>
          <p:cNvPicPr preferRelativeResize="0"/>
          <p:nvPr/>
        </p:nvPicPr>
        <p:blipFill>
          <a:blip r:embed="rId3">
            <a:alphaModFix/>
          </a:blip>
          <a:stretch>
            <a:fillRect/>
          </a:stretch>
        </p:blipFill>
        <p:spPr>
          <a:xfrm>
            <a:off x="1816675" y="1512875"/>
            <a:ext cx="5510650" cy="340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47"/>
          <p:cNvSpPr txBox="1"/>
          <p:nvPr/>
        </p:nvSpPr>
        <p:spPr>
          <a:xfrm>
            <a:off x="369925" y="726250"/>
            <a:ext cx="56217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3500" b="1">
                <a:solidFill>
                  <a:schemeClr val="dk1"/>
                </a:solidFill>
                <a:latin typeface="DM Sans"/>
                <a:ea typeface="DM Sans"/>
                <a:cs typeface="DM Sans"/>
                <a:sym typeface="DM Sans"/>
              </a:rPr>
              <a:t>Corroborando que todos los datos estén cargados</a:t>
            </a:r>
            <a:endParaRPr sz="3500" b="1" i="0" u="none" strike="noStrike" cap="none">
              <a:solidFill>
                <a:schemeClr val="dk1"/>
              </a:solidFill>
              <a:latin typeface="DM Sans"/>
              <a:ea typeface="DM Sans"/>
              <a:cs typeface="DM Sans"/>
              <a:sym typeface="DM Sans"/>
            </a:endParaRPr>
          </a:p>
        </p:txBody>
      </p:sp>
      <p:sp>
        <p:nvSpPr>
          <p:cNvPr id="859" name="Google Shape;859;p147"/>
          <p:cNvSpPr txBox="1"/>
          <p:nvPr/>
        </p:nvSpPr>
        <p:spPr>
          <a:xfrm>
            <a:off x="369925" y="2071875"/>
            <a:ext cx="4968000" cy="985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300">
                <a:latin typeface="DM Sans"/>
                <a:ea typeface="DM Sans"/>
                <a:cs typeface="DM Sans"/>
                <a:sym typeface="DM Sans"/>
              </a:rPr>
              <a:t>Realizamos un find para corroborar que nos devuelva las órdenes de la base de datos. Una vez que nos devuelva los resultados, estamos listos para poder comenzar a realizar las aggregations y resolver lo que se nos solicita.</a:t>
            </a:r>
            <a:endParaRPr sz="1300">
              <a:latin typeface="DM Sans"/>
              <a:ea typeface="DM Sans"/>
              <a:cs typeface="DM Sans"/>
              <a:sym typeface="DM Sans"/>
            </a:endParaRPr>
          </a:p>
        </p:txBody>
      </p:sp>
      <p:sp>
        <p:nvSpPr>
          <p:cNvPr id="860" name="Google Shape;860;p147"/>
          <p:cNvSpPr txBox="1"/>
          <p:nvPr/>
        </p:nvSpPr>
        <p:spPr>
          <a:xfrm>
            <a:off x="369925" y="164825"/>
            <a:ext cx="6663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a:latin typeface="DM Sans"/>
                <a:ea typeface="DM Sans"/>
                <a:cs typeface="DM Sans"/>
                <a:sym typeface="DM Sans"/>
              </a:rPr>
              <a:t>Ejemplo: Verificando inserción</a:t>
            </a:r>
            <a:endParaRPr sz="1700">
              <a:latin typeface="DM Sans"/>
              <a:ea typeface="DM Sans"/>
              <a:cs typeface="DM Sans"/>
              <a:sym typeface="DM Sans"/>
            </a:endParaRPr>
          </a:p>
        </p:txBody>
      </p:sp>
      <p:pic>
        <p:nvPicPr>
          <p:cNvPr id="861" name="Google Shape;861;p147"/>
          <p:cNvPicPr preferRelativeResize="0"/>
          <p:nvPr/>
        </p:nvPicPr>
        <p:blipFill>
          <a:blip r:embed="rId3">
            <a:alphaModFix/>
          </a:blip>
          <a:stretch>
            <a:fillRect/>
          </a:stretch>
        </p:blipFill>
        <p:spPr>
          <a:xfrm>
            <a:off x="5991625" y="1299024"/>
            <a:ext cx="2918026" cy="302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148"/>
          <p:cNvSpPr txBox="1"/>
          <p:nvPr/>
        </p:nvSpPr>
        <p:spPr>
          <a:xfrm>
            <a:off x="244500" y="2155300"/>
            <a:ext cx="4363500" cy="2385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300">
                <a:latin typeface="DM Sans"/>
                <a:ea typeface="DM Sans"/>
                <a:cs typeface="DM Sans"/>
                <a:sym typeface="DM Sans"/>
              </a:rPr>
              <a:t>El equipo de ventas corrobora que hay bajas en el número de peticiones de pizzas medianas y necesita confirmar el monto general que ha habido en las órdenes del tamaño “mediano” (ésto debido a que fue el tamaño protagónico de su última campaña de marketing). </a:t>
            </a:r>
            <a:endParaRPr sz="1300">
              <a:latin typeface="DM Sans"/>
              <a:ea typeface="DM Sans"/>
              <a:cs typeface="DM Sans"/>
              <a:sym typeface="DM Sans"/>
            </a:endParaRPr>
          </a:p>
          <a:p>
            <a:pPr marL="0" lvl="0" indent="0" algn="just" rtl="0">
              <a:spcBef>
                <a:spcPts val="0"/>
              </a:spcBef>
              <a:spcAft>
                <a:spcPts val="0"/>
              </a:spcAft>
              <a:buNone/>
            </a:pPr>
            <a:endParaRPr sz="1300">
              <a:latin typeface="DM Sans"/>
              <a:ea typeface="DM Sans"/>
              <a:cs typeface="DM Sans"/>
              <a:sym typeface="DM Sans"/>
            </a:endParaRPr>
          </a:p>
          <a:p>
            <a:pPr marL="0" lvl="0" indent="0" algn="just" rtl="0">
              <a:spcBef>
                <a:spcPts val="0"/>
              </a:spcBef>
              <a:spcAft>
                <a:spcPts val="0"/>
              </a:spcAft>
              <a:buNone/>
            </a:pPr>
            <a:r>
              <a:rPr lang="es" sz="1300">
                <a:latin typeface="DM Sans"/>
                <a:ea typeface="DM Sans"/>
                <a:cs typeface="DM Sans"/>
                <a:sym typeface="DM Sans"/>
              </a:rPr>
              <a:t>Ahora toca analizar los sabores y corroborar cuáles están brindando una mayor rentabilidad, y cuáles deberían salir o sustituirse por un nuevo sabor. </a:t>
            </a:r>
            <a:endParaRPr sz="1300">
              <a:latin typeface="DM Sans"/>
              <a:ea typeface="DM Sans"/>
              <a:cs typeface="DM Sans"/>
              <a:sym typeface="DM Sans"/>
            </a:endParaRPr>
          </a:p>
          <a:p>
            <a:pPr marL="0" lvl="0" indent="0" algn="just" rtl="0">
              <a:spcBef>
                <a:spcPts val="0"/>
              </a:spcBef>
              <a:spcAft>
                <a:spcPts val="0"/>
              </a:spcAft>
              <a:buNone/>
            </a:pPr>
            <a:endParaRPr sz="1300">
              <a:latin typeface="DM Sans"/>
              <a:ea typeface="DM Sans"/>
              <a:cs typeface="DM Sans"/>
              <a:sym typeface="DM Sans"/>
            </a:endParaRPr>
          </a:p>
        </p:txBody>
      </p:sp>
      <p:sp>
        <p:nvSpPr>
          <p:cNvPr id="867" name="Google Shape;867;p148"/>
          <p:cNvSpPr txBox="1"/>
          <p:nvPr/>
        </p:nvSpPr>
        <p:spPr>
          <a:xfrm>
            <a:off x="327250" y="323900"/>
            <a:ext cx="69555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700">
                <a:latin typeface="DM Sans"/>
                <a:ea typeface="DM Sans"/>
                <a:cs typeface="DM Sans"/>
                <a:sym typeface="DM Sans"/>
              </a:rPr>
              <a:t>Ejemplo: Análisis de la primera petición</a:t>
            </a:r>
            <a:endParaRPr sz="1700">
              <a:latin typeface="DM Sans"/>
              <a:ea typeface="DM Sans"/>
              <a:cs typeface="DM Sans"/>
              <a:sym typeface="DM Sans"/>
            </a:endParaRPr>
          </a:p>
        </p:txBody>
      </p:sp>
      <p:sp>
        <p:nvSpPr>
          <p:cNvPr id="868" name="Google Shape;868;p148"/>
          <p:cNvSpPr txBox="1"/>
          <p:nvPr/>
        </p:nvSpPr>
        <p:spPr>
          <a:xfrm>
            <a:off x="327250" y="895350"/>
            <a:ext cx="7962600" cy="988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2900" b="1">
                <a:solidFill>
                  <a:schemeClr val="dk1"/>
                </a:solidFill>
                <a:latin typeface="DM Sans"/>
                <a:ea typeface="DM Sans"/>
                <a:cs typeface="DM Sans"/>
                <a:sym typeface="DM Sans"/>
              </a:rPr>
              <a:t>Primera petición: Definir las ventas de los diferentes sabores de las pizzas medianas.</a:t>
            </a:r>
            <a:endParaRPr sz="800"/>
          </a:p>
        </p:txBody>
      </p:sp>
      <p:sp>
        <p:nvSpPr>
          <p:cNvPr id="869" name="Google Shape;869;p148"/>
          <p:cNvSpPr txBox="1"/>
          <p:nvPr/>
        </p:nvSpPr>
        <p:spPr>
          <a:xfrm>
            <a:off x="4691275" y="2155300"/>
            <a:ext cx="4363500" cy="2185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300">
                <a:latin typeface="DM Sans"/>
                <a:ea typeface="DM Sans"/>
                <a:cs typeface="DM Sans"/>
                <a:sym typeface="DM Sans"/>
              </a:rPr>
              <a:t>¿Qué debería hacer nuestra aggregation?</a:t>
            </a:r>
            <a:endParaRPr sz="1300">
              <a:latin typeface="DM Sans"/>
              <a:ea typeface="DM Sans"/>
              <a:cs typeface="DM Sans"/>
              <a:sym typeface="DM Sans"/>
            </a:endParaRPr>
          </a:p>
          <a:p>
            <a:pPr marL="0" lvl="0" indent="0" algn="just" rtl="0">
              <a:spcBef>
                <a:spcPts val="0"/>
              </a:spcBef>
              <a:spcAft>
                <a:spcPts val="0"/>
              </a:spcAft>
              <a:buNone/>
            </a:pPr>
            <a:endParaRPr sz="1300">
              <a:latin typeface="DM Sans"/>
              <a:ea typeface="DM Sans"/>
              <a:cs typeface="DM Sans"/>
              <a:sym typeface="DM Sans"/>
            </a:endParaRPr>
          </a:p>
          <a:p>
            <a:pPr marL="457200" lvl="0" indent="-311150" algn="just" rtl="0">
              <a:spcBef>
                <a:spcPts val="0"/>
              </a:spcBef>
              <a:spcAft>
                <a:spcPts val="0"/>
              </a:spcAft>
              <a:buClr>
                <a:schemeClr val="accent4"/>
              </a:buClr>
              <a:buSzPts val="1300"/>
              <a:buFont typeface="DM Sans"/>
              <a:buChar char="✓"/>
            </a:pPr>
            <a:r>
              <a:rPr lang="es" sz="1300">
                <a:latin typeface="DM Sans"/>
                <a:ea typeface="DM Sans"/>
                <a:cs typeface="DM Sans"/>
                <a:sym typeface="DM Sans"/>
              </a:rPr>
              <a:t>Primero, una stage para filtrar las pizzas por su tamaño, ya que sólo nos interesa la campaña de pizzas medianas.</a:t>
            </a:r>
            <a:endParaRPr sz="1300">
              <a:latin typeface="DM Sans"/>
              <a:ea typeface="DM Sans"/>
              <a:cs typeface="DM Sans"/>
              <a:sym typeface="DM Sans"/>
            </a:endParaRPr>
          </a:p>
          <a:p>
            <a:pPr marL="457200" lvl="0" indent="0" algn="just" rtl="0">
              <a:spcBef>
                <a:spcPts val="0"/>
              </a:spcBef>
              <a:spcAft>
                <a:spcPts val="0"/>
              </a:spcAft>
              <a:buNone/>
            </a:pPr>
            <a:endParaRPr sz="1300">
              <a:latin typeface="DM Sans"/>
              <a:ea typeface="DM Sans"/>
              <a:cs typeface="DM Sans"/>
              <a:sym typeface="DM Sans"/>
            </a:endParaRPr>
          </a:p>
          <a:p>
            <a:pPr marL="457200" lvl="0" indent="-311150" algn="just" rtl="0">
              <a:spcBef>
                <a:spcPts val="0"/>
              </a:spcBef>
              <a:spcAft>
                <a:spcPts val="0"/>
              </a:spcAft>
              <a:buClr>
                <a:schemeClr val="accent4"/>
              </a:buClr>
              <a:buSzPts val="1300"/>
              <a:buFont typeface="DM Sans"/>
              <a:buChar char="✓"/>
            </a:pPr>
            <a:r>
              <a:rPr lang="es" sz="1300">
                <a:latin typeface="DM Sans"/>
                <a:ea typeface="DM Sans"/>
                <a:cs typeface="DM Sans"/>
                <a:sym typeface="DM Sans"/>
              </a:rPr>
              <a:t>Segundo, agrupar las pizzas por sabor para corroborar cuántos ejemplares se vendieron de dichos sabores.</a:t>
            </a:r>
            <a:endParaRPr sz="1300">
              <a:latin typeface="DM Sans"/>
              <a:ea typeface="DM Sans"/>
              <a:cs typeface="DM Sans"/>
              <a:sym typeface="DM Sans"/>
            </a:endParaRPr>
          </a:p>
          <a:p>
            <a:pPr marL="0" lvl="0" indent="0" algn="just" rtl="0">
              <a:spcBef>
                <a:spcPts val="0"/>
              </a:spcBef>
              <a:spcAft>
                <a:spcPts val="0"/>
              </a:spcAft>
              <a:buNone/>
            </a:pPr>
            <a:endParaRPr sz="130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49"/>
          <p:cNvSpPr txBox="1"/>
          <p:nvPr/>
        </p:nvSpPr>
        <p:spPr>
          <a:xfrm>
            <a:off x="1522350" y="147625"/>
            <a:ext cx="60993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000" b="1">
                <a:solidFill>
                  <a:schemeClr val="lt1"/>
                </a:solidFill>
                <a:latin typeface="DM Sans"/>
                <a:ea typeface="DM Sans"/>
                <a:cs typeface="DM Sans"/>
                <a:sym typeface="DM Sans"/>
              </a:rPr>
              <a:t>Ejemplo: Aplicando nuestra primera aggregation</a:t>
            </a:r>
            <a:endParaRPr sz="3000" b="1">
              <a:solidFill>
                <a:schemeClr val="lt1"/>
              </a:solidFill>
              <a:latin typeface="DM Sans"/>
              <a:ea typeface="DM Sans"/>
              <a:cs typeface="DM Sans"/>
              <a:sym typeface="DM Sans"/>
            </a:endParaRPr>
          </a:p>
        </p:txBody>
      </p:sp>
      <p:sp>
        <p:nvSpPr>
          <p:cNvPr id="875" name="Google Shape;875;p149"/>
          <p:cNvSpPr txBox="1"/>
          <p:nvPr/>
        </p:nvSpPr>
        <p:spPr>
          <a:xfrm>
            <a:off x="6132900" y="870925"/>
            <a:ext cx="3011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DM Sans"/>
              <a:ea typeface="DM Sans"/>
              <a:cs typeface="DM Sans"/>
              <a:sym typeface="DM Sans"/>
            </a:endParaRPr>
          </a:p>
        </p:txBody>
      </p:sp>
      <p:pic>
        <p:nvPicPr>
          <p:cNvPr id="876" name="Google Shape;876;p149"/>
          <p:cNvPicPr preferRelativeResize="0"/>
          <p:nvPr/>
        </p:nvPicPr>
        <p:blipFill>
          <a:blip r:embed="rId3">
            <a:alphaModFix/>
          </a:blip>
          <a:stretch>
            <a:fillRect/>
          </a:stretch>
        </p:blipFill>
        <p:spPr>
          <a:xfrm>
            <a:off x="1312175" y="1313301"/>
            <a:ext cx="6650725" cy="3152020"/>
          </a:xfrm>
          <a:prstGeom prst="rect">
            <a:avLst/>
          </a:prstGeom>
          <a:noFill/>
          <a:ln>
            <a:noFill/>
          </a:ln>
        </p:spPr>
      </p:pic>
      <p:sp>
        <p:nvSpPr>
          <p:cNvPr id="2" name="CuadroTexto 1">
            <a:extLst>
              <a:ext uri="{FF2B5EF4-FFF2-40B4-BE49-F238E27FC236}">
                <a16:creationId xmlns:a16="http://schemas.microsoft.com/office/drawing/2014/main" id="{9B0892F9-4F83-3795-B836-278EC3319738}"/>
              </a:ext>
            </a:extLst>
          </p:cNvPr>
          <p:cNvSpPr txBox="1"/>
          <p:nvPr/>
        </p:nvSpPr>
        <p:spPr>
          <a:xfrm>
            <a:off x="220980" y="4646710"/>
            <a:ext cx="4572000" cy="523220"/>
          </a:xfrm>
          <a:prstGeom prst="rect">
            <a:avLst/>
          </a:prstGeom>
          <a:noFill/>
        </p:spPr>
        <p:txBody>
          <a:bodyPr wrap="square">
            <a:spAutoFit/>
          </a:bodyPr>
          <a:lstStyle/>
          <a:p>
            <a:r>
              <a:rPr lang="es-ES" dirty="0">
                <a:hlinkClick r:id="rId4"/>
              </a:rPr>
              <a:t>Detalle del </a:t>
            </a:r>
            <a:r>
              <a:rPr lang="es-ES" dirty="0" err="1">
                <a:hlinkClick r:id="rId4"/>
              </a:rPr>
              <a:t>stage</a:t>
            </a:r>
            <a:r>
              <a:rPr lang="es-ES" dirty="0">
                <a:hlinkClick r:id="rId4"/>
              </a:rPr>
              <a:t> "</a:t>
            </a:r>
            <a:r>
              <a:rPr lang="es-ES" dirty="0" err="1">
                <a:hlinkClick r:id="rId4"/>
              </a:rPr>
              <a:t>group</a:t>
            </a:r>
            <a:r>
              <a:rPr lang="es-ES" dirty="0">
                <a:hlinkClick r:id="rId4"/>
              </a:rPr>
              <a:t>" (con sus operadores)</a:t>
            </a:r>
            <a:endParaRPr lang="es-AR" dirty="0"/>
          </a:p>
          <a:p>
            <a:endParaRPr lang="es-A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50"/>
          <p:cNvSpPr txBox="1"/>
          <p:nvPr/>
        </p:nvSpPr>
        <p:spPr>
          <a:xfrm>
            <a:off x="228625" y="710925"/>
            <a:ext cx="60357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Análisis de resultados</a:t>
            </a:r>
            <a:endParaRPr sz="4000" b="1" i="0" u="none" strike="noStrike" cap="none">
              <a:solidFill>
                <a:schemeClr val="dk1"/>
              </a:solidFill>
              <a:latin typeface="DM Sans"/>
              <a:ea typeface="DM Sans"/>
              <a:cs typeface="DM Sans"/>
              <a:sym typeface="DM Sans"/>
            </a:endParaRPr>
          </a:p>
        </p:txBody>
      </p:sp>
      <p:sp>
        <p:nvSpPr>
          <p:cNvPr id="882" name="Google Shape;882;p150"/>
          <p:cNvSpPr txBox="1"/>
          <p:nvPr/>
        </p:nvSpPr>
        <p:spPr>
          <a:xfrm>
            <a:off x="265674" y="1590325"/>
            <a:ext cx="6218946" cy="35855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dirty="0">
                <a:latin typeface="DM Sans"/>
                <a:ea typeface="DM Sans"/>
                <a:cs typeface="DM Sans"/>
                <a:sym typeface="DM Sans"/>
              </a:rPr>
              <a:t>Una vez finalizada nuestra primera aggregation, el resultado es el siguiente:</a:t>
            </a: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lang="es"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Notamos cómo, con el uso de aggregations, es posible realizar operaciones más complejas que sólo una búsqueda.</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Una vez obteniendo los resultados, el equipo de Marketing determinará cuál es la mejor decisión según su contexto.</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p:txBody>
      </p:sp>
      <p:pic>
        <p:nvPicPr>
          <p:cNvPr id="883" name="Google Shape;883;p150"/>
          <p:cNvPicPr preferRelativeResize="0"/>
          <p:nvPr/>
        </p:nvPicPr>
        <p:blipFill rotWithShape="1">
          <a:blip r:embed="rId3">
            <a:alphaModFix/>
          </a:blip>
          <a:srcRect l="5642"/>
          <a:stretch/>
        </p:blipFill>
        <p:spPr>
          <a:xfrm>
            <a:off x="1273165" y="2162175"/>
            <a:ext cx="3658000" cy="1047750"/>
          </a:xfrm>
          <a:prstGeom prst="rect">
            <a:avLst/>
          </a:prstGeom>
          <a:noFill/>
          <a:ln>
            <a:noFill/>
          </a:ln>
        </p:spPr>
      </p:pic>
      <p:sp>
        <p:nvSpPr>
          <p:cNvPr id="884" name="Google Shape;884;p150"/>
          <p:cNvSpPr txBox="1"/>
          <p:nvPr/>
        </p:nvSpPr>
        <p:spPr>
          <a:xfrm>
            <a:off x="138450" y="124025"/>
            <a:ext cx="68046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700">
                <a:latin typeface="DM Sans"/>
                <a:ea typeface="DM Sans"/>
                <a:cs typeface="DM Sans"/>
                <a:sym typeface="DM Sans"/>
              </a:rPr>
              <a:t>Ejemplo: Analizando el resultado de nuestra operación</a:t>
            </a:r>
            <a:endParaRPr sz="1700">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51"/>
          <p:cNvSpPr/>
          <p:nvPr/>
        </p:nvSpPr>
        <p:spPr>
          <a:xfrm>
            <a:off x="647400" y="1416550"/>
            <a:ext cx="7849200" cy="30900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51"/>
          <p:cNvSpPr txBox="1"/>
          <p:nvPr/>
        </p:nvSpPr>
        <p:spPr>
          <a:xfrm>
            <a:off x="294150" y="296300"/>
            <a:ext cx="85557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4000" b="1">
                <a:solidFill>
                  <a:schemeClr val="lt1"/>
                </a:solidFill>
                <a:latin typeface="DM Sans"/>
                <a:ea typeface="DM Sans"/>
                <a:cs typeface="DM Sans"/>
                <a:sym typeface="DM Sans"/>
              </a:rPr>
              <a:t>¡Pero espera! </a:t>
            </a:r>
            <a:endParaRPr sz="4000" b="1" i="0" u="none" strike="noStrike" cap="none">
              <a:solidFill>
                <a:schemeClr val="lt1"/>
              </a:solidFill>
              <a:latin typeface="DM Sans"/>
              <a:ea typeface="DM Sans"/>
              <a:cs typeface="DM Sans"/>
              <a:sym typeface="DM Sans"/>
            </a:endParaRPr>
          </a:p>
        </p:txBody>
      </p:sp>
      <p:sp>
        <p:nvSpPr>
          <p:cNvPr id="891" name="Google Shape;891;p151"/>
          <p:cNvSpPr txBox="1"/>
          <p:nvPr/>
        </p:nvSpPr>
        <p:spPr>
          <a:xfrm>
            <a:off x="861200" y="1856050"/>
            <a:ext cx="4630500" cy="2301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250" dirty="0">
                <a:latin typeface="DM Sans"/>
                <a:ea typeface="DM Sans"/>
                <a:cs typeface="DM Sans"/>
                <a:sym typeface="DM Sans"/>
              </a:rPr>
              <a:t>Nuestra líder de campaña necesita nuevos cambios en la forma de entregar la información:</a:t>
            </a:r>
            <a:endParaRPr sz="1250" dirty="0">
              <a:latin typeface="DM Sans"/>
              <a:ea typeface="DM Sans"/>
              <a:cs typeface="DM Sans"/>
              <a:sym typeface="DM Sans"/>
            </a:endParaRPr>
          </a:p>
          <a:p>
            <a:pPr marL="0" marR="0" lvl="0" indent="0" algn="l" rtl="0">
              <a:lnSpc>
                <a:spcPct val="100000"/>
              </a:lnSpc>
              <a:spcBef>
                <a:spcPts val="0"/>
              </a:spcBef>
              <a:spcAft>
                <a:spcPts val="0"/>
              </a:spcAft>
              <a:buNone/>
            </a:pPr>
            <a:endParaRPr sz="1250" dirty="0">
              <a:latin typeface="DM Sans"/>
              <a:ea typeface="DM Sans"/>
              <a:cs typeface="DM Sans"/>
              <a:sym typeface="DM Sans"/>
            </a:endParaRPr>
          </a:p>
          <a:p>
            <a:pPr marL="457200" marR="0" lvl="0" indent="-307975" algn="l" rtl="0">
              <a:lnSpc>
                <a:spcPct val="100000"/>
              </a:lnSpc>
              <a:spcBef>
                <a:spcPts val="0"/>
              </a:spcBef>
              <a:spcAft>
                <a:spcPts val="0"/>
              </a:spcAft>
              <a:buSzPts val="1250"/>
              <a:buFont typeface="DM Sans"/>
              <a:buChar char="●"/>
            </a:pPr>
            <a:r>
              <a:rPr lang="es" sz="1250" dirty="0">
                <a:latin typeface="DM Sans"/>
                <a:ea typeface="DM Sans"/>
                <a:cs typeface="DM Sans"/>
                <a:sym typeface="DM Sans"/>
              </a:rPr>
              <a:t>Primero, desea que los resultados se entreguen de mayor a menor por cantidad de ventas.</a:t>
            </a:r>
            <a:endParaRPr sz="1250" dirty="0">
              <a:latin typeface="DM Sans"/>
              <a:ea typeface="DM Sans"/>
              <a:cs typeface="DM Sans"/>
              <a:sym typeface="DM Sans"/>
            </a:endParaRPr>
          </a:p>
          <a:p>
            <a:pPr marL="457200" marR="0" lvl="0" indent="0" algn="l" rtl="0">
              <a:lnSpc>
                <a:spcPct val="100000"/>
              </a:lnSpc>
              <a:spcBef>
                <a:spcPts val="0"/>
              </a:spcBef>
              <a:spcAft>
                <a:spcPts val="0"/>
              </a:spcAft>
              <a:buNone/>
            </a:pPr>
            <a:endParaRPr sz="1250" dirty="0">
              <a:latin typeface="DM Sans"/>
              <a:ea typeface="DM Sans"/>
              <a:cs typeface="DM Sans"/>
              <a:sym typeface="DM Sans"/>
            </a:endParaRPr>
          </a:p>
          <a:p>
            <a:pPr marL="457200" marR="0" lvl="0" indent="-307975" algn="l" rtl="0">
              <a:lnSpc>
                <a:spcPct val="100000"/>
              </a:lnSpc>
              <a:spcBef>
                <a:spcPts val="0"/>
              </a:spcBef>
              <a:spcAft>
                <a:spcPts val="0"/>
              </a:spcAft>
              <a:buSzPts val="1250"/>
              <a:buFont typeface="DM Sans"/>
              <a:buChar char="●"/>
            </a:pPr>
            <a:r>
              <a:rPr lang="es" sz="1250" dirty="0">
                <a:latin typeface="DM Sans"/>
                <a:ea typeface="DM Sans"/>
                <a:cs typeface="DM Sans"/>
                <a:sym typeface="DM Sans"/>
              </a:rPr>
              <a:t>Segundo, desea que los resultados se almacenen en una nueva colección “reports” con el fin de poder consultar el reporte para análisis futuros.</a:t>
            </a:r>
            <a:endParaRPr sz="1250" dirty="0">
              <a:latin typeface="DM Sans"/>
              <a:ea typeface="DM Sans"/>
              <a:cs typeface="DM Sans"/>
              <a:sym typeface="DM Sans"/>
            </a:endParaRPr>
          </a:p>
          <a:p>
            <a:pPr marL="0" marR="0" lvl="0" indent="0" algn="l" rtl="0">
              <a:lnSpc>
                <a:spcPct val="100000"/>
              </a:lnSpc>
              <a:spcBef>
                <a:spcPts val="0"/>
              </a:spcBef>
              <a:spcAft>
                <a:spcPts val="0"/>
              </a:spcAft>
              <a:buNone/>
            </a:pPr>
            <a:endParaRPr sz="1250" dirty="0">
              <a:latin typeface="DM Sans"/>
              <a:ea typeface="DM Sans"/>
              <a:cs typeface="DM Sans"/>
              <a:sym typeface="DM Sans"/>
            </a:endParaRPr>
          </a:p>
          <a:p>
            <a:pPr marL="0" marR="0" lvl="0" indent="0" algn="l" rtl="0">
              <a:lnSpc>
                <a:spcPct val="100000"/>
              </a:lnSpc>
              <a:spcBef>
                <a:spcPts val="0"/>
              </a:spcBef>
              <a:spcAft>
                <a:spcPts val="0"/>
              </a:spcAft>
              <a:buNone/>
            </a:pPr>
            <a:r>
              <a:rPr lang="es" sz="1250" dirty="0">
                <a:latin typeface="DM Sans"/>
                <a:ea typeface="DM Sans"/>
                <a:cs typeface="DM Sans"/>
                <a:sym typeface="DM Sans"/>
              </a:rPr>
              <a:t>¡Al cliente lo que pida! Aquí va la magia de las aggregations</a:t>
            </a:r>
            <a:endParaRPr sz="1250" dirty="0">
              <a:latin typeface="DM Sans"/>
              <a:ea typeface="DM Sans"/>
              <a:cs typeface="DM Sans"/>
              <a:sym typeface="DM Sans"/>
            </a:endParaRPr>
          </a:p>
        </p:txBody>
      </p:sp>
      <p:sp>
        <p:nvSpPr>
          <p:cNvPr id="892" name="Google Shape;892;p151"/>
          <p:cNvSpPr txBox="1"/>
          <p:nvPr/>
        </p:nvSpPr>
        <p:spPr>
          <a:xfrm>
            <a:off x="861200" y="1425350"/>
            <a:ext cx="6033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b="1">
                <a:latin typeface="DM Sans"/>
                <a:ea typeface="DM Sans"/>
                <a:cs typeface="DM Sans"/>
                <a:sym typeface="DM Sans"/>
              </a:rPr>
              <a:t>Nuestra Marketing lead desea unos cambios de último momento. </a:t>
            </a:r>
            <a:endParaRPr sz="1400" b="1" i="0" u="none" strike="noStrike" cap="none">
              <a:solidFill>
                <a:srgbClr val="000000"/>
              </a:solidFill>
              <a:latin typeface="DM Sans"/>
              <a:ea typeface="DM Sans"/>
              <a:cs typeface="DM Sans"/>
              <a:sym typeface="DM Sans"/>
            </a:endParaRPr>
          </a:p>
        </p:txBody>
      </p:sp>
      <p:pic>
        <p:nvPicPr>
          <p:cNvPr id="893" name="Google Shape;893;p151"/>
          <p:cNvPicPr preferRelativeResize="0"/>
          <p:nvPr/>
        </p:nvPicPr>
        <p:blipFill>
          <a:blip r:embed="rId3">
            <a:alphaModFix/>
          </a:blip>
          <a:stretch>
            <a:fillRect/>
          </a:stretch>
        </p:blipFill>
        <p:spPr>
          <a:xfrm>
            <a:off x="5458526" y="2057675"/>
            <a:ext cx="2870776" cy="191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52"/>
          <p:cNvSpPr txBox="1"/>
          <p:nvPr/>
        </p:nvSpPr>
        <p:spPr>
          <a:xfrm>
            <a:off x="212700" y="381000"/>
            <a:ext cx="72714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La maravilla de un aggregation</a:t>
            </a:r>
            <a:endParaRPr sz="4000" b="1" i="0" u="none" strike="noStrike" cap="none">
              <a:solidFill>
                <a:schemeClr val="dk1"/>
              </a:solidFill>
              <a:latin typeface="DM Sans"/>
              <a:ea typeface="DM Sans"/>
              <a:cs typeface="DM Sans"/>
              <a:sym typeface="DM Sans"/>
            </a:endParaRPr>
          </a:p>
        </p:txBody>
      </p:sp>
      <p:sp>
        <p:nvSpPr>
          <p:cNvPr id="899" name="Google Shape;899;p152"/>
          <p:cNvSpPr txBox="1"/>
          <p:nvPr/>
        </p:nvSpPr>
        <p:spPr>
          <a:xfrm>
            <a:off x="212700" y="1674000"/>
            <a:ext cx="7840500" cy="330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dirty="0">
                <a:latin typeface="DM Sans"/>
                <a:ea typeface="DM Sans"/>
                <a:cs typeface="DM Sans"/>
                <a:sym typeface="DM Sans"/>
              </a:rPr>
              <a:t>La ventaja de utilizar aggregations, es que una vez que tenemos definida la estructura de nuestras primeras operaciones, si más adelante nos piden hacer algún cambio o que haga algunas operaciones extras, simplemente hay que meterlo al  arreglo de stages que ya tenemos desarrollado.</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0" lvl="0" indent="0" algn="l" rtl="0">
              <a:spcBef>
                <a:spcPts val="0"/>
              </a:spcBef>
              <a:spcAft>
                <a:spcPts val="0"/>
              </a:spcAft>
              <a:buNone/>
            </a:pPr>
            <a:r>
              <a:rPr lang="es" sz="1350" dirty="0">
                <a:latin typeface="DM Sans"/>
                <a:ea typeface="DM Sans"/>
                <a:cs typeface="DM Sans"/>
                <a:sym typeface="DM Sans"/>
              </a:rPr>
              <a:t>En este caso, la aggregation tendrá 4 stages adicionales, según lo solicitado:</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$sort: Para poder ordenar los campos que tenemos actualmente.</a:t>
            </a: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$group (Sí, otra vez): Para poder agrupar ahora todos nuestros resultados en un único campo.</a:t>
            </a: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$project: Para poder crear un documento nuevo a partir del arreglo de resultados de nuestra aggregation (además de asignarle un _id nuevo, y único, de tipo ObjectId).</a:t>
            </a:r>
            <a:endParaRPr sz="1350" dirty="0">
              <a:latin typeface="DM Sans"/>
              <a:ea typeface="DM Sans"/>
              <a:cs typeface="DM Sans"/>
              <a:sym typeface="DM Sans"/>
            </a:endParaRPr>
          </a:p>
          <a:p>
            <a:pPr marL="457200" lvl="0" indent="-314325" algn="l" rtl="0">
              <a:spcBef>
                <a:spcPts val="0"/>
              </a:spcBef>
              <a:spcAft>
                <a:spcPts val="0"/>
              </a:spcAft>
              <a:buClr>
                <a:srgbClr val="EA90FF"/>
              </a:buClr>
              <a:buSzPts val="1350"/>
              <a:buFont typeface="DM Sans"/>
              <a:buChar char="✓"/>
            </a:pPr>
            <a:r>
              <a:rPr lang="es" sz="1350" dirty="0">
                <a:latin typeface="DM Sans"/>
                <a:ea typeface="DM Sans"/>
                <a:cs typeface="DM Sans"/>
                <a:sym typeface="DM Sans"/>
              </a:rPr>
              <a:t>$merge: Para poder escribir este resultado en la colección nueva de “orders”</a:t>
            </a: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a:p>
            <a:pPr marL="0" lvl="0" indent="0" algn="l" rtl="0">
              <a:spcBef>
                <a:spcPts val="0"/>
              </a:spcBef>
              <a:spcAft>
                <a:spcPts val="0"/>
              </a:spcAft>
              <a:buNone/>
            </a:pPr>
            <a:endParaRPr sz="1350" dirty="0">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pic>
        <p:nvPicPr>
          <p:cNvPr id="904" name="Google Shape;904;p153"/>
          <p:cNvPicPr preferRelativeResize="0"/>
          <p:nvPr/>
        </p:nvPicPr>
        <p:blipFill>
          <a:blip r:embed="rId3">
            <a:alphaModFix/>
          </a:blip>
          <a:stretch>
            <a:fillRect/>
          </a:stretch>
        </p:blipFill>
        <p:spPr>
          <a:xfrm>
            <a:off x="1417815" y="1244351"/>
            <a:ext cx="6377445" cy="3121910"/>
          </a:xfrm>
          <a:prstGeom prst="rect">
            <a:avLst/>
          </a:prstGeom>
          <a:noFill/>
          <a:ln>
            <a:noFill/>
          </a:ln>
        </p:spPr>
      </p:pic>
      <p:sp>
        <p:nvSpPr>
          <p:cNvPr id="905" name="Google Shape;905;p153"/>
          <p:cNvSpPr txBox="1"/>
          <p:nvPr/>
        </p:nvSpPr>
        <p:spPr>
          <a:xfrm>
            <a:off x="1169700" y="136150"/>
            <a:ext cx="68046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 sz="3000" b="1">
                <a:solidFill>
                  <a:schemeClr val="lt1"/>
                </a:solidFill>
                <a:latin typeface="DM Sans"/>
                <a:ea typeface="DM Sans"/>
                <a:cs typeface="DM Sans"/>
                <a:sym typeface="DM Sans"/>
              </a:rPr>
              <a:t>Ejemplo: Agregando las nuevas stages (Parte I)</a:t>
            </a:r>
            <a:endParaRPr sz="3000" b="1">
              <a:solidFill>
                <a:schemeClr val="lt1"/>
              </a:solidFill>
              <a:latin typeface="DM Sans"/>
              <a:ea typeface="DM Sans"/>
              <a:cs typeface="DM Sans"/>
              <a:sym typeface="DM Sans"/>
            </a:endParaRPr>
          </a:p>
        </p:txBody>
      </p:sp>
      <p:sp>
        <p:nvSpPr>
          <p:cNvPr id="5" name="CuadroTexto 4">
            <a:extLst>
              <a:ext uri="{FF2B5EF4-FFF2-40B4-BE49-F238E27FC236}">
                <a16:creationId xmlns:a16="http://schemas.microsoft.com/office/drawing/2014/main" id="{BB629F7A-5C2A-8CF7-75E3-B1C984E817B4}"/>
              </a:ext>
            </a:extLst>
          </p:cNvPr>
          <p:cNvSpPr txBox="1"/>
          <p:nvPr/>
        </p:nvSpPr>
        <p:spPr>
          <a:xfrm>
            <a:off x="220980" y="4606050"/>
            <a:ext cx="4572000" cy="523220"/>
          </a:xfrm>
          <a:prstGeom prst="rect">
            <a:avLst/>
          </a:prstGeom>
          <a:noFill/>
        </p:spPr>
        <p:txBody>
          <a:bodyPr wrap="square">
            <a:spAutoFit/>
          </a:bodyPr>
          <a:lstStyle/>
          <a:p>
            <a:r>
              <a:rPr lang="es-ES" dirty="0">
                <a:hlinkClick r:id="rId4"/>
              </a:rPr>
              <a:t>Detalle del </a:t>
            </a:r>
            <a:r>
              <a:rPr lang="es-ES" dirty="0" err="1">
                <a:hlinkClick r:id="rId4"/>
              </a:rPr>
              <a:t>stage</a:t>
            </a:r>
            <a:r>
              <a:rPr lang="es-ES" dirty="0">
                <a:hlinkClick r:id="rId4"/>
              </a:rPr>
              <a:t> "</a:t>
            </a:r>
            <a:r>
              <a:rPr lang="es-ES" dirty="0" err="1">
                <a:hlinkClick r:id="rId4"/>
              </a:rPr>
              <a:t>group</a:t>
            </a:r>
            <a:r>
              <a:rPr lang="es-ES" dirty="0">
                <a:hlinkClick r:id="rId4"/>
              </a:rPr>
              <a:t>" (con sus operadores)</a:t>
            </a:r>
            <a:endParaRPr lang="es-AR" dirty="0"/>
          </a:p>
          <a:p>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pic>
        <p:nvPicPr>
          <p:cNvPr id="910" name="Google Shape;910;p154"/>
          <p:cNvPicPr preferRelativeResize="0"/>
          <p:nvPr/>
        </p:nvPicPr>
        <p:blipFill>
          <a:blip r:embed="rId3">
            <a:alphaModFix/>
          </a:blip>
          <a:stretch>
            <a:fillRect/>
          </a:stretch>
        </p:blipFill>
        <p:spPr>
          <a:xfrm>
            <a:off x="1090426" y="1280950"/>
            <a:ext cx="6883876" cy="3321801"/>
          </a:xfrm>
          <a:prstGeom prst="rect">
            <a:avLst/>
          </a:prstGeom>
          <a:noFill/>
          <a:ln>
            <a:noFill/>
          </a:ln>
        </p:spPr>
      </p:pic>
      <p:sp>
        <p:nvSpPr>
          <p:cNvPr id="911" name="Google Shape;911;p154"/>
          <p:cNvSpPr txBox="1"/>
          <p:nvPr/>
        </p:nvSpPr>
        <p:spPr>
          <a:xfrm>
            <a:off x="1169700" y="172750"/>
            <a:ext cx="68046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 sz="3000" b="1">
                <a:solidFill>
                  <a:schemeClr val="lt1"/>
                </a:solidFill>
                <a:latin typeface="DM Sans"/>
                <a:ea typeface="DM Sans"/>
                <a:cs typeface="DM Sans"/>
                <a:sym typeface="DM Sans"/>
              </a:rPr>
              <a:t>Ejemplo: Agregando las nuevas stages (Parte II)</a:t>
            </a:r>
            <a:endParaRPr sz="3000" b="1">
              <a:solidFill>
                <a:schemeClr val="lt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155"/>
          <p:cNvSpPr/>
          <p:nvPr/>
        </p:nvSpPr>
        <p:spPr>
          <a:xfrm>
            <a:off x="0" y="0"/>
            <a:ext cx="25251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55"/>
          <p:cNvSpPr txBox="1"/>
          <p:nvPr/>
        </p:nvSpPr>
        <p:spPr>
          <a:xfrm>
            <a:off x="3561425" y="1679825"/>
            <a:ext cx="50709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50">
                <a:latin typeface="DM Sans"/>
                <a:ea typeface="DM Sans"/>
                <a:cs typeface="DM Sans"/>
                <a:sym typeface="DM Sans"/>
              </a:rPr>
              <a:t>Gracias a los nuevos pasos de nuestra aggregation, ahora no sólo podemos obtener la información de los pedidos procesados y los distintos sabores de cada conjunto de órdenes de pizza medianas. Sino que acabamos de armar un sistema para poder generar reportes, para análisis de datos de otros sectores.</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a:p>
            <a:pPr marL="0" lvl="0" indent="0" algn="l" rtl="0">
              <a:spcBef>
                <a:spcPts val="0"/>
              </a:spcBef>
              <a:spcAft>
                <a:spcPts val="0"/>
              </a:spcAft>
              <a:buNone/>
            </a:pPr>
            <a:r>
              <a:rPr lang="es" sz="1350">
                <a:latin typeface="DM Sans"/>
                <a:ea typeface="DM Sans"/>
                <a:cs typeface="DM Sans"/>
                <a:sym typeface="DM Sans"/>
              </a:rPr>
              <a:t>¡Acabamos de resolver un problema del día a día en el mundo laboral!</a:t>
            </a:r>
            <a:endParaRPr sz="1350">
              <a:latin typeface="DM Sans"/>
              <a:ea typeface="DM Sans"/>
              <a:cs typeface="DM Sans"/>
              <a:sym typeface="DM Sans"/>
            </a:endParaRPr>
          </a:p>
          <a:p>
            <a:pPr marL="0" lvl="0" indent="0" algn="l" rtl="0">
              <a:spcBef>
                <a:spcPts val="0"/>
              </a:spcBef>
              <a:spcAft>
                <a:spcPts val="0"/>
              </a:spcAft>
              <a:buNone/>
            </a:pPr>
            <a:endParaRPr sz="1350">
              <a:latin typeface="DM Sans"/>
              <a:ea typeface="DM Sans"/>
              <a:cs typeface="DM Sans"/>
              <a:sym typeface="DM Sans"/>
            </a:endParaRPr>
          </a:p>
        </p:txBody>
      </p:sp>
      <p:pic>
        <p:nvPicPr>
          <p:cNvPr id="918" name="Google Shape;918;p155"/>
          <p:cNvPicPr preferRelativeResize="0"/>
          <p:nvPr/>
        </p:nvPicPr>
        <p:blipFill rotWithShape="1">
          <a:blip r:embed="rId3">
            <a:alphaModFix/>
          </a:blip>
          <a:srcRect l="54115"/>
          <a:stretch/>
        </p:blipFill>
        <p:spPr>
          <a:xfrm>
            <a:off x="347143" y="1368075"/>
            <a:ext cx="2722850" cy="2886075"/>
          </a:xfrm>
          <a:prstGeom prst="rect">
            <a:avLst/>
          </a:prstGeom>
          <a:noFill/>
          <a:ln>
            <a:noFill/>
          </a:ln>
        </p:spPr>
      </p:pic>
      <p:sp>
        <p:nvSpPr>
          <p:cNvPr id="919" name="Google Shape;919;p155"/>
          <p:cNvSpPr txBox="1"/>
          <p:nvPr/>
        </p:nvSpPr>
        <p:spPr>
          <a:xfrm>
            <a:off x="3577795" y="688450"/>
            <a:ext cx="52047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dirty="0">
                <a:solidFill>
                  <a:schemeClr val="dk1"/>
                </a:solidFill>
                <a:latin typeface="DM Sans"/>
                <a:ea typeface="DM Sans"/>
                <a:cs typeface="DM Sans"/>
                <a:sym typeface="DM Sans"/>
              </a:rPr>
              <a:t>¡Reporte generado!</a:t>
            </a:r>
            <a:endParaRPr dirty="0"/>
          </a:p>
        </p:txBody>
      </p:sp>
      <p:sp>
        <p:nvSpPr>
          <p:cNvPr id="920" name="Google Shape;920;p155"/>
          <p:cNvSpPr txBox="1"/>
          <p:nvPr/>
        </p:nvSpPr>
        <p:spPr>
          <a:xfrm>
            <a:off x="4034390" y="242050"/>
            <a:ext cx="40623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700">
                <a:latin typeface="DM Sans"/>
                <a:ea typeface="DM Sans"/>
                <a:cs typeface="DM Sans"/>
                <a:sym typeface="DM Sans"/>
              </a:rPr>
              <a:t>Ejemplo: Analizando resultado final</a:t>
            </a:r>
            <a:endParaRPr sz="1700">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4"/>
          <p:cNvSpPr/>
          <p:nvPr/>
        </p:nvSpPr>
        <p:spPr>
          <a:xfrm>
            <a:off x="3080700" y="2547525"/>
            <a:ext cx="2982600" cy="793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4"/>
          <p:cNvSpPr txBox="1"/>
          <p:nvPr/>
        </p:nvSpPr>
        <p:spPr>
          <a:xfrm>
            <a:off x="1461300" y="1802163"/>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 va a ser</a:t>
            </a:r>
            <a:endParaRPr sz="4000" b="1" i="0" u="none" strike="noStrike" cap="none">
              <a:solidFill>
                <a:srgbClr val="DEFC52"/>
              </a:solidFill>
              <a:latin typeface="DM Sans"/>
              <a:ea typeface="DM Sans"/>
              <a:cs typeface="DM Sans"/>
              <a:sym typeface="DM Sans"/>
            </a:endParaRPr>
          </a:p>
        </p:txBody>
      </p:sp>
      <p:sp>
        <p:nvSpPr>
          <p:cNvPr id="324" name="Google Shape;324;p104"/>
          <p:cNvSpPr txBox="1"/>
          <p:nvPr/>
        </p:nvSpPr>
        <p:spPr>
          <a:xfrm>
            <a:off x="3655975" y="2541075"/>
            <a:ext cx="22275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grabada</a:t>
            </a:r>
            <a:endParaRPr sz="4000" b="1" i="0" u="none" strike="noStrike" cap="none">
              <a:solidFill>
                <a:srgbClr val="EAFF6A"/>
              </a:solidFill>
              <a:latin typeface="DM Sans"/>
              <a:ea typeface="DM Sans"/>
              <a:cs typeface="DM Sans"/>
              <a:sym typeface="DM Sans"/>
            </a:endParaRPr>
          </a:p>
        </p:txBody>
      </p:sp>
      <p:sp>
        <p:nvSpPr>
          <p:cNvPr id="325" name="Google Shape;325;p104"/>
          <p:cNvSpPr/>
          <p:nvPr/>
        </p:nvSpPr>
        <p:spPr>
          <a:xfrm>
            <a:off x="3293875" y="2844525"/>
            <a:ext cx="199800" cy="199800"/>
          </a:xfrm>
          <a:prstGeom prst="ellipse">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grpSp>
        <p:nvGrpSpPr>
          <p:cNvPr id="925" name="Google Shape;925;p156"/>
          <p:cNvGrpSpPr/>
          <p:nvPr/>
        </p:nvGrpSpPr>
        <p:grpSpPr>
          <a:xfrm>
            <a:off x="473371" y="619433"/>
            <a:ext cx="738905" cy="738905"/>
            <a:chOff x="575612" y="1950748"/>
            <a:chExt cx="431100" cy="431100"/>
          </a:xfrm>
        </p:grpSpPr>
        <p:sp>
          <p:nvSpPr>
            <p:cNvPr id="926" name="Google Shape;926;p156"/>
            <p:cNvSpPr/>
            <p:nvPr/>
          </p:nvSpPr>
          <p:spPr>
            <a:xfrm>
              <a:off x="575612" y="1950748"/>
              <a:ext cx="431100" cy="431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27" name="Google Shape;927;p156" title="ícono para pensar"/>
            <p:cNvPicPr preferRelativeResize="0"/>
            <p:nvPr/>
          </p:nvPicPr>
          <p:blipFill rotWithShape="1">
            <a:blip r:embed="rId3">
              <a:alphaModFix/>
            </a:blip>
            <a:srcRect/>
            <a:stretch/>
          </p:blipFill>
          <p:spPr>
            <a:xfrm>
              <a:off x="655125" y="2030288"/>
              <a:ext cx="272000" cy="272000"/>
            </a:xfrm>
            <a:prstGeom prst="rect">
              <a:avLst/>
            </a:prstGeom>
            <a:noFill/>
            <a:ln>
              <a:noFill/>
            </a:ln>
          </p:spPr>
        </p:pic>
      </p:grpSp>
      <p:sp>
        <p:nvSpPr>
          <p:cNvPr id="928" name="Google Shape;928;p156"/>
          <p:cNvSpPr txBox="1"/>
          <p:nvPr/>
        </p:nvSpPr>
        <p:spPr>
          <a:xfrm>
            <a:off x="14451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Para pensar</a:t>
            </a:r>
            <a:endParaRPr sz="3500" b="1" i="0" u="none" strike="noStrike" cap="none">
              <a:solidFill>
                <a:srgbClr val="EAFF6A"/>
              </a:solidFill>
              <a:latin typeface="DM Sans"/>
              <a:ea typeface="DM Sans"/>
              <a:cs typeface="DM Sans"/>
              <a:sym typeface="DM Sans"/>
            </a:endParaRPr>
          </a:p>
        </p:txBody>
      </p:sp>
      <p:sp>
        <p:nvSpPr>
          <p:cNvPr id="929" name="Google Shape;929;p156"/>
          <p:cNvSpPr txBox="1"/>
          <p:nvPr/>
        </p:nvSpPr>
        <p:spPr>
          <a:xfrm>
            <a:off x="473375" y="1903575"/>
            <a:ext cx="7169400" cy="210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a:solidFill>
                  <a:srgbClr val="B7B7B7"/>
                </a:solidFill>
                <a:latin typeface="DM Sans"/>
                <a:ea typeface="DM Sans"/>
                <a:cs typeface="DM Sans"/>
                <a:sym typeface="DM Sans"/>
              </a:rPr>
              <a:t>¿Qué cambios deberíamos hacer si me piden dinamizar el tamaño de las pizzas? Es decir, poder obtener reportes para cualquier tamaño que se nos solicite.</a:t>
            </a:r>
            <a:endParaRPr sz="2500">
              <a:solidFill>
                <a:srgbClr val="B7B7B7"/>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500"/>
              <a:buFont typeface="Arial"/>
              <a:buNone/>
            </a:pPr>
            <a:endParaRPr sz="2500">
              <a:solidFill>
                <a:srgbClr val="B7B7B7"/>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grpSp>
        <p:nvGrpSpPr>
          <p:cNvPr id="934" name="Google Shape;934;p157"/>
          <p:cNvGrpSpPr/>
          <p:nvPr/>
        </p:nvGrpSpPr>
        <p:grpSpPr>
          <a:xfrm>
            <a:off x="4202556" y="994173"/>
            <a:ext cx="738900" cy="738900"/>
            <a:chOff x="974706" y="2467173"/>
            <a:chExt cx="738900" cy="738900"/>
          </a:xfrm>
        </p:grpSpPr>
        <p:sp>
          <p:nvSpPr>
            <p:cNvPr id="935" name="Google Shape;935;p157"/>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6" name="Google Shape;936;p157"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937" name="Google Shape;937;p157"/>
          <p:cNvSpPr txBox="1"/>
          <p:nvPr/>
        </p:nvSpPr>
        <p:spPr>
          <a:xfrm>
            <a:off x="1461300" y="2208625"/>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Agrupación de estudiantes</a:t>
            </a:r>
            <a:endParaRPr sz="4000" b="1" i="0" u="none" strike="noStrike" cap="none">
              <a:solidFill>
                <a:schemeClr val="dk1"/>
              </a:solidFill>
              <a:highlight>
                <a:srgbClr val="EAFF6A"/>
              </a:highlight>
              <a:latin typeface="DM Sans"/>
              <a:ea typeface="DM Sans"/>
              <a:cs typeface="DM Sans"/>
              <a:sym typeface="DM Sans"/>
            </a:endParaRPr>
          </a:p>
        </p:txBody>
      </p:sp>
      <p:sp>
        <p:nvSpPr>
          <p:cNvPr id="938" name="Google Shape;938;p157"/>
          <p:cNvSpPr txBox="1"/>
          <p:nvPr/>
        </p:nvSpPr>
        <p:spPr>
          <a:xfrm>
            <a:off x="987300" y="3849138"/>
            <a:ext cx="7169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a:solidFill>
                  <a:srgbClr val="83AEFB"/>
                </a:solidFill>
                <a:latin typeface="DM Sans"/>
                <a:ea typeface="DM Sans"/>
                <a:cs typeface="DM Sans"/>
                <a:sym typeface="DM Sans"/>
              </a:rPr>
              <a:t>15-20 min</a:t>
            </a:r>
            <a:endParaRPr sz="2000" b="1" i="0" u="none" strike="noStrike" cap="none">
              <a:solidFill>
                <a:srgbClr val="83AEFB"/>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grpSp>
        <p:nvGrpSpPr>
          <p:cNvPr id="943" name="Google Shape;943;p158"/>
          <p:cNvGrpSpPr/>
          <p:nvPr/>
        </p:nvGrpSpPr>
        <p:grpSpPr>
          <a:xfrm>
            <a:off x="457347" y="468298"/>
            <a:ext cx="431074" cy="431074"/>
            <a:chOff x="974706" y="2467173"/>
            <a:chExt cx="738900" cy="738900"/>
          </a:xfrm>
        </p:grpSpPr>
        <p:sp>
          <p:nvSpPr>
            <p:cNvPr id="944" name="Google Shape;944;p158"/>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5" name="Google Shape;945;p158"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946" name="Google Shape;946;p158"/>
          <p:cNvSpPr txBox="1"/>
          <p:nvPr/>
        </p:nvSpPr>
        <p:spPr>
          <a:xfrm>
            <a:off x="501450" y="1081750"/>
            <a:ext cx="7608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Agrupación de estudiantes</a:t>
            </a:r>
            <a:endParaRPr sz="4000" b="1" i="0" u="none" strike="noStrike" cap="none">
              <a:solidFill>
                <a:schemeClr val="dk1"/>
              </a:solidFill>
              <a:latin typeface="DM Sans"/>
              <a:ea typeface="DM Sans"/>
              <a:cs typeface="DM Sans"/>
              <a:sym typeface="DM Sans"/>
            </a:endParaRPr>
          </a:p>
        </p:txBody>
      </p:sp>
      <p:pic>
        <p:nvPicPr>
          <p:cNvPr id="947" name="Google Shape;947;p158"/>
          <p:cNvPicPr preferRelativeResize="0"/>
          <p:nvPr/>
        </p:nvPicPr>
        <p:blipFill rotWithShape="1">
          <a:blip r:embed="rId4">
            <a:alphaModFix/>
          </a:blip>
          <a:srcRect/>
          <a:stretch/>
        </p:blipFill>
        <p:spPr>
          <a:xfrm>
            <a:off x="7811413" y="4692275"/>
            <a:ext cx="1150750" cy="267575"/>
          </a:xfrm>
          <a:prstGeom prst="rect">
            <a:avLst/>
          </a:prstGeom>
          <a:noFill/>
          <a:ln>
            <a:noFill/>
          </a:ln>
        </p:spPr>
      </p:pic>
      <p:sp>
        <p:nvSpPr>
          <p:cNvPr id="948" name="Google Shape;948;p158"/>
          <p:cNvSpPr txBox="1"/>
          <p:nvPr/>
        </p:nvSpPr>
        <p:spPr>
          <a:xfrm>
            <a:off x="558025" y="2091900"/>
            <a:ext cx="6612900" cy="24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b="1">
                <a:latin typeface="DM Sans"/>
                <a:ea typeface="DM Sans"/>
                <a:cs typeface="DM Sans"/>
                <a:sym typeface="DM Sans"/>
              </a:rPr>
              <a:t>Realizar las siguientes consultas en una colección de estudiantes.</a:t>
            </a:r>
            <a:endParaRPr sz="1350" b="1"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Los estudiantes deben contar con los datos:</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first_name : Nombre</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last_name : Apellido</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email: correo electrónico</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gender: género</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grade: calificación</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group : grupo</a:t>
            </a:r>
            <a:endParaRPr sz="1350">
              <a:latin typeface="DM Sans"/>
              <a:ea typeface="DM Sans"/>
              <a:cs typeface="DM Sans"/>
              <a:sym typeface="DM Sans"/>
            </a:endParaRPr>
          </a:p>
          <a:p>
            <a:pPr marL="0" marR="0" lvl="0" indent="0" algn="l" rtl="0">
              <a:lnSpc>
                <a:spcPct val="100000"/>
              </a:lnSpc>
              <a:spcBef>
                <a:spcPts val="0"/>
              </a:spcBef>
              <a:spcAft>
                <a:spcPts val="0"/>
              </a:spcAft>
              <a:buNone/>
            </a:pPr>
            <a:endParaRPr sz="1350">
              <a:latin typeface="DM Sans"/>
              <a:ea typeface="DM Sans"/>
              <a:cs typeface="DM Sans"/>
              <a:sym typeface="DM Sans"/>
            </a:endParaRPr>
          </a:p>
          <a:p>
            <a:pPr marL="0" marR="0" lvl="0" indent="0" algn="l" rtl="0">
              <a:lnSpc>
                <a:spcPct val="100000"/>
              </a:lnSpc>
              <a:spcBef>
                <a:spcPts val="0"/>
              </a:spcBef>
              <a:spcAft>
                <a:spcPts val="0"/>
              </a:spcAft>
              <a:buNone/>
            </a:pPr>
            <a:r>
              <a:rPr lang="es" sz="1350">
                <a:latin typeface="DM Sans"/>
                <a:ea typeface="DM Sans"/>
                <a:cs typeface="DM Sans"/>
                <a:sym typeface="DM Sans"/>
              </a:rPr>
              <a:t>(El profesor puede proporcionarte algunos datos de prueba)</a:t>
            </a:r>
            <a:endParaRPr sz="1350">
              <a:latin typeface="DM Sans"/>
              <a:ea typeface="DM Sans"/>
              <a:cs typeface="DM Sans"/>
              <a:sym typeface="DM Sans"/>
            </a:endParaRPr>
          </a:p>
        </p:txBody>
      </p:sp>
      <p:sp>
        <p:nvSpPr>
          <p:cNvPr id="949" name="Google Shape;949;p158"/>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grpSp>
        <p:nvGrpSpPr>
          <p:cNvPr id="954" name="Google Shape;954;p159"/>
          <p:cNvGrpSpPr/>
          <p:nvPr/>
        </p:nvGrpSpPr>
        <p:grpSpPr>
          <a:xfrm>
            <a:off x="457347" y="468298"/>
            <a:ext cx="431074" cy="431074"/>
            <a:chOff x="974706" y="2467173"/>
            <a:chExt cx="738900" cy="738900"/>
          </a:xfrm>
        </p:grpSpPr>
        <p:sp>
          <p:nvSpPr>
            <p:cNvPr id="955" name="Google Shape;955;p159"/>
            <p:cNvSpPr/>
            <p:nvPr/>
          </p:nvSpPr>
          <p:spPr>
            <a:xfrm>
              <a:off x="974706" y="2467173"/>
              <a:ext cx="738900" cy="738900"/>
            </a:xfrm>
            <a:prstGeom prst="ellipse">
              <a:avLst/>
            </a:prstGeom>
            <a:solidFill>
              <a:srgbClr val="EA9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56" name="Google Shape;956;p159" title="ícono de actividad en clase"/>
            <p:cNvPicPr preferRelativeResize="0"/>
            <p:nvPr/>
          </p:nvPicPr>
          <p:blipFill rotWithShape="1">
            <a:blip r:embed="rId3">
              <a:alphaModFix/>
            </a:blip>
            <a:srcRect/>
            <a:stretch/>
          </p:blipFill>
          <p:spPr>
            <a:xfrm>
              <a:off x="1109750" y="2610275"/>
              <a:ext cx="452650" cy="452650"/>
            </a:xfrm>
            <a:prstGeom prst="rect">
              <a:avLst/>
            </a:prstGeom>
            <a:noFill/>
            <a:ln>
              <a:noFill/>
            </a:ln>
          </p:spPr>
        </p:pic>
      </p:grpSp>
      <p:sp>
        <p:nvSpPr>
          <p:cNvPr id="957" name="Google Shape;957;p159"/>
          <p:cNvSpPr txBox="1"/>
          <p:nvPr/>
        </p:nvSpPr>
        <p:spPr>
          <a:xfrm>
            <a:off x="501450" y="1081750"/>
            <a:ext cx="7366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Agrupación de estudiantes</a:t>
            </a:r>
            <a:endParaRPr sz="4000" b="1" i="0" u="none" strike="noStrike" cap="none">
              <a:solidFill>
                <a:schemeClr val="dk1"/>
              </a:solidFill>
              <a:latin typeface="DM Sans"/>
              <a:ea typeface="DM Sans"/>
              <a:cs typeface="DM Sans"/>
              <a:sym typeface="DM Sans"/>
            </a:endParaRPr>
          </a:p>
        </p:txBody>
      </p:sp>
      <p:pic>
        <p:nvPicPr>
          <p:cNvPr id="958" name="Google Shape;958;p159"/>
          <p:cNvPicPr preferRelativeResize="0"/>
          <p:nvPr/>
        </p:nvPicPr>
        <p:blipFill rotWithShape="1">
          <a:blip r:embed="rId4">
            <a:alphaModFix/>
          </a:blip>
          <a:srcRect/>
          <a:stretch/>
        </p:blipFill>
        <p:spPr>
          <a:xfrm>
            <a:off x="7811413" y="4692275"/>
            <a:ext cx="1150750" cy="267575"/>
          </a:xfrm>
          <a:prstGeom prst="rect">
            <a:avLst/>
          </a:prstGeom>
          <a:noFill/>
          <a:ln>
            <a:noFill/>
          </a:ln>
        </p:spPr>
      </p:pic>
      <p:sp>
        <p:nvSpPr>
          <p:cNvPr id="959" name="Google Shape;959;p159"/>
          <p:cNvSpPr txBox="1"/>
          <p:nvPr/>
        </p:nvSpPr>
        <p:spPr>
          <a:xfrm>
            <a:off x="930550" y="468275"/>
            <a:ext cx="2461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DM Sans"/>
                <a:ea typeface="DM Sans"/>
                <a:cs typeface="DM Sans"/>
                <a:sym typeface="DM Sans"/>
              </a:rPr>
              <a:t>ACTIVIDAD EN CLASE</a:t>
            </a:r>
            <a:endParaRPr sz="1400" b="0" i="0" u="none" strike="noStrike" cap="none">
              <a:solidFill>
                <a:srgbClr val="000000"/>
              </a:solidFill>
              <a:latin typeface="DM Sans"/>
              <a:ea typeface="DM Sans"/>
              <a:cs typeface="DM Sans"/>
              <a:sym typeface="DM Sans"/>
            </a:endParaRPr>
          </a:p>
        </p:txBody>
      </p:sp>
      <p:sp>
        <p:nvSpPr>
          <p:cNvPr id="960" name="Google Shape;960;p159"/>
          <p:cNvSpPr txBox="1"/>
          <p:nvPr/>
        </p:nvSpPr>
        <p:spPr>
          <a:xfrm>
            <a:off x="569125" y="2125450"/>
            <a:ext cx="7007400" cy="205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s" sz="1350">
                <a:latin typeface="DM Sans"/>
                <a:ea typeface="DM Sans"/>
                <a:cs typeface="DM Sans"/>
                <a:sym typeface="DM Sans"/>
              </a:rPr>
              <a:t>Una vez generados tus datos de prueba:</a:t>
            </a:r>
            <a:endParaRPr sz="1350">
              <a:latin typeface="DM Sans"/>
              <a:ea typeface="DM Sans"/>
              <a:cs typeface="DM Sans"/>
              <a:sym typeface="DM Sans"/>
            </a:endParaRPr>
          </a:p>
          <a:p>
            <a:pPr marL="0" marR="0" lvl="0" indent="0" algn="l" rtl="0">
              <a:lnSpc>
                <a:spcPct val="100000"/>
              </a:lnSpc>
              <a:spcBef>
                <a:spcPts val="0"/>
              </a:spcBef>
              <a:spcAft>
                <a:spcPts val="0"/>
              </a:spcAft>
              <a:buNone/>
            </a:pP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a los estudiantes agrupados por calificación del mejor al peor</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a los estudiantes agrupados por grupo.</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de los estudiantes del grupo 1B</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de los estudiantes del grupo 1A</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general de los estudiantes.</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de calificación de los hombres</a:t>
            </a: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AutoNum type="arabicPeriod"/>
            </a:pPr>
            <a:r>
              <a:rPr lang="es" sz="1350">
                <a:latin typeface="DM Sans"/>
                <a:ea typeface="DM Sans"/>
                <a:cs typeface="DM Sans"/>
                <a:sym typeface="DM Sans"/>
              </a:rPr>
              <a:t>Obtener el promedio de calificación de las mujeres.</a:t>
            </a:r>
            <a:endParaRPr sz="1350">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80"/>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¿Preguntas?</a:t>
            </a:r>
            <a:endParaRPr sz="4000" b="1" i="0" u="none" strike="noStrike" cap="none">
              <a:solidFill>
                <a:srgbClr val="EAFF6A"/>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6" name="Google Shape;1486;p220"/>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¿Preguntas?</a:t>
            </a:r>
            <a:endParaRPr sz="4000" b="1" i="0" u="none" strike="noStrike" cap="none">
              <a:solidFill>
                <a:srgbClr val="EAFF6A"/>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221"/>
          <p:cNvSpPr txBox="1"/>
          <p:nvPr/>
        </p:nvSpPr>
        <p:spPr>
          <a:xfrm>
            <a:off x="1461300" y="1925250"/>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Opina y valora</a:t>
            </a:r>
            <a:r>
              <a:rPr lang="es" sz="4000" b="1" i="0" u="none" strike="noStrike" cap="none">
                <a:solidFill>
                  <a:srgbClr val="DEFC52"/>
                </a:solidFill>
                <a:latin typeface="DM Sans"/>
                <a:ea typeface="DM Sans"/>
                <a:cs typeface="DM Sans"/>
                <a:sym typeface="DM Sans"/>
              </a:rPr>
              <a:t> </a:t>
            </a:r>
            <a:endParaRPr sz="4000" b="1" i="0" u="none" strike="noStrike" cap="none">
              <a:solidFill>
                <a:srgbClr val="DEFC52"/>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a:t>
            </a:r>
            <a:endParaRPr sz="4000" b="1" i="0" u="none" strike="noStrike" cap="none">
              <a:solidFill>
                <a:schemeClr val="lt1"/>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223"/>
          <p:cNvSpPr txBox="1"/>
          <p:nvPr/>
        </p:nvSpPr>
        <p:spPr>
          <a:xfrm>
            <a:off x="2382900" y="2171550"/>
            <a:ext cx="4378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s" sz="4000" b="1" i="0" u="none" strike="noStrike" cap="none">
                <a:solidFill>
                  <a:srgbClr val="FFFFFF"/>
                </a:solidFill>
                <a:latin typeface="DM Sans"/>
                <a:ea typeface="DM Sans"/>
                <a:cs typeface="DM Sans"/>
                <a:sym typeface="DM Sans"/>
              </a:rPr>
              <a:t>Muchas gracias</a:t>
            </a:r>
            <a:r>
              <a:rPr lang="es" sz="4000" b="1" i="0" u="none" strike="noStrike" cap="none">
                <a:solidFill>
                  <a:srgbClr val="EAFF6A"/>
                </a:solidFill>
                <a:latin typeface="DM Sans"/>
                <a:ea typeface="DM Sans"/>
                <a:cs typeface="DM Sans"/>
                <a:sym typeface="DM Sans"/>
              </a:rPr>
              <a:t>.</a:t>
            </a:r>
            <a:endParaRPr sz="4000" b="0" i="0" u="none" strike="noStrike" cap="none">
              <a:solidFill>
                <a:srgbClr val="EAFF6A"/>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pic>
        <p:nvPicPr>
          <p:cNvPr id="1507" name="Google Shape;1507;p224" title="Hashtag &quot;democratizando la educación&quot;"/>
          <p:cNvPicPr preferRelativeResize="0"/>
          <p:nvPr/>
        </p:nvPicPr>
        <p:blipFill rotWithShape="1">
          <a:blip r:embed="rId3">
            <a:alphaModFix/>
          </a:blip>
          <a:srcRect/>
          <a:stretch/>
        </p:blipFill>
        <p:spPr>
          <a:xfrm>
            <a:off x="1609675" y="2410500"/>
            <a:ext cx="5924650" cy="32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18"/>
          <p:cNvSpPr txBox="1"/>
          <p:nvPr/>
        </p:nvSpPr>
        <p:spPr>
          <a:xfrm>
            <a:off x="1461300" y="2216250"/>
            <a:ext cx="6221400" cy="711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800" b="1" dirty="0">
                <a:solidFill>
                  <a:schemeClr val="dk1"/>
                </a:solidFill>
                <a:latin typeface="DM Sans"/>
                <a:ea typeface="DM Sans"/>
                <a:cs typeface="DM Sans"/>
                <a:sym typeface="DM Sans"/>
              </a:rPr>
              <a:t>After Class 4°</a:t>
            </a:r>
            <a:endParaRPr sz="3800" b="1" dirty="0">
              <a:solidFill>
                <a:schemeClr val="dk1"/>
              </a:solidFill>
              <a:highlight>
                <a:srgbClr val="DEFC52"/>
              </a:highlight>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39"/>
          <p:cNvSpPr txBox="1"/>
          <p:nvPr/>
        </p:nvSpPr>
        <p:spPr>
          <a:xfrm>
            <a:off x="812253" y="2202300"/>
            <a:ext cx="75195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a:solidFill>
                  <a:schemeClr val="accent6"/>
                </a:solidFill>
                <a:latin typeface="DM Sans"/>
                <a:ea typeface="DM Sans"/>
                <a:cs typeface="DM Sans"/>
                <a:sym typeface="DM Sans"/>
              </a:rPr>
              <a:t>Aggregations</a:t>
            </a:r>
            <a:endParaRPr sz="4000" b="1" i="0" u="none" strike="noStrike" cap="none">
              <a:solidFill>
                <a:schemeClr val="accent6"/>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40"/>
          <p:cNvSpPr txBox="1"/>
          <p:nvPr/>
        </p:nvSpPr>
        <p:spPr>
          <a:xfrm>
            <a:off x="483425" y="1338400"/>
            <a:ext cx="4730100" cy="309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Consiste en la realización de múltiples operaciones, generalmente sobre múltiples documentos.</a:t>
            </a: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Pueden utilizarse para:</a:t>
            </a:r>
            <a:endParaRPr sz="135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Agrupar documentos con base en un criterio específico.</a:t>
            </a:r>
            <a:endParaRPr sz="1350">
              <a:latin typeface="DM Sans"/>
              <a:ea typeface="DM Sans"/>
              <a:cs typeface="DM Sans"/>
              <a:sym typeface="DM Sans"/>
            </a:endParaRPr>
          </a:p>
          <a:p>
            <a:pPr marL="457200" marR="0" lvl="0" indent="0" algn="l" rtl="0">
              <a:lnSpc>
                <a:spcPct val="100000"/>
              </a:lnSpc>
              <a:spcBef>
                <a:spcPts val="0"/>
              </a:spcBef>
              <a:spcAft>
                <a:spcPts val="0"/>
              </a:spcAft>
              <a:buNone/>
            </a:pP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Realizar alguna operación sobre dichos documentos, con el fin de obtener un solo resultado.</a:t>
            </a:r>
            <a:endParaRPr sz="1350">
              <a:latin typeface="DM Sans"/>
              <a:ea typeface="DM Sans"/>
              <a:cs typeface="DM Sans"/>
              <a:sym typeface="DM Sans"/>
            </a:endParaRPr>
          </a:p>
          <a:p>
            <a:pPr marL="457200" marR="0" lvl="0" indent="0" algn="l" rtl="0">
              <a:lnSpc>
                <a:spcPct val="100000"/>
              </a:lnSpc>
              <a:spcBef>
                <a:spcPts val="0"/>
              </a:spcBef>
              <a:spcAft>
                <a:spcPts val="0"/>
              </a:spcAft>
              <a:buNone/>
            </a:pPr>
            <a:endParaRPr sz="1350">
              <a:latin typeface="DM Sans"/>
              <a:ea typeface="DM Sans"/>
              <a:cs typeface="DM Sans"/>
              <a:sym typeface="DM Sans"/>
            </a:endParaRPr>
          </a:p>
          <a:p>
            <a:pPr marL="457200" marR="0" lvl="0" indent="-314325" algn="l" rtl="0">
              <a:lnSpc>
                <a:spcPct val="100000"/>
              </a:lnSpc>
              <a:spcBef>
                <a:spcPts val="0"/>
              </a:spcBef>
              <a:spcAft>
                <a:spcPts val="0"/>
              </a:spcAft>
              <a:buClr>
                <a:schemeClr val="accent4"/>
              </a:buClr>
              <a:buSzPts val="1350"/>
              <a:buFont typeface="DM Sans"/>
              <a:buChar char="✓"/>
            </a:pPr>
            <a:r>
              <a:rPr lang="es" sz="1350">
                <a:latin typeface="DM Sans"/>
                <a:ea typeface="DM Sans"/>
                <a:cs typeface="DM Sans"/>
                <a:sym typeface="DM Sans"/>
              </a:rPr>
              <a:t>Analizar cambios de información con el paso del tiempo.</a:t>
            </a:r>
            <a:endParaRPr sz="1350">
              <a:latin typeface="DM Sans"/>
              <a:ea typeface="DM Sans"/>
              <a:cs typeface="DM Sans"/>
              <a:sym typeface="DM Sans"/>
            </a:endParaRPr>
          </a:p>
        </p:txBody>
      </p:sp>
      <p:sp>
        <p:nvSpPr>
          <p:cNvPr id="808" name="Google Shape;808;p140"/>
          <p:cNvSpPr txBox="1"/>
          <p:nvPr/>
        </p:nvSpPr>
        <p:spPr>
          <a:xfrm>
            <a:off x="483425" y="326050"/>
            <a:ext cx="3972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Aggregation</a:t>
            </a:r>
            <a:endParaRPr sz="4000" b="1" i="0" u="none" strike="noStrike" cap="none">
              <a:solidFill>
                <a:schemeClr val="dk1"/>
              </a:solidFill>
              <a:latin typeface="DM Sans"/>
              <a:ea typeface="DM Sans"/>
              <a:cs typeface="DM Sans"/>
              <a:sym typeface="DM Sans"/>
            </a:endParaRPr>
          </a:p>
        </p:txBody>
      </p:sp>
      <p:pic>
        <p:nvPicPr>
          <p:cNvPr id="809" name="Google Shape;809;p140"/>
          <p:cNvPicPr preferRelativeResize="0"/>
          <p:nvPr/>
        </p:nvPicPr>
        <p:blipFill>
          <a:blip r:embed="rId3">
            <a:alphaModFix/>
          </a:blip>
          <a:stretch>
            <a:fillRect/>
          </a:stretch>
        </p:blipFill>
        <p:spPr>
          <a:xfrm>
            <a:off x="4986850" y="2053700"/>
            <a:ext cx="4042201" cy="1300200"/>
          </a:xfrm>
          <a:prstGeom prst="rect">
            <a:avLst/>
          </a:prstGeom>
          <a:noFill/>
          <a:ln>
            <a:noFill/>
          </a:ln>
        </p:spPr>
      </p:pic>
      <p:sp>
        <p:nvSpPr>
          <p:cNvPr id="3" name="CuadroTexto 2">
            <a:extLst>
              <a:ext uri="{FF2B5EF4-FFF2-40B4-BE49-F238E27FC236}">
                <a16:creationId xmlns:a16="http://schemas.microsoft.com/office/drawing/2014/main" id="{B3438E73-89E9-2408-4BC0-C8D52E7D7456}"/>
              </a:ext>
            </a:extLst>
          </p:cNvPr>
          <p:cNvSpPr txBox="1"/>
          <p:nvPr/>
        </p:nvSpPr>
        <p:spPr>
          <a:xfrm>
            <a:off x="1557229" y="4705750"/>
            <a:ext cx="4572000" cy="523220"/>
          </a:xfrm>
          <a:prstGeom prst="rect">
            <a:avLst/>
          </a:prstGeom>
          <a:noFill/>
        </p:spPr>
        <p:txBody>
          <a:bodyPr wrap="square">
            <a:spAutoFit/>
          </a:bodyPr>
          <a:lstStyle/>
          <a:p>
            <a:r>
              <a:rPr lang="es-AR" dirty="0">
                <a:hlinkClick r:id="rId4"/>
              </a:rPr>
              <a:t>https://www.mongodb.com/docs/manual/aggregation/</a:t>
            </a:r>
            <a:endParaRPr lang="es-AR" dirty="0"/>
          </a:p>
          <a:p>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41"/>
          <p:cNvSpPr txBox="1"/>
          <p:nvPr/>
        </p:nvSpPr>
        <p:spPr>
          <a:xfrm>
            <a:off x="457725" y="595500"/>
            <a:ext cx="7623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chemeClr val="dk1"/>
                </a:solidFill>
                <a:latin typeface="DM Sans"/>
                <a:ea typeface="DM Sans"/>
                <a:cs typeface="DM Sans"/>
                <a:sym typeface="DM Sans"/>
              </a:rPr>
              <a:t>Funcionamiento</a:t>
            </a:r>
            <a:endParaRPr sz="4000" b="1" i="0" u="none" strike="noStrike" cap="none">
              <a:solidFill>
                <a:schemeClr val="dk1"/>
              </a:solidFill>
              <a:latin typeface="DM Sans"/>
              <a:ea typeface="DM Sans"/>
              <a:cs typeface="DM Sans"/>
              <a:sym typeface="DM Sans"/>
            </a:endParaRPr>
          </a:p>
        </p:txBody>
      </p:sp>
      <p:sp>
        <p:nvSpPr>
          <p:cNvPr id="815" name="Google Shape;815;p141"/>
          <p:cNvSpPr txBox="1"/>
          <p:nvPr/>
        </p:nvSpPr>
        <p:spPr>
          <a:xfrm>
            <a:off x="457725" y="1338675"/>
            <a:ext cx="3700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dirty="0">
                <a:latin typeface="DM Sans"/>
                <a:ea typeface="DM Sans"/>
                <a:cs typeface="DM Sans"/>
                <a:sym typeface="DM Sans"/>
              </a:rPr>
              <a:t>Los aggregation pipelines consistirán en un conjunto de pasos (stages), donde cada paso corresponderá a una operación a realizar.</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Podemos definir tantas stages como necesitemos con el fin de llegar a los resultados esperados.</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Los documentos resultantes de una stage que finaliza, se utilizan como “input” de la siguiente stage, y así sucesivamente hasta llegar al final.</a:t>
            </a:r>
            <a:endParaRPr sz="1300" dirty="0">
              <a:latin typeface="DM Sans"/>
              <a:ea typeface="DM Sans"/>
              <a:cs typeface="DM Sans"/>
              <a:sym typeface="DM Sans"/>
            </a:endParaRPr>
          </a:p>
        </p:txBody>
      </p:sp>
      <p:sp>
        <p:nvSpPr>
          <p:cNvPr id="816" name="Google Shape;816;p141"/>
          <p:cNvSpPr txBox="1"/>
          <p:nvPr/>
        </p:nvSpPr>
        <p:spPr>
          <a:xfrm>
            <a:off x="4572000" y="1338675"/>
            <a:ext cx="3700500" cy="27853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dirty="0">
                <a:latin typeface="DM Sans"/>
                <a:ea typeface="DM Sans"/>
                <a:cs typeface="DM Sans"/>
                <a:sym typeface="DM Sans"/>
              </a:rPr>
              <a:t>Un ejemplo de un pipeline de aggregation puede ser:</a:t>
            </a:r>
            <a:br>
              <a:rPr lang="es" sz="1300" dirty="0">
                <a:latin typeface="DM Sans"/>
                <a:ea typeface="DM Sans"/>
                <a:cs typeface="DM Sans"/>
                <a:sym typeface="DM Sans"/>
              </a:rPr>
            </a:b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Primero filtrar los documentos que tengan un valor “x” mayor a 20</a:t>
            </a: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Luego ordenarlos de mayor a menor</a:t>
            </a: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Luego, en un nuevo campo, devolver el valor máximo</a:t>
            </a: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Luego, también en un nuevo campo, devolver el valor mínimo</a:t>
            </a:r>
            <a:endParaRPr sz="1300" dirty="0">
              <a:latin typeface="DM Sans"/>
              <a:ea typeface="DM Sans"/>
              <a:cs typeface="DM Sans"/>
              <a:sym typeface="DM Sans"/>
            </a:endParaRPr>
          </a:p>
          <a:p>
            <a:pPr marL="457200" lvl="0" indent="-311150" algn="l" rtl="0">
              <a:spcBef>
                <a:spcPts val="0"/>
              </a:spcBef>
              <a:spcAft>
                <a:spcPts val="0"/>
              </a:spcAft>
              <a:buClr>
                <a:schemeClr val="accent4"/>
              </a:buClr>
              <a:buSzPts val="1300"/>
              <a:buFont typeface="DM Sans"/>
              <a:buAutoNum type="arabicPeriod"/>
            </a:pPr>
            <a:r>
              <a:rPr lang="es" sz="1300" dirty="0">
                <a:latin typeface="DM Sans"/>
                <a:ea typeface="DM Sans"/>
                <a:cs typeface="DM Sans"/>
                <a:sym typeface="DM Sans"/>
              </a:rPr>
              <a:t>Por último, y en un nuevo campo, mostrar la suma total de todos los documentos</a:t>
            </a:r>
            <a:endParaRPr sz="1300" dirty="0">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43"/>
          <p:cNvSpPr txBox="1"/>
          <p:nvPr/>
        </p:nvSpPr>
        <p:spPr>
          <a:xfrm>
            <a:off x="457725" y="661975"/>
            <a:ext cx="85314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3000" b="1">
                <a:solidFill>
                  <a:schemeClr val="dk1"/>
                </a:solidFill>
                <a:latin typeface="DM Sans"/>
                <a:ea typeface="DM Sans"/>
                <a:cs typeface="DM Sans"/>
                <a:sym typeface="DM Sans"/>
              </a:rPr>
              <a:t>Principales stages disponibles en un aggregation pipeline</a:t>
            </a:r>
            <a:endParaRPr sz="3000" b="1" i="0" u="none" strike="noStrike" cap="none">
              <a:solidFill>
                <a:schemeClr val="dk1"/>
              </a:solidFill>
              <a:latin typeface="DM Sans"/>
              <a:ea typeface="DM Sans"/>
              <a:cs typeface="DM Sans"/>
              <a:sym typeface="DM Sans"/>
            </a:endParaRPr>
          </a:p>
        </p:txBody>
      </p:sp>
      <p:sp>
        <p:nvSpPr>
          <p:cNvPr id="830" name="Google Shape;830;p143"/>
          <p:cNvSpPr txBox="1"/>
          <p:nvPr/>
        </p:nvSpPr>
        <p:spPr>
          <a:xfrm>
            <a:off x="457725" y="1739600"/>
            <a:ext cx="3700500" cy="258529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1300" dirty="0">
                <a:solidFill>
                  <a:schemeClr val="dk1"/>
                </a:solidFill>
                <a:latin typeface="DM Sans"/>
                <a:ea typeface="DM Sans"/>
                <a:cs typeface="DM Sans"/>
                <a:sym typeface="DM Sans"/>
              </a:rPr>
              <a:t>$skip: Devuelve sólo los documentos que se encuentren después del offset indicado.</a:t>
            </a:r>
            <a:endParaRPr sz="1300" dirty="0">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sz="1300" dirty="0">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sz="1300" dirty="0">
                <a:solidFill>
                  <a:schemeClr val="dk1"/>
                </a:solidFill>
                <a:latin typeface="DM Sans"/>
                <a:ea typeface="DM Sans"/>
                <a:cs typeface="DM Sans"/>
                <a:sym typeface="DM Sans"/>
              </a:rPr>
              <a:t>$sort: Ordena los documentos en la stage actual.</a:t>
            </a:r>
          </a:p>
          <a:p>
            <a:pPr marL="0" lvl="0" indent="0" algn="l" rtl="0">
              <a:spcBef>
                <a:spcPts val="0"/>
              </a:spcBef>
              <a:spcAft>
                <a:spcPts val="0"/>
              </a:spcAft>
              <a:buClr>
                <a:schemeClr val="dk1"/>
              </a:buClr>
              <a:buSzPts val="1100"/>
              <a:buFont typeface="Arial"/>
              <a:buNone/>
            </a:pPr>
            <a:endParaRPr lang="es" sz="1300" dirty="0">
              <a:solidFill>
                <a:schemeClr val="dk1"/>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sz="1300" dirty="0">
                <a:latin typeface="DM Sans"/>
                <a:ea typeface="DM Sans"/>
                <a:cs typeface="DM Sans"/>
                <a:sym typeface="DM Sans"/>
              </a:rPr>
              <a:t>$group: Permite agrupar los documentos disponibles en nuevos grupos según un criterio especificado. </a:t>
            </a:r>
            <a:r>
              <a:rPr lang="es" sz="1300" b="1" dirty="0">
                <a:latin typeface="DM Sans"/>
                <a:ea typeface="DM Sans"/>
                <a:cs typeface="DM Sans"/>
                <a:sym typeface="DM Sans"/>
              </a:rPr>
              <a:t>Cada grupo cuenta con un _id nuevo, </a:t>
            </a:r>
            <a:r>
              <a:rPr lang="es" sz="1300" dirty="0">
                <a:latin typeface="DM Sans"/>
                <a:ea typeface="DM Sans"/>
                <a:cs typeface="DM Sans"/>
                <a:sym typeface="DM Sans"/>
              </a:rPr>
              <a:t>además de los valores acumulados. Trabaja a su vez con </a:t>
            </a:r>
            <a:r>
              <a:rPr lang="es-ES" sz="1200" dirty="0">
                <a:hlinkClick r:id="rId3"/>
              </a:rPr>
              <a:t>operadores</a:t>
            </a:r>
            <a:r>
              <a:rPr lang="es" sz="1300" dirty="0">
                <a:latin typeface="DM Sans"/>
                <a:ea typeface="DM Sans"/>
                <a:cs typeface="DM Sans"/>
                <a:sym typeface="DM Sans"/>
              </a:rPr>
              <a:t> como max, min, avg, etc.</a:t>
            </a:r>
            <a:endParaRPr sz="1300" dirty="0">
              <a:latin typeface="DM Sans"/>
              <a:ea typeface="DM Sans"/>
              <a:cs typeface="DM Sans"/>
              <a:sym typeface="DM Sans"/>
            </a:endParaRPr>
          </a:p>
        </p:txBody>
      </p:sp>
      <p:sp>
        <p:nvSpPr>
          <p:cNvPr id="831" name="Google Shape;831;p143"/>
          <p:cNvSpPr txBox="1"/>
          <p:nvPr/>
        </p:nvSpPr>
        <p:spPr>
          <a:xfrm>
            <a:off x="4535150" y="1739600"/>
            <a:ext cx="3700500" cy="258529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dirty="0">
                <a:latin typeface="DM Sans"/>
                <a:ea typeface="DM Sans"/>
                <a:cs typeface="DM Sans"/>
                <a:sym typeface="DM Sans"/>
              </a:rPr>
              <a:t>$match: Devuelve sólo los documentos que cumplan con un criterio de búsqueda. Podemos colocar aquí filtros comunes</a:t>
            </a:r>
            <a:endParaRPr sz="1300" dirty="0">
              <a:latin typeface="DM Sans"/>
              <a:ea typeface="DM Sans"/>
              <a:cs typeface="DM Sans"/>
              <a:sym typeface="DM Sans"/>
            </a:endParaRPr>
          </a:p>
          <a:p>
            <a:pPr marL="0" lvl="0" indent="0" algn="l" rtl="0">
              <a:spcBef>
                <a:spcPts val="0"/>
              </a:spcBef>
              <a:spcAft>
                <a:spcPts val="0"/>
              </a:spcAft>
              <a:buNone/>
            </a:pPr>
            <a:endParaRPr sz="1300" dirty="0">
              <a:latin typeface="DM Sans"/>
              <a:ea typeface="DM Sans"/>
              <a:cs typeface="DM Sans"/>
              <a:sym typeface="DM Sans"/>
            </a:endParaRPr>
          </a:p>
          <a:p>
            <a:pPr marL="0" lvl="0" indent="0" algn="l" rtl="0">
              <a:spcBef>
                <a:spcPts val="0"/>
              </a:spcBef>
              <a:spcAft>
                <a:spcPts val="0"/>
              </a:spcAft>
              <a:buNone/>
            </a:pPr>
            <a:r>
              <a:rPr lang="es" sz="1300" dirty="0">
                <a:latin typeface="DM Sans"/>
                <a:ea typeface="DM Sans"/>
                <a:cs typeface="DM Sans"/>
                <a:sym typeface="DM Sans"/>
              </a:rPr>
              <a:t>$count : Cuenta el número de documentos disponibles que se encuentren en la stage actual.</a:t>
            </a:r>
          </a:p>
          <a:p>
            <a:pPr marL="0" lvl="0" indent="0" algn="l" rtl="0">
              <a:spcBef>
                <a:spcPts val="0"/>
              </a:spcBef>
              <a:spcAft>
                <a:spcPts val="0"/>
              </a:spcAft>
              <a:buNone/>
            </a:pPr>
            <a:endParaRPr lang="es" sz="1300" dirty="0">
              <a:latin typeface="DM Sans"/>
              <a:ea typeface="DM Sans"/>
              <a:cs typeface="DM Sans"/>
              <a:sym typeface="DM Sans"/>
            </a:endParaRPr>
          </a:p>
          <a:p>
            <a:r>
              <a:rPr lang="es" sz="1300" dirty="0">
                <a:latin typeface="DM Sans"/>
                <a:ea typeface="DM Sans"/>
                <a:cs typeface="DM Sans"/>
                <a:sym typeface="DM Sans"/>
              </a:rPr>
              <a:t>$merge: escribe los resultados del pipeline en una colección. Debe ser la última stage del pipeline para poder funcionar.</a:t>
            </a:r>
          </a:p>
          <a:p>
            <a:pPr marL="0" lvl="0" indent="0" algn="l" rtl="0">
              <a:spcBef>
                <a:spcPts val="0"/>
              </a:spcBef>
              <a:spcAft>
                <a:spcPts val="0"/>
              </a:spcAft>
              <a:buNone/>
            </a:pPr>
            <a:endParaRPr sz="1300" dirty="0">
              <a:latin typeface="DM Sans"/>
              <a:ea typeface="DM Sans"/>
              <a:cs typeface="DM Sans"/>
              <a:sym typeface="DM Sans"/>
            </a:endParaRPr>
          </a:p>
        </p:txBody>
      </p:sp>
      <p:sp>
        <p:nvSpPr>
          <p:cNvPr id="832" name="Google Shape;832;p143"/>
          <p:cNvSpPr txBox="1"/>
          <p:nvPr/>
        </p:nvSpPr>
        <p:spPr>
          <a:xfrm>
            <a:off x="2584425" y="4473525"/>
            <a:ext cx="4278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latin typeface="DM Sans"/>
                <a:ea typeface="DM Sans"/>
                <a:cs typeface="DM Sans"/>
                <a:sym typeface="DM Sans"/>
              </a:rPr>
              <a:t>Puedes revisar la </a:t>
            </a:r>
            <a:r>
              <a:rPr lang="es" sz="1300" u="sng">
                <a:solidFill>
                  <a:schemeClr val="hlink"/>
                </a:solidFill>
                <a:latin typeface="DM Sans"/>
                <a:ea typeface="DM Sans"/>
                <a:cs typeface="DM Sans"/>
                <a:sym typeface="DM Sans"/>
                <a:hlinkClick r:id="rId4"/>
              </a:rPr>
              <a:t>lista completa de stages</a:t>
            </a:r>
            <a:endParaRPr sz="1300">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144"/>
          <p:cNvSpPr txBox="1"/>
          <p:nvPr/>
        </p:nvSpPr>
        <p:spPr>
          <a:xfrm>
            <a:off x="14451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Ejemplo en vivo</a:t>
            </a:r>
            <a:endParaRPr sz="3500" b="1" i="0" u="none" strike="noStrike" cap="none">
              <a:solidFill>
                <a:srgbClr val="EAFF6A"/>
              </a:solidFill>
              <a:latin typeface="DM Sans"/>
              <a:ea typeface="DM Sans"/>
              <a:cs typeface="DM Sans"/>
              <a:sym typeface="DM Sans"/>
            </a:endParaRPr>
          </a:p>
        </p:txBody>
      </p:sp>
      <p:sp>
        <p:nvSpPr>
          <p:cNvPr id="838" name="Google Shape;838;p144"/>
          <p:cNvSpPr txBox="1"/>
          <p:nvPr/>
        </p:nvSpPr>
        <p:spPr>
          <a:xfrm>
            <a:off x="473350" y="1626100"/>
            <a:ext cx="7706100" cy="249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a:solidFill>
                  <a:srgbClr val="B7B7B7"/>
                </a:solidFill>
                <a:latin typeface="DM Sans"/>
                <a:ea typeface="DM Sans"/>
                <a:cs typeface="DM Sans"/>
                <a:sym typeface="DM Sans"/>
              </a:rPr>
              <a:t>Se desea gestionar una base de datos para una pizzería. Dado un conjunto de órdenes:</a:t>
            </a:r>
            <a:endParaRPr sz="2500">
              <a:solidFill>
                <a:srgbClr val="B7B7B7"/>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500"/>
              <a:buFont typeface="Arial"/>
              <a:buNone/>
            </a:pPr>
            <a:endParaRPr sz="2500">
              <a:solidFill>
                <a:srgbClr val="B7B7B7"/>
              </a:solidFill>
              <a:latin typeface="DM Sans"/>
              <a:ea typeface="DM Sans"/>
              <a:cs typeface="DM Sans"/>
              <a:sym typeface="DM Sans"/>
            </a:endParaRPr>
          </a:p>
          <a:p>
            <a:pPr marL="457200" marR="0" lvl="0" indent="-387350" algn="l" rtl="0">
              <a:lnSpc>
                <a:spcPct val="100000"/>
              </a:lnSpc>
              <a:spcBef>
                <a:spcPts val="0"/>
              </a:spcBef>
              <a:spcAft>
                <a:spcPts val="0"/>
              </a:spcAft>
              <a:buClr>
                <a:schemeClr val="accent6"/>
              </a:buClr>
              <a:buSzPts val="2500"/>
              <a:buFont typeface="DM Sans"/>
              <a:buChar char="✓"/>
            </a:pPr>
            <a:r>
              <a:rPr lang="es" sz="2500">
                <a:solidFill>
                  <a:srgbClr val="B7B7B7"/>
                </a:solidFill>
                <a:latin typeface="DM Sans"/>
                <a:ea typeface="DM Sans"/>
                <a:cs typeface="DM Sans"/>
                <a:sym typeface="DM Sans"/>
              </a:rPr>
              <a:t>Definir las ventas totales de los diferentes sabores para las pizzas medianas.</a:t>
            </a:r>
            <a:endParaRPr sz="2500">
              <a:solidFill>
                <a:srgbClr val="B7B7B7"/>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B7B7B7"/>
              </a:solidFill>
              <a:latin typeface="DM Sans"/>
              <a:ea typeface="DM Sans"/>
              <a:cs typeface="DM Sans"/>
              <a:sym typeface="DM Sans"/>
            </a:endParaRPr>
          </a:p>
        </p:txBody>
      </p:sp>
      <p:grpSp>
        <p:nvGrpSpPr>
          <p:cNvPr id="839" name="Google Shape;839;p144"/>
          <p:cNvGrpSpPr/>
          <p:nvPr/>
        </p:nvGrpSpPr>
        <p:grpSpPr>
          <a:xfrm>
            <a:off x="473351" y="619523"/>
            <a:ext cx="738900" cy="738900"/>
            <a:chOff x="473351" y="619523"/>
            <a:chExt cx="738900" cy="738900"/>
          </a:xfrm>
        </p:grpSpPr>
        <p:sp>
          <p:nvSpPr>
            <p:cNvPr id="840" name="Google Shape;840;p144"/>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41" name="Google Shape;841;p144" title="ícono de ejemplo en vivo"/>
            <p:cNvPicPr preferRelativeResize="0"/>
            <p:nvPr/>
          </p:nvPicPr>
          <p:blipFill rotWithShape="1">
            <a:blip r:embed="rId3">
              <a:alphaModFix/>
            </a:blip>
            <a:srcRect/>
            <a:stretch/>
          </p:blipFill>
          <p:spPr>
            <a:xfrm>
              <a:off x="616475" y="762650"/>
              <a:ext cx="452650" cy="4526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45"/>
          <p:cNvSpPr txBox="1"/>
          <p:nvPr/>
        </p:nvSpPr>
        <p:spPr>
          <a:xfrm>
            <a:off x="336300" y="228600"/>
            <a:ext cx="8471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000" b="1">
                <a:solidFill>
                  <a:schemeClr val="lt1"/>
                </a:solidFill>
                <a:latin typeface="DM Sans"/>
                <a:ea typeface="DM Sans"/>
                <a:cs typeface="DM Sans"/>
                <a:sym typeface="DM Sans"/>
              </a:rPr>
              <a:t>Ejemplo: Desarrollando el schema para órdenes de pizza.</a:t>
            </a:r>
            <a:endParaRPr sz="3000" b="1">
              <a:solidFill>
                <a:schemeClr val="lt1"/>
              </a:solidFill>
              <a:latin typeface="DM Sans"/>
              <a:ea typeface="DM Sans"/>
              <a:cs typeface="DM Sans"/>
              <a:sym typeface="DM Sans"/>
            </a:endParaRPr>
          </a:p>
        </p:txBody>
      </p:sp>
      <p:pic>
        <p:nvPicPr>
          <p:cNvPr id="847" name="Google Shape;847;p145"/>
          <p:cNvPicPr preferRelativeResize="0"/>
          <p:nvPr/>
        </p:nvPicPr>
        <p:blipFill>
          <a:blip r:embed="rId3">
            <a:alphaModFix/>
          </a:blip>
          <a:stretch>
            <a:fillRect/>
          </a:stretch>
        </p:blipFill>
        <p:spPr>
          <a:xfrm>
            <a:off x="1377075" y="1336800"/>
            <a:ext cx="6239748" cy="3501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1464</TotalTime>
  <Words>3187</Words>
  <Application>Microsoft Office PowerPoint</Application>
  <PresentationFormat>Presentación en pantalla (16:9)</PresentationFormat>
  <Paragraphs>218</Paragraphs>
  <Slides>28</Slides>
  <Notes>28</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28</vt:i4>
      </vt:variant>
    </vt:vector>
  </HeadingPairs>
  <TitlesOfParts>
    <vt:vector size="34" baseType="lpstr">
      <vt:lpstr>DM Sans</vt:lpstr>
      <vt:lpstr>Helvetica Neue Light</vt:lpstr>
      <vt:lpstr>Arial</vt:lpstr>
      <vt:lpstr>Courier New</vt:lpstr>
      <vt:lpstr>Simple Light</vt:lpstr>
      <vt:lpstr>Coder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Diego R. Polverelli</cp:lastModifiedBy>
  <cp:revision>24</cp:revision>
  <dcterms:modified xsi:type="dcterms:W3CDTF">2023-03-21T03:12:43Z</dcterms:modified>
</cp:coreProperties>
</file>