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6" r:id="rId1"/>
    <p:sldMasterId id="2147483747" r:id="rId2"/>
  </p:sldMasterIdLst>
  <p:notesMasterIdLst>
    <p:notesMasterId r:id="rId22"/>
  </p:notesMasterIdLst>
  <p:sldIdLst>
    <p:sldId id="256" r:id="rId3"/>
    <p:sldId id="257" r:id="rId4"/>
    <p:sldId id="271" r:id="rId5"/>
    <p:sldId id="317" r:id="rId6"/>
    <p:sldId id="318" r:id="rId7"/>
    <p:sldId id="319" r:id="rId8"/>
    <p:sldId id="320" r:id="rId9"/>
    <p:sldId id="321" r:id="rId10"/>
    <p:sldId id="322" r:id="rId11"/>
    <p:sldId id="323" r:id="rId12"/>
    <p:sldId id="378" r:id="rId13"/>
    <p:sldId id="380" r:id="rId14"/>
    <p:sldId id="379" r:id="rId15"/>
    <p:sldId id="382" r:id="rId16"/>
    <p:sldId id="381" r:id="rId17"/>
    <p:sldId id="373" r:id="rId18"/>
    <p:sldId id="374" r:id="rId19"/>
    <p:sldId id="376" r:id="rId20"/>
    <p:sldId id="377" r:id="rId21"/>
  </p:sldIdLst>
  <p:sldSz cx="9144000" cy="5143500" type="screen16x9"/>
  <p:notesSz cx="6858000" cy="9144000"/>
  <p:embeddedFontLst>
    <p:embeddedFont>
      <p:font typeface="DM Sans"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54C249-DDDC-499C-89DD-7A15FB1E5F51}">
  <a:tblStyle styleId="{7F54C249-DDDC-499C-89DD-7A15FB1E5F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128dbe8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12128dbe83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dirty="0">
                <a:solidFill>
                  <a:schemeClr val="dk1"/>
                </a:solidFill>
                <a:latin typeface="DM Sans"/>
                <a:ea typeface="DM Sans"/>
                <a:cs typeface="DM Sans"/>
                <a:sym typeface="DM Sans"/>
              </a:rPr>
              <a:t>Obligatoria para la primera clase (después no va).</a:t>
            </a:r>
            <a:endParaRPr dirty="0">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14d5f0ef20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0" name="Google Shape;840;g14d5f0ef20f_0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2128dbe834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0" name="Google Shape;820;g12128dbe834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extLst>
      <p:ext uri="{BB962C8B-B14F-4D97-AF65-F5344CB8AC3E}">
        <p14:creationId xmlns:p14="http://schemas.microsoft.com/office/powerpoint/2010/main" val="4221263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2128dbe834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0" name="Google Shape;820;g12128dbe834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extLst>
      <p:ext uri="{BB962C8B-B14F-4D97-AF65-F5344CB8AC3E}">
        <p14:creationId xmlns:p14="http://schemas.microsoft.com/office/powerpoint/2010/main" val="1912327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2128dbe834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0" name="Google Shape;820;g12128dbe834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extLst>
      <p:ext uri="{BB962C8B-B14F-4D97-AF65-F5344CB8AC3E}">
        <p14:creationId xmlns:p14="http://schemas.microsoft.com/office/powerpoint/2010/main" val="390055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2128dbe834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0" name="Google Shape;820;g12128dbe834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extLst>
      <p:ext uri="{BB962C8B-B14F-4D97-AF65-F5344CB8AC3E}">
        <p14:creationId xmlns:p14="http://schemas.microsoft.com/office/powerpoint/2010/main" val="1636544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2128dbe834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0" name="Google Shape;820;g12128dbe834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extLst>
      <p:ext uri="{BB962C8B-B14F-4D97-AF65-F5344CB8AC3E}">
        <p14:creationId xmlns:p14="http://schemas.microsoft.com/office/powerpoint/2010/main" val="3378555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783e54cd8f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4" name="Google Shape;1484;g1783e54cd8f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1783e54cd8f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9" name="Google Shape;1489;g1783e54cd8f_0_3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783e54cd8f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0" name="Google Shape;1500;g1783e54cd8f_0_4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1783e54cd8f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5" name="Google Shape;1505;g1783e54cd8f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128dbe8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12128dbe83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Colocar todas las clases.</a:t>
            </a:r>
            <a:endParaRPr>
              <a:latin typeface="DM Sans"/>
              <a:ea typeface="DM Sans"/>
              <a:cs typeface="DM Sans"/>
              <a:sym typeface="DM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f3d990c0b2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f3d990c0b2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Antes de empezar, toma en cuenta lo siguiente...</a:t>
            </a:r>
            <a:endParaRPr>
              <a:latin typeface="DM Sans"/>
              <a:ea typeface="DM Sans"/>
              <a:cs typeface="DM Sans"/>
              <a:sym typeface="DM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14d5f0ef20f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7" name="Google Shape;797;g14d5f0ef20f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4d5f0ef20f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2" name="Google Shape;802;g14d5f0ef20f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dirty="0">
                <a:solidFill>
                  <a:schemeClr val="dk1"/>
                </a:solidFill>
                <a:latin typeface="DM Sans"/>
                <a:ea typeface="DM Sans"/>
                <a:cs typeface="DM Sans"/>
                <a:sym typeface="DM Sans"/>
              </a:rPr>
              <a:t>NOTA: Un checklist de skills para los estudiantes es excelente para su formación. Conforme avanzamos, el estudiante comienza a desarrollar algo que nos pasa a todos: El síndrome del impostor. Muchas veces el estudiante avanza clase a clase sin sentir que está aprendiendo demasiado. ¡Una lista de skills le hará ver todo lo que ha avanzado hasta este punto! Así, el estudiante podrá sentirse más seguro al ver todos los temas que ya domina.</a:t>
            </a:r>
            <a:endParaRPr dirty="0">
              <a:solidFill>
                <a:schemeClr val="dk1"/>
              </a:solidFill>
              <a:latin typeface="DM Sans"/>
              <a:ea typeface="DM Sans"/>
              <a:cs typeface="DM Sans"/>
              <a:sym typeface="DM Sans"/>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a:p>
            <a:pPr marL="0" lvl="0" indent="0" algn="l" rtl="0">
              <a:lnSpc>
                <a:spcPct val="100000"/>
              </a:lnSpc>
              <a:spcBef>
                <a:spcPts val="0"/>
              </a:spcBef>
              <a:spcAft>
                <a:spcPts val="0"/>
              </a:spcAft>
              <a:buClr>
                <a:schemeClr val="dk1"/>
              </a:buClr>
              <a:buSzPts val="1100"/>
              <a:buFont typeface="Arial"/>
              <a:buNone/>
            </a:pPr>
            <a:r>
              <a:rPr lang="es" dirty="0">
                <a:solidFill>
                  <a:schemeClr val="dk1"/>
                </a:solidFill>
                <a:latin typeface="DM Sans"/>
                <a:ea typeface="DM Sans"/>
                <a:cs typeface="DM Sans"/>
                <a:sym typeface="DM Sans"/>
              </a:rPr>
              <a:t>¿En caso de que no los domine? Es una lista excelente para que el estudiante sepa retroceder los pasos a la clase que le corresponde y tenga una lista de temas para repasar. ¡Hay que fomentar que el estudiante sepa atacar temas específicos (De otra manera, caemos en el estudiante que simplemente dice “No entendí nada”). </a:t>
            </a:r>
            <a:endParaRPr dirty="0">
              <a:solidFill>
                <a:schemeClr val="dk1"/>
              </a:solidFill>
              <a:latin typeface="DM Sans"/>
              <a:ea typeface="DM Sans"/>
              <a:cs typeface="DM Sans"/>
              <a:sym typeface="DM Sans"/>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a:p>
            <a:pPr marL="0" lvl="0" indent="0" algn="l" rtl="0">
              <a:lnSpc>
                <a:spcPct val="100000"/>
              </a:lnSpc>
              <a:spcBef>
                <a:spcPts val="0"/>
              </a:spcBef>
              <a:spcAft>
                <a:spcPts val="0"/>
              </a:spcAft>
              <a:buClr>
                <a:schemeClr val="dk1"/>
              </a:buClr>
              <a:buSzPts val="1100"/>
              <a:buFont typeface="Arial"/>
              <a:buNone/>
            </a:pPr>
            <a:r>
              <a:rPr lang="es" dirty="0">
                <a:solidFill>
                  <a:schemeClr val="dk1"/>
                </a:solidFill>
                <a:latin typeface="DM Sans"/>
                <a:ea typeface="DM Sans"/>
                <a:cs typeface="DM Sans"/>
                <a:sym typeface="DM Sans"/>
              </a:rPr>
              <a:t>Es importante tu habilidad comunicativa y qué tanto puedas conectar con tus estudiantes, para poder llevar esta checklist de skills como una herramienta que los motive a superarse y no como una barrera para continuar. </a:t>
            </a:r>
            <a:endParaRPr dirty="0">
              <a:solidFill>
                <a:schemeClr val="dk1"/>
              </a:solidFill>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4d5f0ef20f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9" name="Google Shape;809;g14d5f0ef20f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14d5f0ef20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7" name="Google Shape;817;g14d5f0ef20f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latin typeface="DM Sans"/>
              <a:ea typeface="DM Sans"/>
              <a:cs typeface="DM Sans"/>
              <a:sym typeface="DM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4d5f0ef20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4" name="Google Shape;824;g14d5f0ef20f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4d5f0ef20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2" name="Google Shape;832;g14d5f0ef20f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311760" y="444960"/>
            <a:ext cx="8520000" cy="57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14"/>
          <p:cNvSpPr txBox="1">
            <a:spLocks noGrp="1"/>
          </p:cNvSpPr>
          <p:nvPr>
            <p:ph type="body" idx="1"/>
          </p:nvPr>
        </p:nvSpPr>
        <p:spPr>
          <a:xfrm>
            <a:off x="311760" y="1152360"/>
            <a:ext cx="8520000" cy="34161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1600"/>
              </a:spcBef>
              <a:spcAft>
                <a:spcPts val="0"/>
              </a:spcAft>
              <a:buSzPts val="1400"/>
              <a:buNone/>
              <a:defRPr/>
            </a:lvl2pPr>
            <a:lvl3pPr marL="1371600" lvl="2" indent="-228600" algn="l">
              <a:lnSpc>
                <a:spcPct val="115000"/>
              </a:lnSpc>
              <a:spcBef>
                <a:spcPts val="1600"/>
              </a:spcBef>
              <a:spcAft>
                <a:spcPts val="0"/>
              </a:spcAft>
              <a:buSzPts val="1400"/>
              <a:buNone/>
              <a:defRPr/>
            </a:lvl3pPr>
            <a:lvl4pPr marL="1828800" lvl="3" indent="-228600" algn="l">
              <a:lnSpc>
                <a:spcPct val="115000"/>
              </a:lnSpc>
              <a:spcBef>
                <a:spcPts val="1600"/>
              </a:spcBef>
              <a:spcAft>
                <a:spcPts val="0"/>
              </a:spcAft>
              <a:buSzPts val="1400"/>
              <a:buNone/>
              <a:defRPr/>
            </a:lvl4pPr>
            <a:lvl5pPr marL="2286000" lvl="4" indent="-228600" algn="l">
              <a:lnSpc>
                <a:spcPct val="115000"/>
              </a:lnSpc>
              <a:spcBef>
                <a:spcPts val="1600"/>
              </a:spcBef>
              <a:spcAft>
                <a:spcPts val="0"/>
              </a:spcAft>
              <a:buSzPts val="1400"/>
              <a:buNone/>
              <a:defRPr/>
            </a:lvl5pPr>
            <a:lvl6pPr marL="2743200" lvl="5" indent="-228600" algn="l">
              <a:lnSpc>
                <a:spcPct val="115000"/>
              </a:lnSpc>
              <a:spcBef>
                <a:spcPts val="1600"/>
              </a:spcBef>
              <a:spcAft>
                <a:spcPts val="0"/>
              </a:spcAft>
              <a:buSzPts val="1400"/>
              <a:buNone/>
              <a:defRPr/>
            </a:lvl6pPr>
            <a:lvl7pPr marL="3200400" lvl="6" indent="-228600" algn="l">
              <a:lnSpc>
                <a:spcPct val="115000"/>
              </a:lnSpc>
              <a:spcBef>
                <a:spcPts val="1600"/>
              </a:spcBef>
              <a:spcAft>
                <a:spcPts val="0"/>
              </a:spcAft>
              <a:buSzPts val="1400"/>
              <a:buNone/>
              <a:defRPr/>
            </a:lvl7pPr>
            <a:lvl8pPr marL="3657600" lvl="7" indent="-228600" algn="l">
              <a:lnSpc>
                <a:spcPct val="115000"/>
              </a:lnSpc>
              <a:spcBef>
                <a:spcPts val="1600"/>
              </a:spcBef>
              <a:spcAft>
                <a:spcPts val="0"/>
              </a:spcAft>
              <a:buSzPts val="1400"/>
              <a:buNone/>
              <a:defRPr/>
            </a:lvl8pPr>
            <a:lvl9pPr marL="4114800" lvl="8" indent="-228600"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2-A">
  <p:cSld name="SECTION_HEADER_1_1_1_1_1_1_1_1_1_1">
    <p:bg>
      <p:bgPr>
        <a:blipFill>
          <a:blip r:embed="rId2">
            <a:alphaModFix/>
          </a:blip>
          <a:stretch>
            <a:fillRect/>
          </a:stretch>
        </a:blipFill>
        <a:effectLst/>
      </p:bgPr>
    </p:bg>
    <p:spTree>
      <p:nvGrpSpPr>
        <p:cNvPr id="1" name="Shape 55"/>
        <p:cNvGrpSpPr/>
        <p:nvPr/>
      </p:nvGrpSpPr>
      <p:grpSpPr>
        <a:xfrm>
          <a:off x="0" y="0"/>
          <a:ext cx="0" cy="0"/>
          <a:chOff x="0" y="0"/>
          <a:chExt cx="0" cy="0"/>
        </a:xfrm>
      </p:grpSpPr>
      <p:pic>
        <p:nvPicPr>
          <p:cNvPr id="56" name="Google Shape;56;p15"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2-B">
  <p:cSld name="SECTION_HEADER_1">
    <p:bg>
      <p:bgPr>
        <a:blipFill>
          <a:blip r:embed="rId2">
            <a:alphaModFix/>
          </a:blip>
          <a:stretch>
            <a:fillRect/>
          </a:stretch>
        </a:blipFill>
        <a:effectLst/>
      </p:bgPr>
    </p:bg>
    <p:spTree>
      <p:nvGrpSpPr>
        <p:cNvPr id="1" name="Shape 57"/>
        <p:cNvGrpSpPr/>
        <p:nvPr/>
      </p:nvGrpSpPr>
      <p:grpSpPr>
        <a:xfrm>
          <a:off x="0" y="0"/>
          <a:ext cx="0" cy="0"/>
          <a:chOff x="0" y="0"/>
          <a:chExt cx="0" cy="0"/>
        </a:xfrm>
      </p:grpSpPr>
      <p:pic>
        <p:nvPicPr>
          <p:cNvPr id="58" name="Google Shape;58;p16" title="logo coderhouse"/>
          <p:cNvPicPr preferRelativeResize="0"/>
          <p:nvPr/>
        </p:nvPicPr>
        <p:blipFill rotWithShape="1">
          <a:blip r:embed="rId3">
            <a:alphaModFix/>
          </a:blip>
          <a:srcRect/>
          <a:stretch/>
        </p:blipFill>
        <p:spPr>
          <a:xfrm>
            <a:off x="7874775" y="4720250"/>
            <a:ext cx="1024025" cy="2116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3-A">
  <p:cSld name="SECTION_HEADER_1_1">
    <p:bg>
      <p:bgPr>
        <a:blipFill>
          <a:blip r:embed="rId2">
            <a:alphaModFix/>
          </a:blip>
          <a:stretch>
            <a:fillRect/>
          </a:stretch>
        </a:blipFill>
        <a:effectLst/>
      </p:bgPr>
    </p:bg>
    <p:spTree>
      <p:nvGrpSpPr>
        <p:cNvPr id="1" name="Shape 63"/>
        <p:cNvGrpSpPr/>
        <p:nvPr/>
      </p:nvGrpSpPr>
      <p:grpSpPr>
        <a:xfrm>
          <a:off x="0" y="0"/>
          <a:ext cx="0" cy="0"/>
          <a:chOff x="0" y="0"/>
          <a:chExt cx="0" cy="0"/>
        </a:xfrm>
      </p:grpSpPr>
      <p:pic>
        <p:nvPicPr>
          <p:cNvPr id="64" name="Google Shape;64;p19"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3-B 1">
  <p:cSld name="SECTION_HEADER_1_1_1_1_1_1_1_1_1_3">
    <p:bg>
      <p:bgPr>
        <a:blipFill>
          <a:blip r:embed="rId2">
            <a:alphaModFix/>
          </a:blip>
          <a:stretch>
            <a:fillRect/>
          </a:stretch>
        </a:blipFill>
        <a:effectLst/>
      </p:bgPr>
    </p:bg>
    <p:spTree>
      <p:nvGrpSpPr>
        <p:cNvPr id="1" name="Shape 70"/>
        <p:cNvGrpSpPr/>
        <p:nvPr/>
      </p:nvGrpSpPr>
      <p:grpSpPr>
        <a:xfrm>
          <a:off x="0" y="0"/>
          <a:ext cx="0" cy="0"/>
          <a:chOff x="0" y="0"/>
          <a:chExt cx="0" cy="0"/>
        </a:xfrm>
      </p:grpSpPr>
      <p:pic>
        <p:nvPicPr>
          <p:cNvPr id="71" name="Google Shape;71;p22"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2-A">
  <p:cSld name="SECTION_HEADER_1_1_1_1_1_1_1_1_1_1">
    <p:bg>
      <p:bgPr>
        <a:blipFill>
          <a:blip r:embed="rId2">
            <a:alphaModFix/>
          </a:blip>
          <a:stretch>
            <a:fillRect/>
          </a:stretch>
        </a:blipFill>
        <a:effectLst/>
      </p:bgPr>
    </p:bg>
    <p:spTree>
      <p:nvGrpSpPr>
        <p:cNvPr id="1" name="Shape 83"/>
        <p:cNvGrpSpPr/>
        <p:nvPr/>
      </p:nvGrpSpPr>
      <p:grpSpPr>
        <a:xfrm>
          <a:off x="0" y="0"/>
          <a:ext cx="0" cy="0"/>
          <a:chOff x="0" y="0"/>
          <a:chExt cx="0" cy="0"/>
        </a:xfrm>
      </p:grpSpPr>
      <p:pic>
        <p:nvPicPr>
          <p:cNvPr id="84" name="Google Shape;84;p27"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2-B">
  <p:cSld name="SECTION_HEADER_1">
    <p:bg>
      <p:bgPr>
        <a:blipFill>
          <a:blip r:embed="rId2">
            <a:alphaModFix/>
          </a:blip>
          <a:stretch>
            <a:fillRect/>
          </a:stretch>
        </a:blipFill>
        <a:effectLst/>
      </p:bgPr>
    </p:bg>
    <p:spTree>
      <p:nvGrpSpPr>
        <p:cNvPr id="1" name="Shape 85"/>
        <p:cNvGrpSpPr/>
        <p:nvPr/>
      </p:nvGrpSpPr>
      <p:grpSpPr>
        <a:xfrm>
          <a:off x="0" y="0"/>
          <a:ext cx="0" cy="0"/>
          <a:chOff x="0" y="0"/>
          <a:chExt cx="0" cy="0"/>
        </a:xfrm>
      </p:grpSpPr>
      <p:pic>
        <p:nvPicPr>
          <p:cNvPr id="86" name="Google Shape;86;p28" title="logo coderhouse"/>
          <p:cNvPicPr preferRelativeResize="0"/>
          <p:nvPr/>
        </p:nvPicPr>
        <p:blipFill rotWithShape="1">
          <a:blip r:embed="rId3">
            <a:alphaModFix/>
          </a:blip>
          <a:srcRect/>
          <a:stretch/>
        </p:blipFill>
        <p:spPr>
          <a:xfrm>
            <a:off x="7874775" y="4720250"/>
            <a:ext cx="1024025" cy="2116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3-A">
  <p:cSld name="SECTION_HEADER_1_1">
    <p:bg>
      <p:bgPr>
        <a:blipFill>
          <a:blip r:embed="rId2">
            <a:alphaModFix/>
          </a:blip>
          <a:stretch>
            <a:fillRect/>
          </a:stretch>
        </a:blipFill>
        <a:effectLst/>
      </p:bgPr>
    </p:bg>
    <p:spTree>
      <p:nvGrpSpPr>
        <p:cNvPr id="1" name="Shape 87"/>
        <p:cNvGrpSpPr/>
        <p:nvPr/>
      </p:nvGrpSpPr>
      <p:grpSpPr>
        <a:xfrm>
          <a:off x="0" y="0"/>
          <a:ext cx="0" cy="0"/>
          <a:chOff x="0" y="0"/>
          <a:chExt cx="0" cy="0"/>
        </a:xfrm>
      </p:grpSpPr>
      <p:pic>
        <p:nvPicPr>
          <p:cNvPr id="88" name="Google Shape;88;p29"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2">
  <p:cSld name="CUSTOM_37">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7800200" y="4740050"/>
            <a:ext cx="1057500" cy="2461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 imagen">
  <p:cSld name="Con imagen">
    <p:bg>
      <p:bgPr>
        <a:blipFill>
          <a:blip r:embed="rId2">
            <a:alphaModFix/>
          </a:blip>
          <a:stretch>
            <a:fillRect/>
          </a:stretch>
        </a:blipFill>
        <a:effectLst/>
      </p:bgPr>
    </p:bg>
    <p:spTree>
      <p:nvGrpSpPr>
        <p:cNvPr id="1" name="Shape 229"/>
        <p:cNvGrpSpPr/>
        <p:nvPr/>
      </p:nvGrpSpPr>
      <p:grpSpPr>
        <a:xfrm>
          <a:off x="0" y="0"/>
          <a:ext cx="0" cy="0"/>
          <a:chOff x="0" y="0"/>
          <a:chExt cx="0" cy="0"/>
        </a:xfrm>
      </p:grpSpPr>
      <p:sp>
        <p:nvSpPr>
          <p:cNvPr id="230" name="Google Shape;230;p68"/>
          <p:cNvSpPr/>
          <p:nvPr/>
        </p:nvSpPr>
        <p:spPr>
          <a:xfrm>
            <a:off x="6592475" y="0"/>
            <a:ext cx="2551500" cy="51435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1" name="Google Shape;231;p68"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1958547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ondo blanco">
  <p:cSld name="Fondo blanco">
    <p:spTree>
      <p:nvGrpSpPr>
        <p:cNvPr id="1" name="Shape 227"/>
        <p:cNvGrpSpPr/>
        <p:nvPr/>
      </p:nvGrpSpPr>
      <p:grpSpPr>
        <a:xfrm>
          <a:off x="0" y="0"/>
          <a:ext cx="0" cy="0"/>
          <a:chOff x="0" y="0"/>
          <a:chExt cx="0" cy="0"/>
        </a:xfrm>
      </p:grpSpPr>
      <p:pic>
        <p:nvPicPr>
          <p:cNvPr id="228" name="Google Shape;228;p67"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81772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5" r:id="rId15"/>
    <p:sldLayoutId id="2147483668"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4" name="Google Shape;74;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75" name="Google Shape;7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748" r:id="rId4"/>
    <p:sldLayoutId id="214748374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03"/>
          <p:cNvSpPr txBox="1"/>
          <p:nvPr/>
        </p:nvSpPr>
        <p:spPr>
          <a:xfrm>
            <a:off x="1365049" y="1313360"/>
            <a:ext cx="6221400" cy="932533"/>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5400" b="1" dirty="0">
                <a:solidFill>
                  <a:srgbClr val="EAFF6A"/>
                </a:solidFill>
                <a:latin typeface="DM Sans"/>
                <a:ea typeface="DM Sans"/>
                <a:cs typeface="DM Sans"/>
                <a:sym typeface="DM Sans"/>
              </a:rPr>
              <a:t>Bienvenidos</a:t>
            </a:r>
            <a:endParaRPr sz="4000" b="1" i="0" u="none" strike="noStrike" cap="none" dirty="0">
              <a:solidFill>
                <a:srgbClr val="EAFF6A"/>
              </a:solidFill>
              <a:latin typeface="DM Sans"/>
              <a:ea typeface="DM Sans"/>
              <a:cs typeface="DM Sans"/>
              <a:sym typeface="DM Sans"/>
            </a:endParaRPr>
          </a:p>
        </p:txBody>
      </p:sp>
      <p:sp>
        <p:nvSpPr>
          <p:cNvPr id="316" name="Google Shape;316;p103"/>
          <p:cNvSpPr txBox="1"/>
          <p:nvPr/>
        </p:nvSpPr>
        <p:spPr>
          <a:xfrm>
            <a:off x="1718795" y="2403822"/>
            <a:ext cx="5452024" cy="123107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800" b="0" i="0" u="none" strike="noStrike" cap="none" dirty="0">
                <a:solidFill>
                  <a:schemeClr val="lt1"/>
                </a:solidFill>
                <a:latin typeface="DM Sans"/>
                <a:ea typeface="DM Sans"/>
                <a:cs typeface="DM Sans"/>
                <a:sym typeface="DM Sans"/>
              </a:rPr>
              <a:t>En breve comenzamos con el </a:t>
            </a:r>
            <a:r>
              <a:rPr lang="es" sz="4000" b="1" i="0" u="none" strike="noStrike" cap="none" dirty="0">
                <a:solidFill>
                  <a:srgbClr val="FFFF00"/>
                </a:solidFill>
                <a:latin typeface="DM Sans"/>
                <a:ea typeface="DM Sans"/>
                <a:cs typeface="DM Sans"/>
                <a:sym typeface="DM Sans"/>
              </a:rPr>
              <a:t>AfterClass</a:t>
            </a:r>
            <a:endParaRPr sz="2800" b="1" i="0" u="none" strike="noStrike" cap="none" dirty="0">
              <a:solidFill>
                <a:srgbClr val="FFFF00"/>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150"/>
          <p:cNvSpPr txBox="1"/>
          <p:nvPr/>
        </p:nvSpPr>
        <p:spPr>
          <a:xfrm>
            <a:off x="457725" y="193150"/>
            <a:ext cx="60897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Skills para MongoDB y mongoose</a:t>
            </a:r>
            <a:endParaRPr sz="4000" b="1" i="0" u="none" strike="noStrike" cap="none">
              <a:solidFill>
                <a:schemeClr val="dk1"/>
              </a:solidFill>
              <a:latin typeface="DM Sans"/>
              <a:ea typeface="DM Sans"/>
              <a:cs typeface="DM Sans"/>
              <a:sym typeface="DM Sans"/>
            </a:endParaRPr>
          </a:p>
        </p:txBody>
      </p:sp>
      <p:sp>
        <p:nvSpPr>
          <p:cNvPr id="843" name="Google Shape;843;p150"/>
          <p:cNvSpPr txBox="1"/>
          <p:nvPr/>
        </p:nvSpPr>
        <p:spPr>
          <a:xfrm>
            <a:off x="409850" y="1648975"/>
            <a:ext cx="5176800" cy="1618105"/>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endParaRPr sz="1350" dirty="0">
              <a:latin typeface="DM Sans"/>
              <a:ea typeface="DM Sans"/>
              <a:cs typeface="DM Sans"/>
              <a:sym typeface="DM Sans"/>
            </a:endParaRPr>
          </a:p>
          <a:p>
            <a:pPr marL="457200" marR="0" lvl="0" indent="-314325" algn="l" rtl="0">
              <a:lnSpc>
                <a:spcPct val="115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Definir schemas y separar la lógica en una carpeta “models”</a:t>
            </a:r>
            <a:endParaRPr sz="1350" dirty="0">
              <a:latin typeface="DM Sans"/>
              <a:ea typeface="DM Sans"/>
              <a:cs typeface="DM Sans"/>
              <a:sym typeface="DM Sans"/>
            </a:endParaRPr>
          </a:p>
          <a:p>
            <a:pPr marL="457200" marR="0" lvl="0" indent="-314325" algn="l" rtl="0">
              <a:lnSpc>
                <a:spcPct val="115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Exportación de un </a:t>
            </a:r>
            <a:r>
              <a:rPr lang="es" sz="1350" b="1" dirty="0">
                <a:latin typeface="DM Sans"/>
                <a:ea typeface="DM Sans"/>
                <a:cs typeface="DM Sans"/>
                <a:sym typeface="DM Sans"/>
              </a:rPr>
              <a:t>modelo</a:t>
            </a:r>
            <a:r>
              <a:rPr lang="es" sz="1350" dirty="0">
                <a:latin typeface="DM Sans"/>
                <a:ea typeface="DM Sans"/>
                <a:cs typeface="DM Sans"/>
                <a:sym typeface="DM Sans"/>
              </a:rPr>
              <a:t> de mongoose e importación para utilizarlo.</a:t>
            </a:r>
            <a:endParaRPr sz="1350" dirty="0">
              <a:latin typeface="DM Sans"/>
              <a:ea typeface="DM Sans"/>
              <a:cs typeface="DM Sans"/>
              <a:sym typeface="DM Sans"/>
            </a:endParaRPr>
          </a:p>
          <a:p>
            <a:pPr marL="457200" marR="0" lvl="0" indent="-314325" algn="l" rtl="0">
              <a:lnSpc>
                <a:spcPct val="115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Saber hacer un CRUD con mongoose en nodejs</a:t>
            </a:r>
            <a:endParaRPr sz="1350" dirty="0">
              <a:latin typeface="DM Sans"/>
              <a:ea typeface="DM Sans"/>
              <a:cs typeface="DM Sans"/>
              <a:sym typeface="DM Sans"/>
            </a:endParaRPr>
          </a:p>
        </p:txBody>
      </p:sp>
      <p:sp>
        <p:nvSpPr>
          <p:cNvPr id="844" name="Google Shape;844;p150"/>
          <p:cNvSpPr txBox="1"/>
          <p:nvPr/>
        </p:nvSpPr>
        <p:spPr>
          <a:xfrm>
            <a:off x="6427740" y="2264828"/>
            <a:ext cx="1494300" cy="600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s" sz="1350" b="0" i="0" u="none" strike="noStrike" cap="none">
                <a:solidFill>
                  <a:schemeClr val="dk1"/>
                </a:solidFill>
                <a:latin typeface="DM Sans"/>
                <a:ea typeface="DM Sans"/>
                <a:cs typeface="DM Sans"/>
                <a:sym typeface="DM Sans"/>
              </a:rPr>
              <a:t>REEMPLAZAR </a:t>
            </a:r>
            <a:endParaRPr sz="1350" b="0" i="0" u="none" strike="noStrike" cap="none">
              <a:solidFill>
                <a:schemeClr val="dk1"/>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1350"/>
              <a:buFont typeface="Arial"/>
              <a:buNone/>
            </a:pPr>
            <a:r>
              <a:rPr lang="es" sz="1350" b="0" i="0" u="none" strike="noStrike" cap="none">
                <a:solidFill>
                  <a:schemeClr val="dk1"/>
                </a:solidFill>
                <a:latin typeface="DM Sans"/>
                <a:ea typeface="DM Sans"/>
                <a:cs typeface="DM Sans"/>
                <a:sym typeface="DM Sans"/>
              </a:rPr>
              <a:t>POR IMAGEN</a:t>
            </a:r>
            <a:endParaRPr sz="1350" b="0" i="0" u="none" strike="noStrike" cap="none">
              <a:solidFill>
                <a:srgbClr val="000000"/>
              </a:solidFill>
              <a:latin typeface="DM Sans"/>
              <a:ea typeface="DM Sans"/>
              <a:cs typeface="DM Sans"/>
              <a:sym typeface="DM Sans"/>
            </a:endParaRPr>
          </a:p>
        </p:txBody>
      </p:sp>
      <p:pic>
        <p:nvPicPr>
          <p:cNvPr id="845" name="Google Shape;845;p150"/>
          <p:cNvPicPr preferRelativeResize="0"/>
          <p:nvPr/>
        </p:nvPicPr>
        <p:blipFill>
          <a:blip r:embed="rId3">
            <a:alphaModFix/>
          </a:blip>
          <a:stretch>
            <a:fillRect/>
          </a:stretch>
        </p:blipFill>
        <p:spPr>
          <a:xfrm>
            <a:off x="5716281" y="2074950"/>
            <a:ext cx="3070488" cy="172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37"/>
          <p:cNvSpPr txBox="1"/>
          <p:nvPr/>
        </p:nvSpPr>
        <p:spPr>
          <a:xfrm>
            <a:off x="1189408" y="146953"/>
            <a:ext cx="6436855" cy="738633"/>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None/>
            </a:pPr>
            <a:r>
              <a:rPr lang="es" sz="4000" b="1" dirty="0">
                <a:solidFill>
                  <a:schemeClr val="lt1"/>
                </a:solidFill>
                <a:latin typeface="DM Sans"/>
                <a:ea typeface="DM Sans"/>
                <a:cs typeface="DM Sans"/>
                <a:sym typeface="DM Sans"/>
              </a:rPr>
              <a:t>Estructura vista en clase</a:t>
            </a:r>
            <a:endParaRPr sz="4000" b="1" dirty="0">
              <a:solidFill>
                <a:schemeClr val="lt1"/>
              </a:solidFill>
              <a:latin typeface="DM Sans"/>
              <a:ea typeface="DM Sans"/>
              <a:cs typeface="DM Sans"/>
              <a:sym typeface="DM Sans"/>
            </a:endParaRPr>
          </a:p>
        </p:txBody>
      </p:sp>
      <p:sp>
        <p:nvSpPr>
          <p:cNvPr id="6" name="Google Shape;822;p137">
            <a:extLst>
              <a:ext uri="{FF2B5EF4-FFF2-40B4-BE49-F238E27FC236}">
                <a16:creationId xmlns:a16="http://schemas.microsoft.com/office/drawing/2014/main" id="{30DFE061-1615-70F6-D2F0-E1F47CFDF423}"/>
              </a:ext>
            </a:extLst>
          </p:cNvPr>
          <p:cNvSpPr txBox="1"/>
          <p:nvPr/>
        </p:nvSpPr>
        <p:spPr>
          <a:xfrm>
            <a:off x="4001360" y="885586"/>
            <a:ext cx="4791582" cy="3259324"/>
          </a:xfrm>
          <a:prstGeom prst="rect">
            <a:avLst/>
          </a:prstGeom>
          <a:noFill/>
          <a:ln>
            <a:noFill/>
          </a:ln>
        </p:spPr>
        <p:txBody>
          <a:bodyPr spcFirstLastPara="1" wrap="square" lIns="91425" tIns="91425" rIns="91425" bIns="91425" anchor="t" anchorCtr="0">
            <a:spAutoFit/>
          </a:bodyPr>
          <a:lstStyle/>
          <a:p>
            <a:pPr marL="171450" marR="0" lvl="0" indent="-171450" rtl="0">
              <a:lnSpc>
                <a:spcPct val="90000"/>
              </a:lnSpc>
              <a:spcBef>
                <a:spcPts val="0"/>
              </a:spcBef>
              <a:spcAft>
                <a:spcPts val="0"/>
              </a:spcAft>
              <a:buClr>
                <a:schemeClr val="bg1"/>
              </a:buClr>
              <a:buFont typeface="Arial" panose="020B0604020202020204" pitchFamily="34" charset="0"/>
              <a:buChar char="•"/>
            </a:pPr>
            <a:r>
              <a:rPr lang="es-AR" b="1" dirty="0">
                <a:solidFill>
                  <a:srgbClr val="FFFF00"/>
                </a:solidFill>
                <a:latin typeface="DM Sans"/>
                <a:ea typeface="DM Sans"/>
                <a:cs typeface="DM Sans"/>
                <a:sym typeface="DM Sans"/>
              </a:rPr>
              <a:t>app.js</a:t>
            </a:r>
            <a:r>
              <a:rPr lang="es-AR" b="1" dirty="0">
                <a:solidFill>
                  <a:schemeClr val="lt1"/>
                </a:solidFill>
                <a:latin typeface="DM Sans"/>
                <a:ea typeface="DM Sans"/>
                <a:cs typeface="DM Sans"/>
                <a:sym typeface="DM Sans"/>
              </a:rPr>
              <a:t>: punto de acceso a nuestra aplicación</a:t>
            </a:r>
          </a:p>
          <a:p>
            <a:pPr marL="171450" marR="0" lvl="0" indent="-171450" rtl="0">
              <a:lnSpc>
                <a:spcPct val="90000"/>
              </a:lnSpc>
              <a:spcBef>
                <a:spcPts val="0"/>
              </a:spcBef>
              <a:spcAft>
                <a:spcPts val="0"/>
              </a:spcAft>
              <a:buClr>
                <a:schemeClr val="bg1"/>
              </a:buClr>
              <a:buFont typeface="Arial" panose="020B0604020202020204" pitchFamily="34" charset="0"/>
              <a:buChar char="•"/>
            </a:pPr>
            <a:endParaRPr lang="es-AR" b="1" dirty="0">
              <a:solidFill>
                <a:schemeClr val="lt1"/>
              </a:solidFill>
              <a:latin typeface="DM Sans"/>
              <a:ea typeface="DM Sans"/>
              <a:cs typeface="DM Sans"/>
              <a:sym typeface="DM Sans"/>
            </a:endParaRPr>
          </a:p>
          <a:p>
            <a:pPr marL="171450" marR="0" lvl="0" indent="-171450" rtl="0">
              <a:lnSpc>
                <a:spcPct val="90000"/>
              </a:lnSpc>
              <a:spcBef>
                <a:spcPts val="0"/>
              </a:spcBef>
              <a:spcAft>
                <a:spcPts val="0"/>
              </a:spcAft>
              <a:buClr>
                <a:schemeClr val="bg1"/>
              </a:buClr>
              <a:buFont typeface="Arial" panose="020B0604020202020204" pitchFamily="34" charset="0"/>
              <a:buChar char="•"/>
            </a:pPr>
            <a:r>
              <a:rPr lang="es-AR" b="1" dirty="0" err="1">
                <a:solidFill>
                  <a:srgbClr val="FFFF00"/>
                </a:solidFill>
                <a:latin typeface="DM Sans"/>
                <a:ea typeface="DM Sans"/>
                <a:cs typeface="DM Sans"/>
                <a:sym typeface="DM Sans"/>
              </a:rPr>
              <a:t>routes</a:t>
            </a:r>
            <a:r>
              <a:rPr lang="es-AR" b="1" dirty="0">
                <a:solidFill>
                  <a:schemeClr val="lt1"/>
                </a:solidFill>
                <a:latin typeface="DM Sans"/>
                <a:ea typeface="DM Sans"/>
                <a:cs typeface="DM Sans"/>
                <a:sym typeface="DM Sans"/>
              </a:rPr>
              <a:t>: aloja nuestros </a:t>
            </a:r>
            <a:r>
              <a:rPr lang="es-AR" b="1" dirty="0" err="1">
                <a:solidFill>
                  <a:schemeClr val="lt1"/>
                </a:solidFill>
                <a:latin typeface="DM Sans"/>
                <a:ea typeface="DM Sans"/>
                <a:cs typeface="DM Sans"/>
                <a:sym typeface="DM Sans"/>
              </a:rPr>
              <a:t>routers</a:t>
            </a:r>
            <a:r>
              <a:rPr lang="es-AR" b="1" dirty="0">
                <a:solidFill>
                  <a:schemeClr val="lt1"/>
                </a:solidFill>
                <a:latin typeface="DM Sans"/>
                <a:ea typeface="DM Sans"/>
                <a:cs typeface="DM Sans"/>
                <a:sym typeface="DM Sans"/>
              </a:rPr>
              <a:t>. Los </a:t>
            </a:r>
            <a:r>
              <a:rPr lang="es-AR" b="1" dirty="0" err="1">
                <a:solidFill>
                  <a:schemeClr val="lt1"/>
                </a:solidFill>
                <a:latin typeface="DM Sans"/>
                <a:ea typeface="DM Sans"/>
                <a:cs typeface="DM Sans"/>
                <a:sym typeface="DM Sans"/>
              </a:rPr>
              <a:t>routers</a:t>
            </a:r>
            <a:r>
              <a:rPr lang="es-AR" b="1" dirty="0">
                <a:solidFill>
                  <a:schemeClr val="lt1"/>
                </a:solidFill>
                <a:latin typeface="DM Sans"/>
                <a:ea typeface="DM Sans"/>
                <a:cs typeface="DM Sans"/>
                <a:sym typeface="DM Sans"/>
              </a:rPr>
              <a:t> permiten agrupar </a:t>
            </a:r>
            <a:r>
              <a:rPr lang="es-AR" b="1" dirty="0" err="1">
                <a:solidFill>
                  <a:schemeClr val="lt1"/>
                </a:solidFill>
                <a:latin typeface="DM Sans"/>
                <a:ea typeface="DM Sans"/>
                <a:cs typeface="DM Sans"/>
                <a:sym typeface="DM Sans"/>
              </a:rPr>
              <a:t>endpoins</a:t>
            </a:r>
            <a:r>
              <a:rPr lang="es-AR" b="1" dirty="0">
                <a:solidFill>
                  <a:schemeClr val="lt1"/>
                </a:solidFill>
                <a:latin typeface="DM Sans"/>
                <a:ea typeface="DM Sans"/>
                <a:cs typeface="DM Sans"/>
                <a:sym typeface="DM Sans"/>
              </a:rPr>
              <a:t> relacionados</a:t>
            </a:r>
          </a:p>
          <a:p>
            <a:pPr marL="171450" marR="0" lvl="0" indent="-171450" rtl="0">
              <a:lnSpc>
                <a:spcPct val="90000"/>
              </a:lnSpc>
              <a:spcBef>
                <a:spcPts val="0"/>
              </a:spcBef>
              <a:spcAft>
                <a:spcPts val="0"/>
              </a:spcAft>
              <a:buClr>
                <a:schemeClr val="bg1"/>
              </a:buClr>
              <a:buFont typeface="Arial" panose="020B0604020202020204" pitchFamily="34" charset="0"/>
              <a:buChar char="•"/>
            </a:pPr>
            <a:endParaRPr lang="es-AR" b="1" dirty="0">
              <a:solidFill>
                <a:schemeClr val="lt1"/>
              </a:solidFill>
              <a:latin typeface="DM Sans"/>
              <a:ea typeface="DM Sans"/>
              <a:cs typeface="DM Sans"/>
              <a:sym typeface="DM Sans"/>
            </a:endParaRPr>
          </a:p>
          <a:p>
            <a:pPr marL="171450" marR="0" lvl="0" indent="-171450" rtl="0">
              <a:lnSpc>
                <a:spcPct val="90000"/>
              </a:lnSpc>
              <a:spcBef>
                <a:spcPts val="0"/>
              </a:spcBef>
              <a:spcAft>
                <a:spcPts val="0"/>
              </a:spcAft>
              <a:buClr>
                <a:schemeClr val="bg1"/>
              </a:buClr>
              <a:buFont typeface="Arial" panose="020B0604020202020204" pitchFamily="34" charset="0"/>
              <a:buChar char="•"/>
            </a:pPr>
            <a:r>
              <a:rPr lang="es-AR" b="1" dirty="0" err="1">
                <a:solidFill>
                  <a:srgbClr val="FFFF00"/>
                </a:solidFill>
                <a:latin typeface="DM Sans"/>
                <a:ea typeface="DM Sans"/>
                <a:cs typeface="DM Sans"/>
                <a:sym typeface="DM Sans"/>
              </a:rPr>
              <a:t>public</a:t>
            </a:r>
            <a:r>
              <a:rPr lang="es-AR" b="1" dirty="0">
                <a:solidFill>
                  <a:schemeClr val="lt1"/>
                </a:solidFill>
                <a:latin typeface="DM Sans"/>
                <a:ea typeface="DM Sans"/>
                <a:cs typeface="DM Sans"/>
                <a:sym typeface="DM Sans"/>
              </a:rPr>
              <a:t>: en esta carpeta vive el contenido estático de nuestro servidor</a:t>
            </a:r>
          </a:p>
          <a:p>
            <a:pPr marL="171450" marR="0" lvl="0" indent="-171450" rtl="0">
              <a:lnSpc>
                <a:spcPct val="90000"/>
              </a:lnSpc>
              <a:spcBef>
                <a:spcPts val="0"/>
              </a:spcBef>
              <a:spcAft>
                <a:spcPts val="0"/>
              </a:spcAft>
              <a:buClr>
                <a:schemeClr val="bg1"/>
              </a:buClr>
              <a:buFont typeface="Arial" panose="020B0604020202020204" pitchFamily="34" charset="0"/>
              <a:buChar char="•"/>
            </a:pPr>
            <a:endParaRPr lang="es-AR" b="1" dirty="0">
              <a:solidFill>
                <a:schemeClr val="lt1"/>
              </a:solidFill>
              <a:latin typeface="DM Sans"/>
              <a:ea typeface="DM Sans"/>
              <a:cs typeface="DM Sans"/>
              <a:sym typeface="DM Sans"/>
            </a:endParaRPr>
          </a:p>
          <a:p>
            <a:pPr marL="171450" marR="0" lvl="0" indent="-171450" rtl="0">
              <a:lnSpc>
                <a:spcPct val="90000"/>
              </a:lnSpc>
              <a:spcBef>
                <a:spcPts val="0"/>
              </a:spcBef>
              <a:spcAft>
                <a:spcPts val="0"/>
              </a:spcAft>
              <a:buClr>
                <a:schemeClr val="bg1"/>
              </a:buClr>
              <a:buFont typeface="Arial" panose="020B0604020202020204" pitchFamily="34" charset="0"/>
              <a:buChar char="•"/>
            </a:pPr>
            <a:r>
              <a:rPr lang="es-AR" b="1" dirty="0">
                <a:solidFill>
                  <a:srgbClr val="FFFF00"/>
                </a:solidFill>
                <a:latin typeface="DM Sans"/>
                <a:ea typeface="DM Sans"/>
                <a:cs typeface="DM Sans"/>
                <a:sym typeface="DM Sans"/>
              </a:rPr>
              <a:t>middlewares</a:t>
            </a:r>
            <a:r>
              <a:rPr lang="es-AR" b="1" dirty="0">
                <a:solidFill>
                  <a:schemeClr val="lt1"/>
                </a:solidFill>
                <a:latin typeface="DM Sans"/>
                <a:ea typeface="DM Sans"/>
                <a:cs typeface="DM Sans"/>
                <a:sym typeface="DM Sans"/>
              </a:rPr>
              <a:t>: se almacenan en esta carpeta los middlewares que creamos</a:t>
            </a:r>
          </a:p>
          <a:p>
            <a:pPr marL="171450" marR="0" lvl="0" indent="-171450" rtl="0">
              <a:lnSpc>
                <a:spcPct val="90000"/>
              </a:lnSpc>
              <a:spcBef>
                <a:spcPts val="0"/>
              </a:spcBef>
              <a:spcAft>
                <a:spcPts val="0"/>
              </a:spcAft>
              <a:buClr>
                <a:schemeClr val="bg1"/>
              </a:buClr>
              <a:buFont typeface="Arial" panose="020B0604020202020204" pitchFamily="34" charset="0"/>
              <a:buChar char="•"/>
            </a:pPr>
            <a:endParaRPr lang="es-AR" b="1" dirty="0">
              <a:solidFill>
                <a:schemeClr val="lt1"/>
              </a:solidFill>
              <a:latin typeface="DM Sans"/>
              <a:ea typeface="DM Sans"/>
              <a:cs typeface="DM Sans"/>
              <a:sym typeface="DM Sans"/>
            </a:endParaRPr>
          </a:p>
          <a:p>
            <a:pPr marL="171450" marR="0" lvl="0" indent="-171450" rtl="0">
              <a:lnSpc>
                <a:spcPct val="90000"/>
              </a:lnSpc>
              <a:spcBef>
                <a:spcPts val="0"/>
              </a:spcBef>
              <a:spcAft>
                <a:spcPts val="0"/>
              </a:spcAft>
              <a:buClr>
                <a:schemeClr val="bg1"/>
              </a:buClr>
              <a:buFont typeface="Arial" panose="020B0604020202020204" pitchFamily="34" charset="0"/>
              <a:buChar char="•"/>
            </a:pPr>
            <a:r>
              <a:rPr lang="es-AR" b="1" dirty="0" err="1">
                <a:solidFill>
                  <a:srgbClr val="FFFF00"/>
                </a:solidFill>
                <a:latin typeface="DM Sans"/>
                <a:ea typeface="DM Sans"/>
                <a:cs typeface="DM Sans"/>
                <a:sym typeface="DM Sans"/>
              </a:rPr>
              <a:t>uploads</a:t>
            </a:r>
            <a:r>
              <a:rPr lang="es-AR" b="1" dirty="0">
                <a:solidFill>
                  <a:schemeClr val="lt1"/>
                </a:solidFill>
                <a:latin typeface="DM Sans"/>
                <a:ea typeface="DM Sans"/>
                <a:cs typeface="DM Sans"/>
                <a:sym typeface="DM Sans"/>
              </a:rPr>
              <a:t>: guarda los archivos que el cliente o usuario final sube a nuestro servidor. Lo vimos en clase como complemento al middleware de terceros </a:t>
            </a:r>
            <a:r>
              <a:rPr lang="es-AR" b="1" dirty="0" err="1">
                <a:solidFill>
                  <a:schemeClr val="lt1"/>
                </a:solidFill>
                <a:latin typeface="DM Sans"/>
                <a:ea typeface="DM Sans"/>
                <a:cs typeface="DM Sans"/>
                <a:sym typeface="DM Sans"/>
              </a:rPr>
              <a:t>Multer</a:t>
            </a:r>
            <a:endParaRPr lang="es-AR" b="1" dirty="0">
              <a:solidFill>
                <a:schemeClr val="lt1"/>
              </a:solidFill>
              <a:latin typeface="DM Sans"/>
              <a:ea typeface="DM Sans"/>
              <a:cs typeface="DM Sans"/>
              <a:sym typeface="DM Sans"/>
            </a:endParaRPr>
          </a:p>
          <a:p>
            <a:pPr marL="171450" marR="0" lvl="0" indent="-171450" rtl="0">
              <a:lnSpc>
                <a:spcPct val="90000"/>
              </a:lnSpc>
              <a:spcBef>
                <a:spcPts val="0"/>
              </a:spcBef>
              <a:spcAft>
                <a:spcPts val="0"/>
              </a:spcAft>
              <a:buClr>
                <a:schemeClr val="bg1"/>
              </a:buClr>
              <a:buFont typeface="Arial" panose="020B0604020202020204" pitchFamily="34" charset="0"/>
              <a:buChar char="•"/>
            </a:pPr>
            <a:endParaRPr lang="es-AR" sz="1200" b="1" dirty="0">
              <a:solidFill>
                <a:schemeClr val="lt1"/>
              </a:solidFill>
              <a:latin typeface="DM Sans"/>
              <a:ea typeface="DM Sans"/>
              <a:cs typeface="DM Sans"/>
              <a:sym typeface="DM Sans"/>
            </a:endParaRPr>
          </a:p>
        </p:txBody>
      </p:sp>
      <p:pic>
        <p:nvPicPr>
          <p:cNvPr id="7" name="Imagen 6">
            <a:extLst>
              <a:ext uri="{FF2B5EF4-FFF2-40B4-BE49-F238E27FC236}">
                <a16:creationId xmlns:a16="http://schemas.microsoft.com/office/drawing/2014/main" id="{92354D3C-8ABF-4BDB-BF34-F6AE6A66DCE4}"/>
              </a:ext>
            </a:extLst>
          </p:cNvPr>
          <p:cNvPicPr>
            <a:picLocks noChangeAspect="1"/>
          </p:cNvPicPr>
          <p:nvPr/>
        </p:nvPicPr>
        <p:blipFill>
          <a:blip r:embed="rId3"/>
          <a:stretch>
            <a:fillRect/>
          </a:stretch>
        </p:blipFill>
        <p:spPr>
          <a:xfrm>
            <a:off x="581663" y="885586"/>
            <a:ext cx="2796782" cy="3909399"/>
          </a:xfrm>
          <a:prstGeom prst="rect">
            <a:avLst/>
          </a:prstGeom>
        </p:spPr>
      </p:pic>
    </p:spTree>
    <p:extLst>
      <p:ext uri="{BB962C8B-B14F-4D97-AF65-F5344CB8AC3E}">
        <p14:creationId xmlns:p14="http://schemas.microsoft.com/office/powerpoint/2010/main" val="298336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37"/>
          <p:cNvSpPr txBox="1"/>
          <p:nvPr/>
        </p:nvSpPr>
        <p:spPr>
          <a:xfrm>
            <a:off x="1189408" y="146953"/>
            <a:ext cx="6436855" cy="738633"/>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None/>
            </a:pPr>
            <a:r>
              <a:rPr lang="es" sz="4000" b="1" dirty="0">
                <a:solidFill>
                  <a:schemeClr val="lt1"/>
                </a:solidFill>
                <a:latin typeface="DM Sans"/>
                <a:ea typeface="DM Sans"/>
                <a:cs typeface="DM Sans"/>
                <a:sym typeface="DM Sans"/>
              </a:rPr>
              <a:t>Estructura vista en clase</a:t>
            </a:r>
            <a:endParaRPr sz="4000" b="1" dirty="0">
              <a:solidFill>
                <a:schemeClr val="lt1"/>
              </a:solidFill>
              <a:latin typeface="DM Sans"/>
              <a:ea typeface="DM Sans"/>
              <a:cs typeface="DM Sans"/>
              <a:sym typeface="DM Sans"/>
            </a:endParaRPr>
          </a:p>
        </p:txBody>
      </p:sp>
      <p:sp>
        <p:nvSpPr>
          <p:cNvPr id="6" name="Google Shape;822;p137">
            <a:extLst>
              <a:ext uri="{FF2B5EF4-FFF2-40B4-BE49-F238E27FC236}">
                <a16:creationId xmlns:a16="http://schemas.microsoft.com/office/drawing/2014/main" id="{30DFE061-1615-70F6-D2F0-E1F47CFDF423}"/>
              </a:ext>
            </a:extLst>
          </p:cNvPr>
          <p:cNvSpPr txBox="1"/>
          <p:nvPr/>
        </p:nvSpPr>
        <p:spPr>
          <a:xfrm>
            <a:off x="4001360" y="885586"/>
            <a:ext cx="4791582" cy="3065424"/>
          </a:xfrm>
          <a:prstGeom prst="rect">
            <a:avLst/>
          </a:prstGeom>
          <a:noFill/>
          <a:ln>
            <a:noFill/>
          </a:ln>
        </p:spPr>
        <p:txBody>
          <a:bodyPr spcFirstLastPara="1" wrap="square" lIns="91425" tIns="91425" rIns="91425" bIns="91425" anchor="t" anchorCtr="0">
            <a:spAutoFit/>
          </a:bodyPr>
          <a:lstStyle/>
          <a:p>
            <a:pPr marL="171450" marR="0" lvl="0" indent="-171450" rtl="0">
              <a:lnSpc>
                <a:spcPct val="90000"/>
              </a:lnSpc>
              <a:spcBef>
                <a:spcPts val="0"/>
              </a:spcBef>
              <a:spcAft>
                <a:spcPts val="0"/>
              </a:spcAft>
              <a:buClr>
                <a:schemeClr val="bg1"/>
              </a:buClr>
              <a:buFont typeface="Arial" panose="020B0604020202020204" pitchFamily="34" charset="0"/>
              <a:buChar char="•"/>
            </a:pPr>
            <a:r>
              <a:rPr lang="es-ES" b="1" dirty="0" err="1">
                <a:solidFill>
                  <a:srgbClr val="FFFF00"/>
                </a:solidFill>
                <a:latin typeface="DM Sans"/>
                <a:ea typeface="DM Sans"/>
                <a:cs typeface="DM Sans"/>
                <a:sym typeface="DM Sans"/>
              </a:rPr>
              <a:t>models</a:t>
            </a:r>
            <a:r>
              <a:rPr lang="es-ES" b="1" dirty="0">
                <a:solidFill>
                  <a:schemeClr val="lt1"/>
                </a:solidFill>
                <a:latin typeface="DM Sans"/>
                <a:ea typeface="DM Sans"/>
                <a:cs typeface="DM Sans"/>
                <a:sym typeface="DM Sans"/>
              </a:rPr>
              <a:t>: aloja los diferentes modelos de datos (para conexión a DB).</a:t>
            </a:r>
          </a:p>
          <a:p>
            <a:pPr marL="171450" marR="0" lvl="0" indent="-171450" rtl="0">
              <a:lnSpc>
                <a:spcPct val="90000"/>
              </a:lnSpc>
              <a:spcBef>
                <a:spcPts val="0"/>
              </a:spcBef>
              <a:spcAft>
                <a:spcPts val="0"/>
              </a:spcAft>
              <a:buClr>
                <a:schemeClr val="bg1"/>
              </a:buClr>
              <a:buFont typeface="Arial" panose="020B0604020202020204" pitchFamily="34" charset="0"/>
              <a:buChar char="•"/>
            </a:pPr>
            <a:endParaRPr lang="es-ES" b="1" dirty="0">
              <a:solidFill>
                <a:schemeClr val="lt1"/>
              </a:solidFill>
              <a:latin typeface="DM Sans"/>
              <a:ea typeface="DM Sans"/>
              <a:cs typeface="DM Sans"/>
              <a:sym typeface="DM Sans"/>
            </a:endParaRPr>
          </a:p>
          <a:p>
            <a:pPr marL="171450" marR="0" lvl="0" indent="-171450" rtl="0">
              <a:lnSpc>
                <a:spcPct val="90000"/>
              </a:lnSpc>
              <a:spcBef>
                <a:spcPts val="0"/>
              </a:spcBef>
              <a:spcAft>
                <a:spcPts val="0"/>
              </a:spcAft>
              <a:buClr>
                <a:schemeClr val="bg1"/>
              </a:buClr>
              <a:buFont typeface="Arial" panose="020B0604020202020204" pitchFamily="34" charset="0"/>
              <a:buChar char="•"/>
            </a:pPr>
            <a:r>
              <a:rPr lang="es-ES" b="1" dirty="0" err="1">
                <a:solidFill>
                  <a:srgbClr val="FFFF00"/>
                </a:solidFill>
                <a:latin typeface="DM Sans"/>
                <a:ea typeface="DM Sans"/>
                <a:cs typeface="DM Sans"/>
                <a:sym typeface="DM Sans"/>
              </a:rPr>
              <a:t>utils</a:t>
            </a:r>
            <a:r>
              <a:rPr lang="es-ES" b="1" dirty="0">
                <a:solidFill>
                  <a:schemeClr val="lt1"/>
                </a:solidFill>
                <a:latin typeface="DM Sans"/>
                <a:ea typeface="DM Sans"/>
                <a:cs typeface="DM Sans"/>
                <a:sym typeface="DM Sans"/>
              </a:rPr>
              <a:t>: suele utilizarse para almacenar herramientas varias. En clase lo vimos para guardar el archivo con el que creamos __</a:t>
            </a:r>
            <a:r>
              <a:rPr lang="es-ES" b="1" dirty="0" err="1">
                <a:solidFill>
                  <a:schemeClr val="lt1"/>
                </a:solidFill>
                <a:latin typeface="DM Sans"/>
                <a:ea typeface="DM Sans"/>
                <a:cs typeface="DM Sans"/>
                <a:sym typeface="DM Sans"/>
              </a:rPr>
              <a:t>dirname</a:t>
            </a:r>
            <a:r>
              <a:rPr lang="es-ES" b="1" dirty="0">
                <a:solidFill>
                  <a:schemeClr val="lt1"/>
                </a:solidFill>
                <a:latin typeface="DM Sans"/>
                <a:ea typeface="DM Sans"/>
                <a:cs typeface="DM Sans"/>
                <a:sym typeface="DM Sans"/>
              </a:rPr>
              <a:t> (esquema de importación / exportación ECMAScript6), y para alojar nuestro </a:t>
            </a:r>
            <a:r>
              <a:rPr lang="es-ES" b="1" dirty="0" err="1">
                <a:solidFill>
                  <a:schemeClr val="lt1"/>
                </a:solidFill>
                <a:latin typeface="DM Sans"/>
                <a:ea typeface="DM Sans"/>
                <a:cs typeface="DM Sans"/>
                <a:sym typeface="DM Sans"/>
              </a:rPr>
              <a:t>uploader</a:t>
            </a:r>
            <a:r>
              <a:rPr lang="es-ES" b="1" dirty="0">
                <a:solidFill>
                  <a:schemeClr val="lt1"/>
                </a:solidFill>
                <a:latin typeface="DM Sans"/>
                <a:ea typeface="DM Sans"/>
                <a:cs typeface="DM Sans"/>
                <a:sym typeface="DM Sans"/>
              </a:rPr>
              <a:t> de </a:t>
            </a:r>
            <a:r>
              <a:rPr lang="es-ES" b="1" dirty="0" err="1">
                <a:solidFill>
                  <a:schemeClr val="lt1"/>
                </a:solidFill>
                <a:latin typeface="DM Sans"/>
                <a:ea typeface="DM Sans"/>
                <a:cs typeface="DM Sans"/>
                <a:sym typeface="DM Sans"/>
              </a:rPr>
              <a:t>Multer</a:t>
            </a:r>
            <a:endParaRPr lang="es-ES" b="1" dirty="0">
              <a:solidFill>
                <a:schemeClr val="lt1"/>
              </a:solidFill>
              <a:latin typeface="DM Sans"/>
              <a:ea typeface="DM Sans"/>
              <a:cs typeface="DM Sans"/>
              <a:sym typeface="DM Sans"/>
            </a:endParaRPr>
          </a:p>
          <a:p>
            <a:pPr marL="171450" marR="0" lvl="0" indent="-171450" rtl="0">
              <a:lnSpc>
                <a:spcPct val="90000"/>
              </a:lnSpc>
              <a:spcBef>
                <a:spcPts val="0"/>
              </a:spcBef>
              <a:spcAft>
                <a:spcPts val="0"/>
              </a:spcAft>
              <a:buClr>
                <a:schemeClr val="bg1"/>
              </a:buClr>
              <a:buFont typeface="Arial" panose="020B0604020202020204" pitchFamily="34" charset="0"/>
              <a:buChar char="•"/>
            </a:pPr>
            <a:endParaRPr lang="es-ES" b="1" dirty="0">
              <a:solidFill>
                <a:schemeClr val="lt1"/>
              </a:solidFill>
              <a:latin typeface="DM Sans"/>
              <a:ea typeface="DM Sans"/>
              <a:cs typeface="DM Sans"/>
              <a:sym typeface="DM Sans"/>
            </a:endParaRPr>
          </a:p>
          <a:p>
            <a:pPr marL="171450" marR="0" lvl="0" indent="-171450" rtl="0">
              <a:lnSpc>
                <a:spcPct val="90000"/>
              </a:lnSpc>
              <a:spcBef>
                <a:spcPts val="0"/>
              </a:spcBef>
              <a:spcAft>
                <a:spcPts val="0"/>
              </a:spcAft>
              <a:buClr>
                <a:schemeClr val="bg1"/>
              </a:buClr>
              <a:buFont typeface="Arial" panose="020B0604020202020204" pitchFamily="34" charset="0"/>
              <a:buChar char="•"/>
            </a:pPr>
            <a:r>
              <a:rPr lang="es-ES" b="1" dirty="0" err="1">
                <a:solidFill>
                  <a:srgbClr val="FFFF00"/>
                </a:solidFill>
                <a:latin typeface="DM Sans"/>
                <a:ea typeface="DM Sans"/>
                <a:cs typeface="DM Sans"/>
                <a:sym typeface="DM Sans"/>
              </a:rPr>
              <a:t>views</a:t>
            </a:r>
            <a:r>
              <a:rPr lang="es-ES" b="1" dirty="0">
                <a:solidFill>
                  <a:schemeClr val="lt1"/>
                </a:solidFill>
                <a:latin typeface="DM Sans"/>
                <a:ea typeface="DM Sans"/>
                <a:cs typeface="DM Sans"/>
                <a:sym typeface="DM Sans"/>
              </a:rPr>
              <a:t>: carpeta que guarda las vistas que eventualmente son renderizadas por nuestro servidor. Lo vimos en el marco de Motores de Plantillas, relacionado a la librería </a:t>
            </a:r>
            <a:r>
              <a:rPr lang="es-ES" b="1" dirty="0" err="1">
                <a:solidFill>
                  <a:schemeClr val="lt1"/>
                </a:solidFill>
                <a:latin typeface="DM Sans"/>
                <a:ea typeface="DM Sans"/>
                <a:cs typeface="DM Sans"/>
                <a:sym typeface="DM Sans"/>
              </a:rPr>
              <a:t>express-Handlebars</a:t>
            </a:r>
            <a:endParaRPr lang="es-ES" b="1" dirty="0">
              <a:solidFill>
                <a:schemeClr val="lt1"/>
              </a:solidFill>
              <a:latin typeface="DM Sans"/>
              <a:ea typeface="DM Sans"/>
              <a:cs typeface="DM Sans"/>
              <a:sym typeface="DM Sans"/>
            </a:endParaRPr>
          </a:p>
          <a:p>
            <a:pPr marL="171450" marR="0" lvl="0" indent="-171450" rtl="0">
              <a:lnSpc>
                <a:spcPct val="90000"/>
              </a:lnSpc>
              <a:spcBef>
                <a:spcPts val="0"/>
              </a:spcBef>
              <a:spcAft>
                <a:spcPts val="0"/>
              </a:spcAft>
              <a:buClr>
                <a:schemeClr val="bg1"/>
              </a:buClr>
              <a:buFont typeface="Arial" panose="020B0604020202020204" pitchFamily="34" charset="0"/>
              <a:buChar char="•"/>
            </a:pPr>
            <a:endParaRPr lang="es-AR" sz="1200" b="1" dirty="0">
              <a:solidFill>
                <a:schemeClr val="lt1"/>
              </a:solidFill>
              <a:latin typeface="DM Sans"/>
              <a:ea typeface="DM Sans"/>
              <a:cs typeface="DM Sans"/>
              <a:sym typeface="DM Sans"/>
            </a:endParaRPr>
          </a:p>
        </p:txBody>
      </p:sp>
      <p:pic>
        <p:nvPicPr>
          <p:cNvPr id="4" name="Imagen 3">
            <a:extLst>
              <a:ext uri="{FF2B5EF4-FFF2-40B4-BE49-F238E27FC236}">
                <a16:creationId xmlns:a16="http://schemas.microsoft.com/office/drawing/2014/main" id="{1081E6FC-9363-C7F7-1D1E-3A792B556E1F}"/>
              </a:ext>
            </a:extLst>
          </p:cNvPr>
          <p:cNvPicPr>
            <a:picLocks noChangeAspect="1"/>
          </p:cNvPicPr>
          <p:nvPr/>
        </p:nvPicPr>
        <p:blipFill>
          <a:blip r:embed="rId3"/>
          <a:stretch>
            <a:fillRect/>
          </a:stretch>
        </p:blipFill>
        <p:spPr>
          <a:xfrm>
            <a:off x="581663" y="885586"/>
            <a:ext cx="2796782" cy="3909399"/>
          </a:xfrm>
          <a:prstGeom prst="rect">
            <a:avLst/>
          </a:prstGeom>
        </p:spPr>
      </p:pic>
    </p:spTree>
    <p:extLst>
      <p:ext uri="{BB962C8B-B14F-4D97-AF65-F5344CB8AC3E}">
        <p14:creationId xmlns:p14="http://schemas.microsoft.com/office/powerpoint/2010/main" val="149095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37"/>
          <p:cNvSpPr txBox="1"/>
          <p:nvPr/>
        </p:nvSpPr>
        <p:spPr>
          <a:xfrm>
            <a:off x="563764" y="332583"/>
            <a:ext cx="7947719" cy="738633"/>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None/>
            </a:pPr>
            <a:r>
              <a:rPr lang="es-AR" sz="4000" b="1" dirty="0">
                <a:solidFill>
                  <a:schemeClr val="lt1"/>
                </a:solidFill>
                <a:latin typeface="DM Sans"/>
                <a:ea typeface="DM Sans"/>
                <a:cs typeface="DM Sans"/>
                <a:sym typeface="DM Sans"/>
              </a:rPr>
              <a:t>Algunas preguntas de repaso:</a:t>
            </a:r>
            <a:endParaRPr sz="4000" b="1" dirty="0">
              <a:solidFill>
                <a:schemeClr val="lt1"/>
              </a:solidFill>
              <a:latin typeface="DM Sans"/>
              <a:ea typeface="DM Sans"/>
              <a:cs typeface="DM Sans"/>
              <a:sym typeface="DM Sans"/>
            </a:endParaRPr>
          </a:p>
        </p:txBody>
      </p:sp>
      <p:sp>
        <p:nvSpPr>
          <p:cNvPr id="6" name="Google Shape;822;p137">
            <a:extLst>
              <a:ext uri="{FF2B5EF4-FFF2-40B4-BE49-F238E27FC236}">
                <a16:creationId xmlns:a16="http://schemas.microsoft.com/office/drawing/2014/main" id="{30DFE061-1615-70F6-D2F0-E1F47CFDF423}"/>
              </a:ext>
            </a:extLst>
          </p:cNvPr>
          <p:cNvSpPr txBox="1"/>
          <p:nvPr/>
        </p:nvSpPr>
        <p:spPr>
          <a:xfrm>
            <a:off x="632516" y="1223779"/>
            <a:ext cx="8147099" cy="3176224"/>
          </a:xfrm>
          <a:prstGeom prst="rect">
            <a:avLst/>
          </a:prstGeom>
          <a:noFill/>
          <a:ln>
            <a:noFill/>
          </a:ln>
        </p:spPr>
        <p:txBody>
          <a:bodyPr spcFirstLastPara="1" wrap="square" lIns="91425" tIns="91425" rIns="91425" bIns="91425" anchor="t" anchorCtr="0">
            <a:spAutoFit/>
          </a:bodyPr>
          <a:lstStyle/>
          <a:p>
            <a:pPr marL="285750" marR="0" lvl="0" indent="-285750" rtl="0">
              <a:lnSpc>
                <a:spcPct val="90000"/>
              </a:lnSpc>
              <a:spcBef>
                <a:spcPts val="0"/>
              </a:spcBef>
              <a:spcAft>
                <a:spcPts val="0"/>
              </a:spcAft>
              <a:buClr>
                <a:srgbClr val="FFFF00"/>
              </a:buClr>
              <a:buFont typeface="Wingdings" panose="05000000000000000000" pitchFamily="2" charset="2"/>
              <a:buChar char="ü"/>
            </a:pPr>
            <a:r>
              <a:rPr lang="es-AR" sz="1800" b="1" dirty="0">
                <a:solidFill>
                  <a:schemeClr val="lt1"/>
                </a:solidFill>
                <a:latin typeface="DM Sans"/>
                <a:ea typeface="DM Sans"/>
                <a:cs typeface="DM Sans"/>
                <a:sym typeface="DM Sans"/>
              </a:rPr>
              <a:t>¿Cómo puedo identificar el servidor de DB al que se está conectando nuestra aplicación? </a:t>
            </a:r>
          </a:p>
          <a:p>
            <a:pPr marL="285750" marR="0" lvl="0" indent="-285750" rtl="0">
              <a:lnSpc>
                <a:spcPct val="90000"/>
              </a:lnSpc>
              <a:spcBef>
                <a:spcPts val="0"/>
              </a:spcBef>
              <a:spcAft>
                <a:spcPts val="0"/>
              </a:spcAft>
              <a:buClr>
                <a:srgbClr val="FFFF00"/>
              </a:buClr>
              <a:buFont typeface="Wingdings" panose="05000000000000000000" pitchFamily="2" charset="2"/>
              <a:buChar char="ü"/>
            </a:pPr>
            <a:endParaRPr lang="es-AR" sz="1800" b="1" dirty="0">
              <a:solidFill>
                <a:schemeClr val="lt1"/>
              </a:solidFill>
              <a:latin typeface="DM Sans"/>
              <a:ea typeface="DM Sans"/>
              <a:cs typeface="DM Sans"/>
              <a:sym typeface="DM Sans"/>
            </a:endParaRPr>
          </a:p>
          <a:p>
            <a:pPr marL="285750" marR="0" lvl="0" indent="-285750" rtl="0">
              <a:lnSpc>
                <a:spcPct val="90000"/>
              </a:lnSpc>
              <a:spcBef>
                <a:spcPts val="0"/>
              </a:spcBef>
              <a:spcAft>
                <a:spcPts val="0"/>
              </a:spcAft>
              <a:buClr>
                <a:srgbClr val="FFFF00"/>
              </a:buClr>
              <a:buFont typeface="Wingdings" panose="05000000000000000000" pitchFamily="2" charset="2"/>
              <a:buChar char="ü"/>
            </a:pPr>
            <a:r>
              <a:rPr lang="es-AR" sz="1800" b="1" dirty="0">
                <a:solidFill>
                  <a:schemeClr val="lt1"/>
                </a:solidFill>
                <a:latin typeface="DM Sans"/>
                <a:ea typeface="DM Sans"/>
                <a:cs typeface="DM Sans"/>
                <a:sym typeface="DM Sans"/>
              </a:rPr>
              <a:t>¿Cómo puedo conocer la base de datos a la que (dentro del server identificado en la consulta anterior) se está conectando nuestra app?</a:t>
            </a:r>
          </a:p>
          <a:p>
            <a:pPr marL="285750" marR="0" lvl="0" indent="-285750" rtl="0">
              <a:lnSpc>
                <a:spcPct val="90000"/>
              </a:lnSpc>
              <a:spcBef>
                <a:spcPts val="0"/>
              </a:spcBef>
              <a:spcAft>
                <a:spcPts val="0"/>
              </a:spcAft>
              <a:buClr>
                <a:srgbClr val="FFFF00"/>
              </a:buClr>
              <a:buFont typeface="Wingdings" panose="05000000000000000000" pitchFamily="2" charset="2"/>
              <a:buChar char="ü"/>
            </a:pPr>
            <a:endParaRPr lang="es-AR" sz="1800" b="1" dirty="0">
              <a:solidFill>
                <a:schemeClr val="lt1"/>
              </a:solidFill>
              <a:latin typeface="DM Sans"/>
              <a:ea typeface="DM Sans"/>
              <a:cs typeface="DM Sans"/>
              <a:sym typeface="DM Sans"/>
            </a:endParaRPr>
          </a:p>
          <a:p>
            <a:pPr marL="285750" marR="0" lvl="0" indent="-285750" rtl="0">
              <a:lnSpc>
                <a:spcPct val="90000"/>
              </a:lnSpc>
              <a:spcBef>
                <a:spcPts val="0"/>
              </a:spcBef>
              <a:spcAft>
                <a:spcPts val="0"/>
              </a:spcAft>
              <a:buClr>
                <a:srgbClr val="FFFF00"/>
              </a:buClr>
              <a:buFont typeface="Wingdings" panose="05000000000000000000" pitchFamily="2" charset="2"/>
              <a:buChar char="ü"/>
            </a:pPr>
            <a:r>
              <a:rPr lang="es-AR" sz="1800" b="1" dirty="0">
                <a:solidFill>
                  <a:schemeClr val="lt1"/>
                </a:solidFill>
                <a:latin typeface="DM Sans"/>
                <a:ea typeface="DM Sans"/>
                <a:cs typeface="DM Sans"/>
                <a:sym typeface="DM Sans"/>
              </a:rPr>
              <a:t>¿Cuál sería la forma de identificar las colecciones con las que trabaja nuestra app?</a:t>
            </a:r>
          </a:p>
          <a:p>
            <a:pPr marL="285750" marR="0" lvl="0" indent="-285750" rtl="0">
              <a:lnSpc>
                <a:spcPct val="90000"/>
              </a:lnSpc>
              <a:spcBef>
                <a:spcPts val="0"/>
              </a:spcBef>
              <a:spcAft>
                <a:spcPts val="0"/>
              </a:spcAft>
              <a:buClr>
                <a:srgbClr val="FFFF00"/>
              </a:buClr>
              <a:buFont typeface="Wingdings" panose="05000000000000000000" pitchFamily="2" charset="2"/>
              <a:buChar char="ü"/>
            </a:pPr>
            <a:endParaRPr lang="es-AR" sz="1800" b="1" dirty="0">
              <a:solidFill>
                <a:schemeClr val="lt1"/>
              </a:solidFill>
              <a:latin typeface="DM Sans"/>
              <a:ea typeface="DM Sans"/>
              <a:cs typeface="DM Sans"/>
              <a:sym typeface="DM Sans"/>
            </a:endParaRPr>
          </a:p>
          <a:p>
            <a:pPr marL="285750" marR="0" lvl="0" indent="-285750" rtl="0">
              <a:lnSpc>
                <a:spcPct val="90000"/>
              </a:lnSpc>
              <a:spcBef>
                <a:spcPts val="0"/>
              </a:spcBef>
              <a:spcAft>
                <a:spcPts val="0"/>
              </a:spcAft>
              <a:buClr>
                <a:srgbClr val="FFFF00"/>
              </a:buClr>
              <a:buFont typeface="Wingdings" panose="05000000000000000000" pitchFamily="2" charset="2"/>
              <a:buChar char="ü"/>
            </a:pPr>
            <a:r>
              <a:rPr lang="es-AR" sz="1800" b="1" dirty="0">
                <a:solidFill>
                  <a:schemeClr val="lt1"/>
                </a:solidFill>
                <a:latin typeface="DM Sans"/>
                <a:ea typeface="DM Sans"/>
                <a:cs typeface="DM Sans"/>
                <a:sym typeface="DM Sans"/>
              </a:rPr>
              <a:t>¿Qué pasos deberíamos seguir para armar un listado de todos los </a:t>
            </a:r>
            <a:r>
              <a:rPr lang="es-AR" sz="1800" b="1" dirty="0" err="1">
                <a:solidFill>
                  <a:schemeClr val="lt1"/>
                </a:solidFill>
                <a:latin typeface="DM Sans"/>
                <a:ea typeface="DM Sans"/>
                <a:cs typeface="DM Sans"/>
                <a:sym typeface="DM Sans"/>
              </a:rPr>
              <a:t>endpoints</a:t>
            </a:r>
            <a:r>
              <a:rPr lang="es-AR" sz="1800" b="1" dirty="0">
                <a:solidFill>
                  <a:schemeClr val="lt1"/>
                </a:solidFill>
                <a:latin typeface="DM Sans"/>
                <a:ea typeface="DM Sans"/>
                <a:cs typeface="DM Sans"/>
                <a:sym typeface="DM Sans"/>
              </a:rPr>
              <a:t> al que da respuesta nuestra app?</a:t>
            </a:r>
            <a:endParaRPr sz="1800" b="1" dirty="0">
              <a:solidFill>
                <a:schemeClr val="lt1"/>
              </a:solidFill>
              <a:latin typeface="DM Sans"/>
              <a:ea typeface="DM Sans"/>
              <a:cs typeface="DM Sans"/>
              <a:sym typeface="DM Sans"/>
            </a:endParaRPr>
          </a:p>
        </p:txBody>
      </p:sp>
    </p:spTree>
    <p:extLst>
      <p:ext uri="{BB962C8B-B14F-4D97-AF65-F5344CB8AC3E}">
        <p14:creationId xmlns:p14="http://schemas.microsoft.com/office/powerpoint/2010/main" val="142447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37"/>
          <p:cNvSpPr txBox="1"/>
          <p:nvPr/>
        </p:nvSpPr>
        <p:spPr>
          <a:xfrm>
            <a:off x="1404863" y="146953"/>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None/>
            </a:pPr>
            <a:r>
              <a:rPr lang="es-AR" sz="4000" b="1" dirty="0" err="1">
                <a:solidFill>
                  <a:schemeClr val="lt1"/>
                </a:solidFill>
                <a:latin typeface="DM Sans"/>
                <a:ea typeface="DM Sans"/>
                <a:cs typeface="DM Sans"/>
                <a:sym typeface="DM Sans"/>
              </a:rPr>
              <a:t>express</a:t>
            </a:r>
            <a:r>
              <a:rPr lang="es-AR" sz="4000" b="1" dirty="0">
                <a:solidFill>
                  <a:schemeClr val="lt1"/>
                </a:solidFill>
                <a:latin typeface="DM Sans"/>
                <a:ea typeface="DM Sans"/>
                <a:cs typeface="DM Sans"/>
                <a:sym typeface="DM Sans"/>
              </a:rPr>
              <a:t> </a:t>
            </a:r>
            <a:r>
              <a:rPr lang="es-AR" sz="4000" b="1" dirty="0" err="1">
                <a:solidFill>
                  <a:schemeClr val="lt1"/>
                </a:solidFill>
                <a:latin typeface="DM Sans"/>
                <a:ea typeface="DM Sans"/>
                <a:cs typeface="DM Sans"/>
                <a:sym typeface="DM Sans"/>
              </a:rPr>
              <a:t>Handlebars</a:t>
            </a:r>
            <a:endParaRPr sz="4000" b="1" dirty="0">
              <a:solidFill>
                <a:schemeClr val="lt1"/>
              </a:solidFill>
              <a:latin typeface="DM Sans"/>
              <a:ea typeface="DM Sans"/>
              <a:cs typeface="DM Sans"/>
              <a:sym typeface="DM Sans"/>
            </a:endParaRPr>
          </a:p>
        </p:txBody>
      </p:sp>
      <p:sp>
        <p:nvSpPr>
          <p:cNvPr id="6" name="Google Shape;822;p137">
            <a:extLst>
              <a:ext uri="{FF2B5EF4-FFF2-40B4-BE49-F238E27FC236}">
                <a16:creationId xmlns:a16="http://schemas.microsoft.com/office/drawing/2014/main" id="{30DFE061-1615-70F6-D2F0-E1F47CFDF423}"/>
              </a:ext>
            </a:extLst>
          </p:cNvPr>
          <p:cNvSpPr txBox="1"/>
          <p:nvPr/>
        </p:nvSpPr>
        <p:spPr>
          <a:xfrm>
            <a:off x="6036416" y="1045028"/>
            <a:ext cx="2873828" cy="1735830"/>
          </a:xfrm>
          <a:prstGeom prst="rect">
            <a:avLst/>
          </a:prstGeom>
          <a:noFill/>
          <a:ln>
            <a:noFill/>
          </a:ln>
        </p:spPr>
        <p:txBody>
          <a:bodyPr spcFirstLastPara="1" wrap="square" lIns="91425" tIns="91425" rIns="91425" bIns="91425" anchor="t" anchorCtr="0">
            <a:spAutoFit/>
          </a:bodyPr>
          <a:lstStyle/>
          <a:p>
            <a:pPr marL="0" marR="0" lvl="0" indent="0" rtl="0">
              <a:lnSpc>
                <a:spcPct val="90000"/>
              </a:lnSpc>
              <a:spcBef>
                <a:spcPts val="0"/>
              </a:spcBef>
              <a:spcAft>
                <a:spcPts val="0"/>
              </a:spcAft>
              <a:buNone/>
            </a:pPr>
            <a:r>
              <a:rPr lang="es-AR" b="1" dirty="0">
                <a:solidFill>
                  <a:schemeClr val="lt1"/>
                </a:solidFill>
                <a:latin typeface="DM Sans"/>
                <a:ea typeface="DM Sans"/>
                <a:cs typeface="DM Sans"/>
                <a:sym typeface="DM Sans"/>
              </a:rPr>
              <a:t>Existe una forma de configurar </a:t>
            </a:r>
            <a:r>
              <a:rPr lang="es-AR" b="1" dirty="0" err="1">
                <a:solidFill>
                  <a:schemeClr val="lt1"/>
                </a:solidFill>
                <a:latin typeface="DM Sans"/>
                <a:ea typeface="DM Sans"/>
                <a:cs typeface="DM Sans"/>
                <a:sym typeface="DM Sans"/>
              </a:rPr>
              <a:t>express-Handlebars</a:t>
            </a:r>
            <a:r>
              <a:rPr lang="es-AR" b="1" dirty="0">
                <a:solidFill>
                  <a:schemeClr val="lt1"/>
                </a:solidFill>
                <a:latin typeface="DM Sans"/>
                <a:ea typeface="DM Sans"/>
                <a:cs typeface="DM Sans"/>
                <a:sym typeface="DM Sans"/>
              </a:rPr>
              <a:t>, para que la extensión de las vistas sea diferente. </a:t>
            </a:r>
          </a:p>
          <a:p>
            <a:pPr marL="0" marR="0" lvl="0" indent="0" rtl="0">
              <a:lnSpc>
                <a:spcPct val="90000"/>
              </a:lnSpc>
              <a:spcBef>
                <a:spcPts val="0"/>
              </a:spcBef>
              <a:spcAft>
                <a:spcPts val="0"/>
              </a:spcAft>
              <a:buNone/>
            </a:pPr>
            <a:r>
              <a:rPr lang="es-AR" b="1" dirty="0">
                <a:solidFill>
                  <a:schemeClr val="lt1"/>
                </a:solidFill>
                <a:latin typeface="DM Sans"/>
                <a:ea typeface="DM Sans"/>
                <a:cs typeface="DM Sans"/>
                <a:sym typeface="DM Sans"/>
              </a:rPr>
              <a:t>Lo usual es utilizar la extensión </a:t>
            </a:r>
            <a:r>
              <a:rPr lang="es-AR" b="1" dirty="0" err="1">
                <a:solidFill>
                  <a:srgbClr val="FFFF00"/>
                </a:solidFill>
                <a:latin typeface="DM Sans"/>
                <a:ea typeface="DM Sans"/>
                <a:cs typeface="DM Sans"/>
                <a:sym typeface="DM Sans"/>
              </a:rPr>
              <a:t>hbs</a:t>
            </a:r>
            <a:r>
              <a:rPr lang="es-AR" b="1" dirty="0">
                <a:solidFill>
                  <a:schemeClr val="lt1"/>
                </a:solidFill>
                <a:latin typeface="DM Sans"/>
                <a:ea typeface="DM Sans"/>
                <a:cs typeface="DM Sans"/>
                <a:sym typeface="DM Sans"/>
              </a:rPr>
              <a:t>. La configuración es la que se muestra en la imagen de la izquierda</a:t>
            </a:r>
            <a:endParaRPr b="1" dirty="0">
              <a:solidFill>
                <a:schemeClr val="lt1"/>
              </a:solidFill>
              <a:latin typeface="DM Sans"/>
              <a:ea typeface="DM Sans"/>
              <a:cs typeface="DM Sans"/>
              <a:sym typeface="DM Sans"/>
            </a:endParaRPr>
          </a:p>
        </p:txBody>
      </p:sp>
      <p:pic>
        <p:nvPicPr>
          <p:cNvPr id="4" name="Imagen 3">
            <a:extLst>
              <a:ext uri="{FF2B5EF4-FFF2-40B4-BE49-F238E27FC236}">
                <a16:creationId xmlns:a16="http://schemas.microsoft.com/office/drawing/2014/main" id="{625CCFE5-DF77-7489-3853-B60345DD42E6}"/>
              </a:ext>
            </a:extLst>
          </p:cNvPr>
          <p:cNvPicPr>
            <a:picLocks noChangeAspect="1"/>
          </p:cNvPicPr>
          <p:nvPr/>
        </p:nvPicPr>
        <p:blipFill>
          <a:blip r:embed="rId3"/>
          <a:stretch>
            <a:fillRect/>
          </a:stretch>
        </p:blipFill>
        <p:spPr>
          <a:xfrm>
            <a:off x="454828" y="1045028"/>
            <a:ext cx="5307869" cy="3533848"/>
          </a:xfrm>
          <a:prstGeom prst="rect">
            <a:avLst/>
          </a:prstGeom>
        </p:spPr>
      </p:pic>
    </p:spTree>
    <p:extLst>
      <p:ext uri="{BB962C8B-B14F-4D97-AF65-F5344CB8AC3E}">
        <p14:creationId xmlns:p14="http://schemas.microsoft.com/office/powerpoint/2010/main" val="4279638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37"/>
          <p:cNvSpPr txBox="1"/>
          <p:nvPr/>
        </p:nvSpPr>
        <p:spPr>
          <a:xfrm>
            <a:off x="1404863" y="146953"/>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None/>
            </a:pPr>
            <a:r>
              <a:rPr lang="es-AR" sz="4000" b="1" dirty="0" err="1">
                <a:solidFill>
                  <a:schemeClr val="lt1"/>
                </a:solidFill>
                <a:latin typeface="DM Sans"/>
                <a:ea typeface="DM Sans"/>
                <a:cs typeface="DM Sans"/>
                <a:sym typeface="DM Sans"/>
              </a:rPr>
              <a:t>express</a:t>
            </a:r>
            <a:r>
              <a:rPr lang="es-AR" sz="4000" b="1" dirty="0">
                <a:solidFill>
                  <a:schemeClr val="lt1"/>
                </a:solidFill>
                <a:latin typeface="DM Sans"/>
                <a:ea typeface="DM Sans"/>
                <a:cs typeface="DM Sans"/>
                <a:sym typeface="DM Sans"/>
              </a:rPr>
              <a:t> </a:t>
            </a:r>
            <a:r>
              <a:rPr lang="es-AR" sz="4000" b="1" dirty="0" err="1">
                <a:solidFill>
                  <a:schemeClr val="lt1"/>
                </a:solidFill>
                <a:latin typeface="DM Sans"/>
                <a:ea typeface="DM Sans"/>
                <a:cs typeface="DM Sans"/>
                <a:sym typeface="DM Sans"/>
              </a:rPr>
              <a:t>Handlebars</a:t>
            </a:r>
            <a:endParaRPr sz="4000" b="1" dirty="0">
              <a:solidFill>
                <a:schemeClr val="lt1"/>
              </a:solidFill>
              <a:latin typeface="DM Sans"/>
              <a:ea typeface="DM Sans"/>
              <a:cs typeface="DM Sans"/>
              <a:sym typeface="DM Sans"/>
            </a:endParaRPr>
          </a:p>
        </p:txBody>
      </p:sp>
      <p:sp>
        <p:nvSpPr>
          <p:cNvPr id="6" name="Google Shape;822;p137">
            <a:extLst>
              <a:ext uri="{FF2B5EF4-FFF2-40B4-BE49-F238E27FC236}">
                <a16:creationId xmlns:a16="http://schemas.microsoft.com/office/drawing/2014/main" id="{30DFE061-1615-70F6-D2F0-E1F47CFDF423}"/>
              </a:ext>
            </a:extLst>
          </p:cNvPr>
          <p:cNvSpPr txBox="1"/>
          <p:nvPr/>
        </p:nvSpPr>
        <p:spPr>
          <a:xfrm>
            <a:off x="6036416" y="1045028"/>
            <a:ext cx="2873828" cy="2206728"/>
          </a:xfrm>
          <a:prstGeom prst="rect">
            <a:avLst/>
          </a:prstGeom>
          <a:noFill/>
          <a:ln>
            <a:noFill/>
          </a:ln>
        </p:spPr>
        <p:txBody>
          <a:bodyPr spcFirstLastPara="1" wrap="square" lIns="91425" tIns="91425" rIns="91425" bIns="91425" anchor="t" anchorCtr="0">
            <a:spAutoFit/>
          </a:bodyPr>
          <a:lstStyle/>
          <a:p>
            <a:pPr marL="0" marR="0" lvl="0" indent="0" rtl="0">
              <a:lnSpc>
                <a:spcPct val="90000"/>
              </a:lnSpc>
              <a:spcBef>
                <a:spcPts val="0"/>
              </a:spcBef>
              <a:spcAft>
                <a:spcPts val="0"/>
              </a:spcAft>
              <a:buNone/>
            </a:pPr>
            <a:r>
              <a:rPr lang="es-AR" b="1" dirty="0" err="1">
                <a:solidFill>
                  <a:srgbClr val="FFFF00"/>
                </a:solidFill>
                <a:latin typeface="DM Sans"/>
                <a:ea typeface="DM Sans"/>
                <a:cs typeface="DM Sans"/>
                <a:sym typeface="DM Sans"/>
              </a:rPr>
              <a:t>Partials</a:t>
            </a:r>
            <a:r>
              <a:rPr lang="es-AR" b="1" dirty="0">
                <a:solidFill>
                  <a:schemeClr val="lt1"/>
                </a:solidFill>
                <a:latin typeface="DM Sans"/>
                <a:ea typeface="DM Sans"/>
                <a:cs typeface="DM Sans"/>
                <a:sym typeface="DM Sans"/>
              </a:rPr>
              <a:t>: </a:t>
            </a:r>
            <a:r>
              <a:rPr lang="es-AR" b="1" dirty="0" err="1">
                <a:solidFill>
                  <a:schemeClr val="lt1"/>
                </a:solidFill>
                <a:latin typeface="DM Sans"/>
                <a:ea typeface="DM Sans"/>
                <a:cs typeface="DM Sans"/>
                <a:sym typeface="DM Sans"/>
              </a:rPr>
              <a:t>express-Handlebars</a:t>
            </a:r>
            <a:r>
              <a:rPr lang="es-AR" b="1" dirty="0">
                <a:solidFill>
                  <a:schemeClr val="lt1"/>
                </a:solidFill>
                <a:latin typeface="DM Sans"/>
                <a:ea typeface="DM Sans"/>
                <a:cs typeface="DM Sans"/>
                <a:sym typeface="DM Sans"/>
              </a:rPr>
              <a:t> permite configurar trozos de </a:t>
            </a:r>
            <a:r>
              <a:rPr lang="es-AR" b="1" dirty="0" err="1">
                <a:solidFill>
                  <a:schemeClr val="lt1"/>
                </a:solidFill>
                <a:latin typeface="DM Sans"/>
                <a:ea typeface="DM Sans"/>
                <a:cs typeface="DM Sans"/>
                <a:sym typeface="DM Sans"/>
              </a:rPr>
              <a:t>html</a:t>
            </a:r>
            <a:r>
              <a:rPr lang="es-AR" b="1" dirty="0">
                <a:solidFill>
                  <a:schemeClr val="lt1"/>
                </a:solidFill>
                <a:latin typeface="DM Sans"/>
                <a:ea typeface="DM Sans"/>
                <a:cs typeface="DM Sans"/>
                <a:sym typeface="DM Sans"/>
              </a:rPr>
              <a:t> de uso frecuente, para invocar luego de manera dinámica desde cualquier parte de mi vista.</a:t>
            </a:r>
          </a:p>
          <a:p>
            <a:pPr marL="0" marR="0" lvl="0" indent="0" rtl="0">
              <a:lnSpc>
                <a:spcPct val="90000"/>
              </a:lnSpc>
              <a:spcBef>
                <a:spcPts val="0"/>
              </a:spcBef>
              <a:spcAft>
                <a:spcPts val="0"/>
              </a:spcAft>
              <a:buNone/>
            </a:pPr>
            <a:endParaRPr lang="es-AR" b="1" dirty="0">
              <a:solidFill>
                <a:schemeClr val="lt1"/>
              </a:solidFill>
              <a:latin typeface="DM Sans"/>
              <a:ea typeface="DM Sans"/>
              <a:cs typeface="DM Sans"/>
              <a:sym typeface="DM Sans"/>
            </a:endParaRPr>
          </a:p>
          <a:p>
            <a:pPr marL="0" marR="0" lvl="0" indent="0" rtl="0">
              <a:lnSpc>
                <a:spcPct val="90000"/>
              </a:lnSpc>
              <a:spcBef>
                <a:spcPts val="0"/>
              </a:spcBef>
              <a:spcAft>
                <a:spcPts val="0"/>
              </a:spcAft>
              <a:buNone/>
            </a:pPr>
            <a:r>
              <a:rPr lang="es-AR" b="1" dirty="0">
                <a:solidFill>
                  <a:schemeClr val="lt1"/>
                </a:solidFill>
                <a:latin typeface="DM Sans"/>
                <a:ea typeface="DM Sans"/>
                <a:cs typeface="DM Sans"/>
                <a:sym typeface="DM Sans"/>
              </a:rPr>
              <a:t>Para llamar un parcial dentro de mi vista, utilizo la siguiente </a:t>
            </a:r>
            <a:r>
              <a:rPr lang="es-AR" b="1" dirty="0" err="1">
                <a:solidFill>
                  <a:schemeClr val="lt1"/>
                </a:solidFill>
                <a:latin typeface="DM Sans"/>
                <a:ea typeface="DM Sans"/>
                <a:cs typeface="DM Sans"/>
                <a:sym typeface="DM Sans"/>
              </a:rPr>
              <a:t>sintáxis</a:t>
            </a:r>
            <a:r>
              <a:rPr lang="es-AR" b="1" dirty="0">
                <a:solidFill>
                  <a:schemeClr val="lt1"/>
                </a:solidFill>
                <a:latin typeface="DM Sans"/>
                <a:ea typeface="DM Sans"/>
                <a:cs typeface="DM Sans"/>
                <a:sym typeface="DM Sans"/>
              </a:rPr>
              <a:t>: </a:t>
            </a:r>
            <a:r>
              <a:rPr lang="es-AR" b="1" i="1" dirty="0">
                <a:solidFill>
                  <a:schemeClr val="lt1"/>
                </a:solidFill>
                <a:latin typeface="DM Sans"/>
                <a:ea typeface="DM Sans"/>
                <a:cs typeface="DM Sans"/>
                <a:sym typeface="DM Sans"/>
              </a:rPr>
              <a:t>{{</a:t>
            </a:r>
            <a:r>
              <a:rPr lang="es-AR" sz="2000" b="1" i="1" dirty="0">
                <a:solidFill>
                  <a:srgbClr val="FFFF00"/>
                </a:solidFill>
                <a:latin typeface="DM Sans"/>
                <a:ea typeface="DM Sans"/>
                <a:cs typeface="DM Sans"/>
                <a:sym typeface="DM Sans"/>
              </a:rPr>
              <a:t>&gt;</a:t>
            </a:r>
            <a:r>
              <a:rPr lang="es-AR" b="1" i="1" dirty="0">
                <a:solidFill>
                  <a:schemeClr val="lt1"/>
                </a:solidFill>
                <a:latin typeface="DM Sans"/>
                <a:ea typeface="DM Sans"/>
                <a:cs typeface="DM Sans"/>
                <a:sym typeface="DM Sans"/>
              </a:rPr>
              <a:t>parcial}}. </a:t>
            </a:r>
            <a:endParaRPr b="1" i="1" dirty="0">
              <a:solidFill>
                <a:schemeClr val="lt1"/>
              </a:solidFill>
              <a:latin typeface="DM Sans"/>
              <a:ea typeface="DM Sans"/>
              <a:cs typeface="DM Sans"/>
              <a:sym typeface="DM Sans"/>
            </a:endParaRPr>
          </a:p>
        </p:txBody>
      </p:sp>
      <p:pic>
        <p:nvPicPr>
          <p:cNvPr id="3" name="Imagen 2">
            <a:extLst>
              <a:ext uri="{FF2B5EF4-FFF2-40B4-BE49-F238E27FC236}">
                <a16:creationId xmlns:a16="http://schemas.microsoft.com/office/drawing/2014/main" id="{FAA00AEA-3D7B-079B-A751-442F889FFC26}"/>
              </a:ext>
            </a:extLst>
          </p:cNvPr>
          <p:cNvPicPr>
            <a:picLocks noChangeAspect="1"/>
          </p:cNvPicPr>
          <p:nvPr/>
        </p:nvPicPr>
        <p:blipFill>
          <a:blip r:embed="rId3"/>
          <a:stretch>
            <a:fillRect/>
          </a:stretch>
        </p:blipFill>
        <p:spPr>
          <a:xfrm>
            <a:off x="308236" y="1045028"/>
            <a:ext cx="5466922" cy="3424641"/>
          </a:xfrm>
          <a:prstGeom prst="rect">
            <a:avLst/>
          </a:prstGeom>
        </p:spPr>
      </p:pic>
    </p:spTree>
    <p:extLst>
      <p:ext uri="{BB962C8B-B14F-4D97-AF65-F5344CB8AC3E}">
        <p14:creationId xmlns:p14="http://schemas.microsoft.com/office/powerpoint/2010/main" val="91387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486" name="Google Shape;1486;p220"/>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¿Preguntas?</a:t>
            </a:r>
            <a:endParaRPr sz="4000" b="1" i="0" u="none" strike="noStrike" cap="none">
              <a:solidFill>
                <a:srgbClr val="EAFF6A"/>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221"/>
          <p:cNvSpPr txBox="1"/>
          <p:nvPr/>
        </p:nvSpPr>
        <p:spPr>
          <a:xfrm>
            <a:off x="1461300" y="1925250"/>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Opina y valora</a:t>
            </a:r>
            <a:r>
              <a:rPr lang="es" sz="4000" b="1" i="0" u="none" strike="noStrike" cap="none">
                <a:solidFill>
                  <a:srgbClr val="DEFC52"/>
                </a:solidFill>
                <a:latin typeface="DM Sans"/>
                <a:ea typeface="DM Sans"/>
                <a:cs typeface="DM Sans"/>
                <a:sym typeface="DM Sans"/>
              </a:rPr>
              <a:t> </a:t>
            </a:r>
            <a:endParaRPr sz="4000" b="1" i="0" u="none" strike="noStrike" cap="none">
              <a:solidFill>
                <a:srgbClr val="DEFC52"/>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chemeClr val="lt1"/>
                </a:solidFill>
                <a:latin typeface="DM Sans"/>
                <a:ea typeface="DM Sans"/>
                <a:cs typeface="DM Sans"/>
                <a:sym typeface="DM Sans"/>
              </a:rPr>
              <a:t>esta clase</a:t>
            </a:r>
            <a:endParaRPr sz="4000" b="1" i="0" u="none" strike="noStrike" cap="none">
              <a:solidFill>
                <a:schemeClr val="lt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223"/>
          <p:cNvSpPr txBox="1"/>
          <p:nvPr/>
        </p:nvSpPr>
        <p:spPr>
          <a:xfrm>
            <a:off x="2382900" y="2171550"/>
            <a:ext cx="43782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s" sz="4000" b="1" i="0" u="none" strike="noStrike" cap="none">
                <a:solidFill>
                  <a:srgbClr val="FFFFFF"/>
                </a:solidFill>
                <a:latin typeface="DM Sans"/>
                <a:ea typeface="DM Sans"/>
                <a:cs typeface="DM Sans"/>
                <a:sym typeface="DM Sans"/>
              </a:rPr>
              <a:t>Muchas gracias</a:t>
            </a:r>
            <a:r>
              <a:rPr lang="es" sz="4000" b="1" i="0" u="none" strike="noStrike" cap="none">
                <a:solidFill>
                  <a:srgbClr val="EAFF6A"/>
                </a:solidFill>
                <a:latin typeface="DM Sans"/>
                <a:ea typeface="DM Sans"/>
                <a:cs typeface="DM Sans"/>
                <a:sym typeface="DM Sans"/>
              </a:rPr>
              <a:t>.</a:t>
            </a:r>
            <a:endParaRPr sz="4000" b="0" i="0" u="none" strike="noStrike" cap="none">
              <a:solidFill>
                <a:srgbClr val="EAFF6A"/>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pic>
        <p:nvPicPr>
          <p:cNvPr id="1507" name="Google Shape;1507;p224" title="Hashtag &quot;democratizando la educación&quot;"/>
          <p:cNvPicPr preferRelativeResize="0"/>
          <p:nvPr/>
        </p:nvPicPr>
        <p:blipFill rotWithShape="1">
          <a:blip r:embed="rId3">
            <a:alphaModFix/>
          </a:blip>
          <a:srcRect/>
          <a:stretch/>
        </p:blipFill>
        <p:spPr>
          <a:xfrm>
            <a:off x="1609675" y="2410500"/>
            <a:ext cx="5924650" cy="32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04"/>
          <p:cNvSpPr/>
          <p:nvPr/>
        </p:nvSpPr>
        <p:spPr>
          <a:xfrm>
            <a:off x="3080700" y="2547525"/>
            <a:ext cx="2982600" cy="793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04"/>
          <p:cNvSpPr txBox="1"/>
          <p:nvPr/>
        </p:nvSpPr>
        <p:spPr>
          <a:xfrm>
            <a:off x="1461300" y="1802163"/>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chemeClr val="lt1"/>
                </a:solidFill>
                <a:latin typeface="DM Sans"/>
                <a:ea typeface="DM Sans"/>
                <a:cs typeface="DM Sans"/>
                <a:sym typeface="DM Sans"/>
              </a:rPr>
              <a:t>Esta clase va a ser</a:t>
            </a:r>
            <a:endParaRPr sz="4000" b="1" i="0" u="none" strike="noStrike" cap="none">
              <a:solidFill>
                <a:srgbClr val="DEFC52"/>
              </a:solidFill>
              <a:latin typeface="DM Sans"/>
              <a:ea typeface="DM Sans"/>
              <a:cs typeface="DM Sans"/>
              <a:sym typeface="DM Sans"/>
            </a:endParaRPr>
          </a:p>
        </p:txBody>
      </p:sp>
      <p:sp>
        <p:nvSpPr>
          <p:cNvPr id="324" name="Google Shape;324;p104"/>
          <p:cNvSpPr txBox="1"/>
          <p:nvPr/>
        </p:nvSpPr>
        <p:spPr>
          <a:xfrm>
            <a:off x="3655975" y="2541075"/>
            <a:ext cx="22275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grabada</a:t>
            </a:r>
            <a:endParaRPr sz="4000" b="1" i="0" u="none" strike="noStrike" cap="none">
              <a:solidFill>
                <a:srgbClr val="EAFF6A"/>
              </a:solidFill>
              <a:latin typeface="DM Sans"/>
              <a:ea typeface="DM Sans"/>
              <a:cs typeface="DM Sans"/>
              <a:sym typeface="DM Sans"/>
            </a:endParaRPr>
          </a:p>
        </p:txBody>
      </p:sp>
      <p:sp>
        <p:nvSpPr>
          <p:cNvPr id="325" name="Google Shape;325;p104"/>
          <p:cNvSpPr/>
          <p:nvPr/>
        </p:nvSpPr>
        <p:spPr>
          <a:xfrm>
            <a:off x="3293875" y="2844525"/>
            <a:ext cx="199800" cy="199800"/>
          </a:xfrm>
          <a:prstGeom prst="ellipse">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18"/>
          <p:cNvSpPr txBox="1"/>
          <p:nvPr/>
        </p:nvSpPr>
        <p:spPr>
          <a:xfrm>
            <a:off x="1461300" y="2216250"/>
            <a:ext cx="6221400" cy="711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800" b="1" dirty="0">
                <a:solidFill>
                  <a:schemeClr val="dk1"/>
                </a:solidFill>
                <a:latin typeface="DM Sans"/>
                <a:ea typeface="DM Sans"/>
                <a:cs typeface="DM Sans"/>
                <a:sym typeface="DM Sans"/>
              </a:rPr>
              <a:t>After Class 3°</a:t>
            </a:r>
            <a:endParaRPr sz="3800" b="1" dirty="0">
              <a:solidFill>
                <a:schemeClr val="dk1"/>
              </a:solidFill>
              <a:highlight>
                <a:srgbClr val="DEFC52"/>
              </a:highlight>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144"/>
          <p:cNvSpPr txBox="1"/>
          <p:nvPr/>
        </p:nvSpPr>
        <p:spPr>
          <a:xfrm>
            <a:off x="1404863" y="1941375"/>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dirty="0">
                <a:solidFill>
                  <a:schemeClr val="lt1"/>
                </a:solidFill>
                <a:latin typeface="DM Sans"/>
                <a:ea typeface="DM Sans"/>
                <a:cs typeface="DM Sans"/>
                <a:sym typeface="DM Sans"/>
              </a:rPr>
              <a:t>Skills para la </a:t>
            </a:r>
            <a:endParaRPr sz="4000" b="1" dirty="0">
              <a:solidFill>
                <a:schemeClr val="lt1"/>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000"/>
              <a:buFont typeface="Arial"/>
              <a:buNone/>
            </a:pPr>
            <a:r>
              <a:rPr lang="es" sz="4000" b="1" dirty="0">
                <a:solidFill>
                  <a:srgbClr val="EA90FF"/>
                </a:solidFill>
                <a:latin typeface="DM Sans"/>
                <a:ea typeface="DM Sans"/>
                <a:cs typeface="DM Sans"/>
                <a:sym typeface="DM Sans"/>
              </a:rPr>
              <a:t>práctica integradora</a:t>
            </a:r>
            <a:endParaRPr sz="4000" b="1" dirty="0">
              <a:solidFill>
                <a:srgbClr val="EA90FF"/>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145"/>
          <p:cNvSpPr txBox="1"/>
          <p:nvPr/>
        </p:nvSpPr>
        <p:spPr>
          <a:xfrm>
            <a:off x="447800" y="5348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Skills para Clases</a:t>
            </a:r>
            <a:endParaRPr sz="4000" b="1" i="0" u="none" strike="noStrike" cap="none">
              <a:solidFill>
                <a:schemeClr val="dk1"/>
              </a:solidFill>
              <a:latin typeface="DM Sans"/>
              <a:ea typeface="DM Sans"/>
              <a:cs typeface="DM Sans"/>
              <a:sym typeface="DM Sans"/>
            </a:endParaRPr>
          </a:p>
        </p:txBody>
      </p:sp>
      <p:sp>
        <p:nvSpPr>
          <p:cNvPr id="805" name="Google Shape;805;p145"/>
          <p:cNvSpPr txBox="1"/>
          <p:nvPr/>
        </p:nvSpPr>
        <p:spPr>
          <a:xfrm>
            <a:off x="238275" y="1193250"/>
            <a:ext cx="5180400" cy="3717300"/>
          </a:xfrm>
          <a:prstGeom prst="rect">
            <a:avLst/>
          </a:prstGeom>
          <a:noFill/>
          <a:ln>
            <a:noFill/>
          </a:ln>
        </p:spPr>
        <p:txBody>
          <a:bodyPr spcFirstLastPara="1" wrap="square" lIns="91425" tIns="91425" rIns="91425" bIns="91425" anchor="t" anchorCtr="0">
            <a:spAutoFit/>
          </a:bodyPr>
          <a:lstStyle/>
          <a:p>
            <a:pPr marL="457200" marR="0" lvl="0" indent="-314325" algn="l" rtl="0">
              <a:lnSpc>
                <a:spcPct val="10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Comprender el concepto de una clase</a:t>
            </a:r>
            <a:endParaRPr sz="1350" dirty="0">
              <a:latin typeface="DM Sans"/>
              <a:ea typeface="DM Sans"/>
              <a:cs typeface="DM Sans"/>
              <a:sym typeface="DM Sans"/>
            </a:endParaRPr>
          </a:p>
          <a:p>
            <a:pPr marL="457200" marR="0" lvl="0" indent="0" algn="l" rtl="0">
              <a:lnSpc>
                <a:spcPct val="100000"/>
              </a:lnSpc>
              <a:spcBef>
                <a:spcPts val="0"/>
              </a:spcBef>
              <a:spcAft>
                <a:spcPts val="0"/>
              </a:spcAft>
              <a:buNone/>
            </a:pPr>
            <a:endParaRPr sz="1350" dirty="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Definición de una clase</a:t>
            </a:r>
            <a:endParaRPr sz="1350" dirty="0">
              <a:latin typeface="DM Sans"/>
              <a:ea typeface="DM Sans"/>
              <a:cs typeface="DM Sans"/>
              <a:sym typeface="DM Sans"/>
            </a:endParaRPr>
          </a:p>
          <a:p>
            <a:pPr marL="457200" marR="0" lvl="0" indent="0" algn="l" rtl="0">
              <a:lnSpc>
                <a:spcPct val="100000"/>
              </a:lnSpc>
              <a:spcBef>
                <a:spcPts val="0"/>
              </a:spcBef>
              <a:spcAft>
                <a:spcPts val="0"/>
              </a:spcAft>
              <a:buNone/>
            </a:pPr>
            <a:endParaRPr sz="1350" dirty="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Creación de un Manager y comprensión de su funcionamiento</a:t>
            </a:r>
            <a:endParaRPr sz="1350" dirty="0">
              <a:latin typeface="DM Sans"/>
              <a:ea typeface="DM Sans"/>
              <a:cs typeface="DM Sans"/>
              <a:sym typeface="DM Sans"/>
            </a:endParaRPr>
          </a:p>
          <a:p>
            <a:pPr marL="457200" marR="0" lvl="0" indent="0" algn="l" rtl="0">
              <a:lnSpc>
                <a:spcPct val="100000"/>
              </a:lnSpc>
              <a:spcBef>
                <a:spcPts val="0"/>
              </a:spcBef>
              <a:spcAft>
                <a:spcPts val="0"/>
              </a:spcAft>
              <a:buNone/>
            </a:pPr>
            <a:endParaRPr sz="1350" dirty="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Comprender el concepto de un constructor, saber cuándo definir una clase con o sin constructor.</a:t>
            </a:r>
            <a:endParaRPr sz="1350" dirty="0">
              <a:latin typeface="DM Sans"/>
              <a:ea typeface="DM Sans"/>
              <a:cs typeface="DM Sans"/>
              <a:sym typeface="DM Sans"/>
            </a:endParaRPr>
          </a:p>
          <a:p>
            <a:pPr marL="457200" marR="0" lvl="0" indent="0" algn="l" rtl="0">
              <a:lnSpc>
                <a:spcPct val="100000"/>
              </a:lnSpc>
              <a:spcBef>
                <a:spcPts val="0"/>
              </a:spcBef>
              <a:spcAft>
                <a:spcPts val="0"/>
              </a:spcAft>
              <a:buNone/>
            </a:pPr>
            <a:endParaRPr sz="1350" dirty="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Definición de propiedades para una clase usando </a:t>
            </a:r>
            <a:r>
              <a:rPr lang="es" sz="1350" b="1" dirty="0">
                <a:latin typeface="DM Sans"/>
                <a:ea typeface="DM Sans"/>
                <a:cs typeface="DM Sans"/>
                <a:sym typeface="DM Sans"/>
              </a:rPr>
              <a:t>this</a:t>
            </a:r>
            <a:endParaRPr sz="1350" b="1" dirty="0">
              <a:latin typeface="DM Sans"/>
              <a:ea typeface="DM Sans"/>
              <a:cs typeface="DM Sans"/>
              <a:sym typeface="DM Sans"/>
            </a:endParaRPr>
          </a:p>
          <a:p>
            <a:pPr marL="457200" marR="0" lvl="0" indent="0" algn="l" rtl="0">
              <a:lnSpc>
                <a:spcPct val="100000"/>
              </a:lnSpc>
              <a:spcBef>
                <a:spcPts val="0"/>
              </a:spcBef>
              <a:spcAft>
                <a:spcPts val="0"/>
              </a:spcAft>
              <a:buNone/>
            </a:pPr>
            <a:endParaRPr sz="1350" b="1" dirty="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Definición de métodos en una clase.</a:t>
            </a:r>
            <a:endParaRPr sz="1350" dirty="0">
              <a:latin typeface="DM Sans"/>
              <a:ea typeface="DM Sans"/>
              <a:cs typeface="DM Sans"/>
              <a:sym typeface="DM Sans"/>
            </a:endParaRPr>
          </a:p>
          <a:p>
            <a:pPr marL="457200" marR="0" lvl="0" indent="0" algn="l" rtl="0">
              <a:lnSpc>
                <a:spcPct val="100000"/>
              </a:lnSpc>
              <a:spcBef>
                <a:spcPts val="0"/>
              </a:spcBef>
              <a:spcAft>
                <a:spcPts val="0"/>
              </a:spcAft>
              <a:buNone/>
            </a:pPr>
            <a:endParaRPr sz="1350" dirty="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Exportar e importar una clase entre diferentes archivos.</a:t>
            </a:r>
            <a:endParaRPr sz="1350" dirty="0">
              <a:latin typeface="DM Sans"/>
              <a:ea typeface="DM Sans"/>
              <a:cs typeface="DM Sans"/>
              <a:sym typeface="DM Sans"/>
            </a:endParaRPr>
          </a:p>
          <a:p>
            <a:pPr marL="457200" marR="0" lvl="0" indent="0" algn="l" rtl="0">
              <a:lnSpc>
                <a:spcPct val="100000"/>
              </a:lnSpc>
              <a:spcBef>
                <a:spcPts val="0"/>
              </a:spcBef>
              <a:spcAft>
                <a:spcPts val="0"/>
              </a:spcAft>
              <a:buNone/>
            </a:pPr>
            <a:endParaRPr sz="1350" dirty="0">
              <a:latin typeface="DM Sans"/>
              <a:ea typeface="DM Sans"/>
              <a:cs typeface="DM Sans"/>
              <a:sym typeface="DM Sans"/>
            </a:endParaRPr>
          </a:p>
          <a:p>
            <a:pPr marL="142875" marR="0" lvl="0" algn="l" rtl="0">
              <a:lnSpc>
                <a:spcPct val="100000"/>
              </a:lnSpc>
              <a:spcBef>
                <a:spcPts val="0"/>
              </a:spcBef>
              <a:spcAft>
                <a:spcPts val="0"/>
              </a:spcAft>
              <a:buClr>
                <a:schemeClr val="accent4"/>
              </a:buClr>
              <a:buSzPts val="1350"/>
            </a:pPr>
            <a:endParaRPr sz="1350" b="1" dirty="0">
              <a:latin typeface="DM Sans"/>
              <a:ea typeface="DM Sans"/>
              <a:cs typeface="DM Sans"/>
              <a:sym typeface="DM Sans"/>
            </a:endParaRPr>
          </a:p>
        </p:txBody>
      </p:sp>
      <p:pic>
        <p:nvPicPr>
          <p:cNvPr id="806" name="Google Shape;806;p145"/>
          <p:cNvPicPr preferRelativeResize="0"/>
          <p:nvPr/>
        </p:nvPicPr>
        <p:blipFill>
          <a:blip r:embed="rId3">
            <a:alphaModFix/>
          </a:blip>
          <a:stretch>
            <a:fillRect/>
          </a:stretch>
        </p:blipFill>
        <p:spPr>
          <a:xfrm>
            <a:off x="5304475" y="1876575"/>
            <a:ext cx="3193900" cy="167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46"/>
          <p:cNvSpPr/>
          <p:nvPr/>
        </p:nvSpPr>
        <p:spPr>
          <a:xfrm>
            <a:off x="0" y="0"/>
            <a:ext cx="2525100" cy="51435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46"/>
          <p:cNvSpPr txBox="1"/>
          <p:nvPr/>
        </p:nvSpPr>
        <p:spPr>
          <a:xfrm>
            <a:off x="3610525" y="706538"/>
            <a:ext cx="4987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Skills para Express</a:t>
            </a:r>
            <a:endParaRPr sz="4000" b="1" i="0" u="none" strike="noStrike" cap="none">
              <a:solidFill>
                <a:schemeClr val="dk1"/>
              </a:solidFill>
              <a:latin typeface="DM Sans"/>
              <a:ea typeface="DM Sans"/>
              <a:cs typeface="DM Sans"/>
              <a:sym typeface="DM Sans"/>
            </a:endParaRPr>
          </a:p>
        </p:txBody>
      </p:sp>
      <p:sp>
        <p:nvSpPr>
          <p:cNvPr id="813" name="Google Shape;813;p146"/>
          <p:cNvSpPr txBox="1"/>
          <p:nvPr/>
        </p:nvSpPr>
        <p:spPr>
          <a:xfrm>
            <a:off x="3428850" y="1445450"/>
            <a:ext cx="5505300" cy="3300873"/>
          </a:xfrm>
          <a:prstGeom prst="rect">
            <a:avLst/>
          </a:prstGeom>
          <a:noFill/>
          <a:ln>
            <a:noFill/>
          </a:ln>
        </p:spPr>
        <p:txBody>
          <a:bodyPr spcFirstLastPara="1" wrap="square" lIns="91425" tIns="91425" rIns="91425" bIns="91425" anchor="t" anchorCtr="0">
            <a:spAutoFit/>
          </a:bodyPr>
          <a:lstStyle/>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Saber definir una carpeta src para tu proyecto</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Instalar Express con npm</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Importar express en nuestro archivo principal</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Comprender el modelo request - response y aplicarlo en nuestra app</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Poner a escuchar nuestro servidor en un puerto específico</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Configurar express para recibir jsons en las request</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Manejo y req.query, req.params y req.body</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comprender el formato y códigos de status para respuestas</a:t>
            </a:r>
            <a:endParaRPr sz="1350" dirty="0">
              <a:latin typeface="DM Sans"/>
              <a:ea typeface="DM Sans"/>
              <a:cs typeface="DM Sans"/>
              <a:sym typeface="DM Sans"/>
            </a:endParaRPr>
          </a:p>
          <a:p>
            <a:pPr marL="142875" marR="0" lvl="0" algn="l" rtl="0">
              <a:lnSpc>
                <a:spcPct val="150000"/>
              </a:lnSpc>
              <a:spcBef>
                <a:spcPts val="0"/>
              </a:spcBef>
              <a:spcAft>
                <a:spcPts val="0"/>
              </a:spcAft>
              <a:buClr>
                <a:schemeClr val="accent4"/>
              </a:buClr>
              <a:buSzPts val="1350"/>
            </a:pPr>
            <a:endParaRPr sz="1350" b="1" dirty="0">
              <a:latin typeface="DM Sans"/>
              <a:ea typeface="DM Sans"/>
              <a:cs typeface="DM Sans"/>
              <a:sym typeface="DM Sans"/>
            </a:endParaRPr>
          </a:p>
        </p:txBody>
      </p:sp>
      <p:pic>
        <p:nvPicPr>
          <p:cNvPr id="814" name="Google Shape;814;p146"/>
          <p:cNvPicPr preferRelativeResize="0"/>
          <p:nvPr/>
        </p:nvPicPr>
        <p:blipFill>
          <a:blip r:embed="rId3">
            <a:alphaModFix/>
          </a:blip>
          <a:stretch>
            <a:fillRect/>
          </a:stretch>
        </p:blipFill>
        <p:spPr>
          <a:xfrm>
            <a:off x="676521" y="1804524"/>
            <a:ext cx="2371325" cy="13058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47"/>
          <p:cNvSpPr txBox="1"/>
          <p:nvPr/>
        </p:nvSpPr>
        <p:spPr>
          <a:xfrm>
            <a:off x="421350" y="219575"/>
            <a:ext cx="53106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Skills para Router y Multer</a:t>
            </a:r>
            <a:endParaRPr sz="4000" b="1" i="0" u="none" strike="noStrike" cap="none">
              <a:solidFill>
                <a:schemeClr val="dk1"/>
              </a:solidFill>
              <a:latin typeface="DM Sans"/>
              <a:ea typeface="DM Sans"/>
              <a:cs typeface="DM Sans"/>
              <a:sym typeface="DM Sans"/>
            </a:endParaRPr>
          </a:p>
        </p:txBody>
      </p:sp>
      <p:sp>
        <p:nvSpPr>
          <p:cNvPr id="820" name="Google Shape;820;p147"/>
          <p:cNvSpPr txBox="1"/>
          <p:nvPr/>
        </p:nvSpPr>
        <p:spPr>
          <a:xfrm>
            <a:off x="288700" y="1437675"/>
            <a:ext cx="5053500" cy="3612497"/>
          </a:xfrm>
          <a:prstGeom prst="rect">
            <a:avLst/>
          </a:prstGeom>
          <a:noFill/>
          <a:ln>
            <a:noFill/>
          </a:ln>
        </p:spPr>
        <p:txBody>
          <a:bodyPr spcFirstLastPara="1" wrap="square" lIns="91425" tIns="91425" rIns="91425" bIns="91425" anchor="t" anchorCtr="0">
            <a:spAutoFit/>
          </a:bodyPr>
          <a:lstStyle/>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Comprender el concepto de Router</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Comprender la arquitectura de carpetas y usar las carpetas “routes”, “public” y “files”</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Definir un router de Express</a:t>
            </a:r>
            <a:endParaRPr sz="1350" b="1"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Importar y exportar tu router correctamente.</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Utilizar el router como middleware a partir de app.use</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Comprender la configuración de Multer</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Exportar un uploader de Multer dentro de tu archivo utils.js</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Usar Multer a partir de FormData</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endParaRPr sz="1350" b="1" dirty="0">
              <a:latin typeface="DM Sans"/>
              <a:ea typeface="DM Sans"/>
              <a:cs typeface="DM Sans"/>
              <a:sym typeface="DM Sans"/>
            </a:endParaRPr>
          </a:p>
        </p:txBody>
      </p:sp>
      <p:pic>
        <p:nvPicPr>
          <p:cNvPr id="821" name="Google Shape;821;p147"/>
          <p:cNvPicPr preferRelativeResize="0"/>
          <p:nvPr/>
        </p:nvPicPr>
        <p:blipFill>
          <a:blip r:embed="rId3">
            <a:alphaModFix/>
          </a:blip>
          <a:stretch>
            <a:fillRect/>
          </a:stretch>
        </p:blipFill>
        <p:spPr>
          <a:xfrm>
            <a:off x="5664400" y="1721939"/>
            <a:ext cx="3064150" cy="169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48"/>
          <p:cNvSpPr/>
          <p:nvPr/>
        </p:nvSpPr>
        <p:spPr>
          <a:xfrm>
            <a:off x="0" y="0"/>
            <a:ext cx="2525100" cy="51435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48"/>
          <p:cNvSpPr txBox="1"/>
          <p:nvPr/>
        </p:nvSpPr>
        <p:spPr>
          <a:xfrm>
            <a:off x="3649500" y="526500"/>
            <a:ext cx="51318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Skills para Handlebars</a:t>
            </a:r>
            <a:endParaRPr sz="4000" b="1" i="0" u="none" strike="noStrike" cap="none">
              <a:solidFill>
                <a:schemeClr val="dk1"/>
              </a:solidFill>
              <a:latin typeface="DM Sans"/>
              <a:ea typeface="DM Sans"/>
              <a:cs typeface="DM Sans"/>
              <a:sym typeface="DM Sans"/>
            </a:endParaRPr>
          </a:p>
        </p:txBody>
      </p:sp>
      <p:sp>
        <p:nvSpPr>
          <p:cNvPr id="828" name="Google Shape;828;p148"/>
          <p:cNvSpPr txBox="1"/>
          <p:nvPr/>
        </p:nvSpPr>
        <p:spPr>
          <a:xfrm>
            <a:off x="3649500" y="1869625"/>
            <a:ext cx="5131800" cy="2989250"/>
          </a:xfrm>
          <a:prstGeom prst="rect">
            <a:avLst/>
          </a:prstGeom>
          <a:noFill/>
          <a:ln>
            <a:noFill/>
          </a:ln>
        </p:spPr>
        <p:txBody>
          <a:bodyPr spcFirstLastPara="1" wrap="square" lIns="91425" tIns="91425" rIns="91425" bIns="91425" anchor="t" anchorCtr="0">
            <a:spAutoFit/>
          </a:bodyPr>
          <a:lstStyle/>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Comprender el uso de un motor de plantillas</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Separar arquitectura con una carpeta “public” y “views”</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Setear nuestras primeras vistas en Handlebars</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Uso de {{}} para definir elementos variables en la plantilla</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Manejar el paso de información a la plantilla</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Setear un router exclusivo para vistas</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r>
              <a:rPr lang="es" sz="1350" dirty="0">
                <a:latin typeface="DM Sans"/>
                <a:ea typeface="DM Sans"/>
                <a:cs typeface="DM Sans"/>
                <a:sym typeface="DM Sans"/>
              </a:rPr>
              <a:t>Importar css y js desde la carpeta public</a:t>
            </a:r>
            <a:endParaRPr sz="1350" dirty="0">
              <a:latin typeface="DM Sans"/>
              <a:ea typeface="DM Sans"/>
              <a:cs typeface="DM Sans"/>
              <a:sym typeface="DM Sans"/>
            </a:endParaRPr>
          </a:p>
          <a:p>
            <a:pPr marL="457200" marR="0" lvl="0" indent="-314325" algn="l" rtl="0">
              <a:lnSpc>
                <a:spcPct val="150000"/>
              </a:lnSpc>
              <a:spcBef>
                <a:spcPts val="0"/>
              </a:spcBef>
              <a:spcAft>
                <a:spcPts val="0"/>
              </a:spcAft>
              <a:buClr>
                <a:schemeClr val="accent4"/>
              </a:buClr>
              <a:buSzPts val="1350"/>
              <a:buFont typeface="DM Sans"/>
              <a:buChar char="✓"/>
            </a:pPr>
            <a:endParaRPr sz="1350" b="1" dirty="0">
              <a:latin typeface="DM Sans"/>
              <a:ea typeface="DM Sans"/>
              <a:cs typeface="DM Sans"/>
              <a:sym typeface="DM Sans"/>
            </a:endParaRPr>
          </a:p>
        </p:txBody>
      </p:sp>
      <p:pic>
        <p:nvPicPr>
          <p:cNvPr id="829" name="Google Shape;829;p148"/>
          <p:cNvPicPr preferRelativeResize="0"/>
          <p:nvPr/>
        </p:nvPicPr>
        <p:blipFill rotWithShape="1">
          <a:blip r:embed="rId3">
            <a:alphaModFix/>
          </a:blip>
          <a:srcRect l="15767" r="14526"/>
          <a:stretch/>
        </p:blipFill>
        <p:spPr>
          <a:xfrm>
            <a:off x="855976" y="1904925"/>
            <a:ext cx="2262224" cy="1333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149"/>
          <p:cNvSpPr txBox="1"/>
          <p:nvPr/>
        </p:nvSpPr>
        <p:spPr>
          <a:xfrm>
            <a:off x="457725" y="193150"/>
            <a:ext cx="60897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Skills para MongoDB y mongoose</a:t>
            </a:r>
            <a:endParaRPr sz="4000" b="1" i="0" u="none" strike="noStrike" cap="none">
              <a:solidFill>
                <a:schemeClr val="dk1"/>
              </a:solidFill>
              <a:latin typeface="DM Sans"/>
              <a:ea typeface="DM Sans"/>
              <a:cs typeface="DM Sans"/>
              <a:sym typeface="DM Sans"/>
            </a:endParaRPr>
          </a:p>
        </p:txBody>
      </p:sp>
      <p:sp>
        <p:nvSpPr>
          <p:cNvPr id="835" name="Google Shape;835;p149"/>
          <p:cNvSpPr txBox="1"/>
          <p:nvPr/>
        </p:nvSpPr>
        <p:spPr>
          <a:xfrm>
            <a:off x="352375" y="1955475"/>
            <a:ext cx="5176800" cy="1826400"/>
          </a:xfrm>
          <a:prstGeom prst="rect">
            <a:avLst/>
          </a:prstGeom>
          <a:noFill/>
          <a:ln>
            <a:noFill/>
          </a:ln>
        </p:spPr>
        <p:txBody>
          <a:bodyPr spcFirstLastPara="1" wrap="square" lIns="91425" tIns="91425" rIns="91425" bIns="91425" anchor="t" anchorCtr="0">
            <a:spAutoFit/>
          </a:bodyPr>
          <a:lstStyle/>
          <a:p>
            <a:pPr marL="457200" marR="0" lvl="0" indent="-314325" algn="l" rtl="0">
              <a:lnSpc>
                <a:spcPct val="115000"/>
              </a:lnSpc>
              <a:spcBef>
                <a:spcPts val="0"/>
              </a:spcBef>
              <a:spcAft>
                <a:spcPts val="0"/>
              </a:spcAft>
              <a:buClr>
                <a:schemeClr val="accent4"/>
              </a:buClr>
              <a:buSzPts val="1350"/>
              <a:buFont typeface="DM Sans"/>
              <a:buChar char="✓"/>
            </a:pPr>
            <a:r>
              <a:rPr lang="es" sz="1350">
                <a:latin typeface="DM Sans"/>
                <a:ea typeface="DM Sans"/>
                <a:cs typeface="DM Sans"/>
                <a:sym typeface="DM Sans"/>
              </a:rPr>
              <a:t>Comprender el uso de una Base de Datos.</a:t>
            </a:r>
            <a:endParaRPr sz="1350">
              <a:latin typeface="DM Sans"/>
              <a:ea typeface="DM Sans"/>
              <a:cs typeface="DM Sans"/>
              <a:sym typeface="DM Sans"/>
            </a:endParaRPr>
          </a:p>
          <a:p>
            <a:pPr marL="457200" marR="0" lvl="0" indent="-314325" algn="l" rtl="0">
              <a:lnSpc>
                <a:spcPct val="115000"/>
              </a:lnSpc>
              <a:spcBef>
                <a:spcPts val="0"/>
              </a:spcBef>
              <a:spcAft>
                <a:spcPts val="0"/>
              </a:spcAft>
              <a:buClr>
                <a:schemeClr val="accent4"/>
              </a:buClr>
              <a:buSzPts val="1350"/>
              <a:buFont typeface="DM Sans"/>
              <a:buChar char="✓"/>
            </a:pPr>
            <a:r>
              <a:rPr lang="es" sz="1350">
                <a:latin typeface="DM Sans"/>
                <a:ea typeface="DM Sans"/>
                <a:cs typeface="DM Sans"/>
                <a:sym typeface="DM Sans"/>
              </a:rPr>
              <a:t>Comprender el modelo de bases de datos no relacional</a:t>
            </a:r>
            <a:endParaRPr sz="1350">
              <a:latin typeface="DM Sans"/>
              <a:ea typeface="DM Sans"/>
              <a:cs typeface="DM Sans"/>
              <a:sym typeface="DM Sans"/>
            </a:endParaRPr>
          </a:p>
          <a:p>
            <a:pPr marL="457200" marR="0" lvl="0" indent="-314325" algn="l" rtl="0">
              <a:lnSpc>
                <a:spcPct val="115000"/>
              </a:lnSpc>
              <a:spcBef>
                <a:spcPts val="0"/>
              </a:spcBef>
              <a:spcAft>
                <a:spcPts val="0"/>
              </a:spcAft>
              <a:buClr>
                <a:schemeClr val="accent4"/>
              </a:buClr>
              <a:buSzPts val="1350"/>
              <a:buFont typeface="DM Sans"/>
              <a:buChar char="✓"/>
            </a:pPr>
            <a:r>
              <a:rPr lang="es" sz="1350">
                <a:latin typeface="DM Sans"/>
                <a:ea typeface="DM Sans"/>
                <a:cs typeface="DM Sans"/>
                <a:sym typeface="DM Sans"/>
              </a:rPr>
              <a:t>Instalar MongoDB y setear una base de datos en MongoAtlas</a:t>
            </a:r>
            <a:endParaRPr sz="1350">
              <a:latin typeface="DM Sans"/>
              <a:ea typeface="DM Sans"/>
              <a:cs typeface="DM Sans"/>
              <a:sym typeface="DM Sans"/>
            </a:endParaRPr>
          </a:p>
          <a:p>
            <a:pPr marL="457200" marR="0" lvl="0" indent="-314325" algn="l" rtl="0">
              <a:lnSpc>
                <a:spcPct val="115000"/>
              </a:lnSpc>
              <a:spcBef>
                <a:spcPts val="0"/>
              </a:spcBef>
              <a:spcAft>
                <a:spcPts val="0"/>
              </a:spcAft>
              <a:buClr>
                <a:schemeClr val="accent4"/>
              </a:buClr>
              <a:buSzPts val="1350"/>
              <a:buFont typeface="DM Sans"/>
              <a:buChar char="✓"/>
            </a:pPr>
            <a:r>
              <a:rPr lang="es" sz="1350">
                <a:latin typeface="DM Sans"/>
                <a:ea typeface="DM Sans"/>
                <a:cs typeface="DM Sans"/>
                <a:sym typeface="DM Sans"/>
              </a:rPr>
              <a:t>Conocer el lenguaje de consultas básico para realizar un CRUD en mongoDB</a:t>
            </a:r>
            <a:endParaRPr sz="1350">
              <a:latin typeface="DM Sans"/>
              <a:ea typeface="DM Sans"/>
              <a:cs typeface="DM Sans"/>
              <a:sym typeface="DM Sans"/>
            </a:endParaRPr>
          </a:p>
          <a:p>
            <a:pPr marL="457200" marR="0" lvl="0" indent="-314325" algn="l" rtl="0">
              <a:lnSpc>
                <a:spcPct val="115000"/>
              </a:lnSpc>
              <a:spcBef>
                <a:spcPts val="0"/>
              </a:spcBef>
              <a:spcAft>
                <a:spcPts val="0"/>
              </a:spcAft>
              <a:buClr>
                <a:schemeClr val="accent4"/>
              </a:buClr>
              <a:buSzPts val="1350"/>
              <a:buFont typeface="DM Sans"/>
              <a:buChar char="✓"/>
            </a:pPr>
            <a:r>
              <a:rPr lang="es" sz="1350">
                <a:latin typeface="DM Sans"/>
                <a:ea typeface="DM Sans"/>
                <a:cs typeface="DM Sans"/>
                <a:sym typeface="DM Sans"/>
              </a:rPr>
              <a:t>Instalar mongoose con npm en tu proyecto de nodejs</a:t>
            </a:r>
            <a:endParaRPr sz="1350" b="1">
              <a:latin typeface="DM Sans"/>
              <a:ea typeface="DM Sans"/>
              <a:cs typeface="DM Sans"/>
              <a:sym typeface="DM Sans"/>
            </a:endParaRPr>
          </a:p>
        </p:txBody>
      </p:sp>
      <p:sp>
        <p:nvSpPr>
          <p:cNvPr id="836" name="Google Shape;836;p149"/>
          <p:cNvSpPr txBox="1"/>
          <p:nvPr/>
        </p:nvSpPr>
        <p:spPr>
          <a:xfrm>
            <a:off x="6427740" y="2264828"/>
            <a:ext cx="1494300" cy="600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s" sz="1350" b="0" i="0" u="none" strike="noStrike" cap="none">
                <a:solidFill>
                  <a:schemeClr val="dk1"/>
                </a:solidFill>
                <a:latin typeface="DM Sans"/>
                <a:ea typeface="DM Sans"/>
                <a:cs typeface="DM Sans"/>
                <a:sym typeface="DM Sans"/>
              </a:rPr>
              <a:t>REEMPLAZAR </a:t>
            </a:r>
            <a:endParaRPr sz="1350" b="0" i="0" u="none" strike="noStrike" cap="none">
              <a:solidFill>
                <a:schemeClr val="dk1"/>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1350"/>
              <a:buFont typeface="Arial"/>
              <a:buNone/>
            </a:pPr>
            <a:r>
              <a:rPr lang="es" sz="1350" b="0" i="0" u="none" strike="noStrike" cap="none">
                <a:solidFill>
                  <a:schemeClr val="dk1"/>
                </a:solidFill>
                <a:latin typeface="DM Sans"/>
                <a:ea typeface="DM Sans"/>
                <a:cs typeface="DM Sans"/>
                <a:sym typeface="DM Sans"/>
              </a:rPr>
              <a:t>POR IMAGEN</a:t>
            </a:r>
            <a:endParaRPr sz="1350" b="0" i="0" u="none" strike="noStrike" cap="none">
              <a:solidFill>
                <a:srgbClr val="000000"/>
              </a:solidFill>
              <a:latin typeface="DM Sans"/>
              <a:ea typeface="DM Sans"/>
              <a:cs typeface="DM Sans"/>
              <a:sym typeface="DM Sans"/>
            </a:endParaRPr>
          </a:p>
        </p:txBody>
      </p:sp>
      <p:pic>
        <p:nvPicPr>
          <p:cNvPr id="837" name="Google Shape;837;p149"/>
          <p:cNvPicPr preferRelativeResize="0"/>
          <p:nvPr/>
        </p:nvPicPr>
        <p:blipFill>
          <a:blip r:embed="rId3">
            <a:alphaModFix/>
          </a:blip>
          <a:stretch>
            <a:fillRect/>
          </a:stretch>
        </p:blipFill>
        <p:spPr>
          <a:xfrm>
            <a:off x="5697131" y="2005100"/>
            <a:ext cx="3070488" cy="17271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TotalTime>
  <Words>1269</Words>
  <Application>Microsoft Office PowerPoint</Application>
  <PresentationFormat>Presentación en pantalla (16:9)</PresentationFormat>
  <Paragraphs>119</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19</vt:i4>
      </vt:variant>
    </vt:vector>
  </HeadingPairs>
  <TitlesOfParts>
    <vt:vector size="24" baseType="lpstr">
      <vt:lpstr>DM Sans</vt:lpstr>
      <vt:lpstr>Arial</vt:lpstr>
      <vt:lpstr>Wingdings</vt:lpstr>
      <vt:lpstr>Simple Light</vt:lpstr>
      <vt:lpstr>Coder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Diego R. Polverelli</cp:lastModifiedBy>
  <cp:revision>23</cp:revision>
  <dcterms:modified xsi:type="dcterms:W3CDTF">2023-03-09T22:05:20Z</dcterms:modified>
</cp:coreProperties>
</file>