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6" r:id="rId1"/>
  </p:sldMasterIdLst>
  <p:notesMasterIdLst>
    <p:notesMasterId r:id="rId20"/>
  </p:notesMasterIdLst>
  <p:sldIdLst>
    <p:sldId id="256" r:id="rId2"/>
    <p:sldId id="257" r:id="rId3"/>
    <p:sldId id="271" r:id="rId4"/>
    <p:sldId id="331" r:id="rId5"/>
    <p:sldId id="303" r:id="rId6"/>
    <p:sldId id="332" r:id="rId7"/>
    <p:sldId id="333" r:id="rId8"/>
    <p:sldId id="334" r:id="rId9"/>
    <p:sldId id="335" r:id="rId10"/>
    <p:sldId id="291" r:id="rId11"/>
    <p:sldId id="292" r:id="rId12"/>
    <p:sldId id="336" r:id="rId13"/>
    <p:sldId id="337" r:id="rId14"/>
    <p:sldId id="293" r:id="rId15"/>
    <p:sldId id="317" r:id="rId16"/>
    <p:sldId id="319" r:id="rId17"/>
    <p:sldId id="320" r:id="rId18"/>
    <p:sldId id="321" r:id="rId19"/>
  </p:sldIdLst>
  <p:sldSz cx="9144000" cy="5143500" type="screen16x9"/>
  <p:notesSz cx="6858000" cy="9144000"/>
  <p:embeddedFontLs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Roboto Mono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54C249-DDDC-499C-89DD-7A15FB1E5F51}">
  <a:tblStyle styleId="{7F54C249-DDDC-499C-89DD-7A15FB1E5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2254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128dbe8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2128dbe8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para la primera clase (después no va).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52473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5a5cd8c5f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g15a5cd8c5f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a8680a2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15a8680a2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a8680a2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15a8680a2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636209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a8680a2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15a8680a2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002069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5a8680a2e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g15a8680a2e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subtemas de un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4d82482568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4" name="Google Shape;984;g14d82482568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Obligatoria. Se sugiere ubicar al finalizar la explicación de algún tema, para abrir formalmente el espacio de preguntas y ordenar la interacción.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227823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4d82482568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5" name="Google Shape;995;g14d82482568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26319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4d82482568_1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0" name="Google Shape;1000;g14d82482568_1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840141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4d82482568_1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5" name="Google Shape;1005;g14d82482568_1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03006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128dbe8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2128dbe8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Colocar todas las clases.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73146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3d990c0b2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3d990c0b2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Antes de empezar, toma en cuenta lo siguiente...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93613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b8053fcc5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0" name="Google Shape;860;g1b8053fcc57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62193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93148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49861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555023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86594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6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adro">
  <p:cSld name="Cuadr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77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228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 2">
  <p:cSld name="Carátula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75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745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do blanco">
  <p:cSld name="Fondo blanco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82" title="logo coderhous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884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7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200" y="4740050"/>
            <a:ext cx="1057500" cy="2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747" r:id="rId16"/>
    <p:sldLayoutId id="2147483748" r:id="rId17"/>
    <p:sldLayoutId id="2147483749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sequelize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3"/>
          <p:cNvSpPr txBox="1"/>
          <p:nvPr/>
        </p:nvSpPr>
        <p:spPr>
          <a:xfrm>
            <a:off x="1365049" y="1313360"/>
            <a:ext cx="6221400" cy="93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54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Bienvenidos</a:t>
            </a:r>
            <a:endParaRPr sz="4000" b="1" i="0" u="none" strike="noStrike" cap="none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6" name="Google Shape;316;p103"/>
          <p:cNvSpPr txBox="1"/>
          <p:nvPr/>
        </p:nvSpPr>
        <p:spPr>
          <a:xfrm>
            <a:off x="1718795" y="2403822"/>
            <a:ext cx="5452024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En breve comenzamos con el </a:t>
            </a:r>
            <a:r>
              <a:rPr lang="es" sz="4000" b="1" i="0" u="none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AfterClass</a:t>
            </a:r>
            <a:endParaRPr sz="2800" b="1" i="0" u="none" strike="noStrike" cap="none" dirty="0">
              <a:solidFill>
                <a:srgbClr val="FFFF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8"/>
          <p:cNvSpPr txBox="1"/>
          <p:nvPr/>
        </p:nvSpPr>
        <p:spPr>
          <a:xfrm>
            <a:off x="1404863" y="1528862"/>
            <a:ext cx="62214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Interactuar con </a:t>
            </a:r>
            <a:r>
              <a:rPr lang="es-AR" sz="40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desde </a:t>
            </a:r>
            <a:r>
              <a:rPr lang="es-AR" sz="40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Node</a:t>
            </a:r>
            <a:endParaRPr sz="40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endParaRPr sz="4000" b="1" i="0" u="none" strike="noStrike" cap="none" dirty="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9"/>
          <p:cNvSpPr/>
          <p:nvPr/>
        </p:nvSpPr>
        <p:spPr>
          <a:xfrm>
            <a:off x="390600" y="1094682"/>
            <a:ext cx="8362800" cy="3261847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9"/>
          <p:cNvSpPr txBox="1"/>
          <p:nvPr/>
        </p:nvSpPr>
        <p:spPr>
          <a:xfrm>
            <a:off x="1461300" y="144306"/>
            <a:ext cx="6221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endParaRPr sz="35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2" name="Google Shape;552;p119"/>
          <p:cNvSpPr txBox="1"/>
          <p:nvPr/>
        </p:nvSpPr>
        <p:spPr>
          <a:xfrm>
            <a:off x="545100" y="1225218"/>
            <a:ext cx="4549414" cy="286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es un ORM moderno que puede trabajar con Node.js. Soporta las siguientes bases de datos: Oracle,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Postgres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MySQL,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MariaDB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SQLite y SQL Server. Cuenta con un sólido manejo de transacciones, relaciones, gestión de carga diferida (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lazy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load), entre otras cosas.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45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se puede trabajar de diversas formas. Nosotros veremos un ejemplo de cómo hacerlo de manera similar a como venimos trabajando con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Mongoose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con un modelo, que nos servirá de intermediario entre nuestra app y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50" dirty="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D72409-718F-0E2D-5DAB-AC7ABB2F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44" y="1381914"/>
            <a:ext cx="2378816" cy="270427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251F45B-5577-04D1-0A5A-898DF800CE82}"/>
              </a:ext>
            </a:extLst>
          </p:cNvPr>
          <p:cNvSpPr txBox="1"/>
          <p:nvPr/>
        </p:nvSpPr>
        <p:spPr>
          <a:xfrm>
            <a:off x="340322" y="448341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>
                <a:hlinkClick r:id="rId4"/>
              </a:rPr>
              <a:t>Documentación Oficial</a:t>
            </a:r>
            <a:endParaRPr lang="es-AR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9"/>
          <p:cNvSpPr/>
          <p:nvPr/>
        </p:nvSpPr>
        <p:spPr>
          <a:xfrm>
            <a:off x="390600" y="1300936"/>
            <a:ext cx="8362800" cy="3261847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9"/>
          <p:cNvSpPr txBox="1"/>
          <p:nvPr/>
        </p:nvSpPr>
        <p:spPr>
          <a:xfrm>
            <a:off x="721895" y="144306"/>
            <a:ext cx="6960805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Configurando conexión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AR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y modelo</a:t>
            </a:r>
            <a:endParaRPr lang="es" sz="35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D72409-718F-0E2D-5DAB-AC7ABB2F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44" y="1567542"/>
            <a:ext cx="2378816" cy="27042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2EC4057-EE99-724C-84B2-0364A3561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25" y="1499118"/>
            <a:ext cx="4133295" cy="28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2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9"/>
          <p:cNvSpPr/>
          <p:nvPr/>
        </p:nvSpPr>
        <p:spPr>
          <a:xfrm>
            <a:off x="390600" y="1300936"/>
            <a:ext cx="8362800" cy="3261847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9"/>
          <p:cNvSpPr txBox="1"/>
          <p:nvPr/>
        </p:nvSpPr>
        <p:spPr>
          <a:xfrm>
            <a:off x="721895" y="144306"/>
            <a:ext cx="6960805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Sincronización con mysql,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AR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DAO con </a:t>
            </a:r>
            <a:r>
              <a:rPr lang="es-AR" sz="35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get</a:t>
            </a:r>
            <a:r>
              <a:rPr lang="es-AR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y post</a:t>
            </a:r>
            <a:endParaRPr lang="es" sz="35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D72409-718F-0E2D-5DAB-AC7ABB2F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44" y="1567542"/>
            <a:ext cx="2378816" cy="270427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3384B6C-F52D-75E3-5CE9-E0DF20E9F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30" y="1417736"/>
            <a:ext cx="4002719" cy="13598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B76F245-C781-719C-B70C-201E53A63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237" y="2908205"/>
            <a:ext cx="2893156" cy="189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2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20"/>
          <p:cNvSpPr txBox="1"/>
          <p:nvPr/>
        </p:nvSpPr>
        <p:spPr>
          <a:xfrm>
            <a:off x="1426925" y="1357109"/>
            <a:ext cx="6221400" cy="251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Creación de capas de </a:t>
            </a:r>
            <a:r>
              <a:rPr lang="es" sz="4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Controladores</a:t>
            </a:r>
            <a:endParaRPr lang="es" sz="4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</a:t>
            </a:r>
            <a:endParaRPr lang="es" sz="4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Servicios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76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¿Preguntas?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1817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78"/>
          <p:cNvSpPr txBox="1"/>
          <p:nvPr/>
        </p:nvSpPr>
        <p:spPr>
          <a:xfrm>
            <a:off x="1461300" y="192525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Opina y valora</a:t>
            </a:r>
            <a:r>
              <a:rPr lang="es" sz="4000" b="1" i="0" u="none" strike="noStrike" cap="none">
                <a:solidFill>
                  <a:srgbClr val="DEFC5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</a:t>
            </a:r>
            <a:endParaRPr sz="40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611480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79"/>
          <p:cNvSpPr txBox="1"/>
          <p:nvPr/>
        </p:nvSpPr>
        <p:spPr>
          <a:xfrm>
            <a:off x="2382900" y="2171550"/>
            <a:ext cx="4378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Muchas gracias</a:t>
            </a: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4000" b="0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36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180" title="Hashtag &quot;democratizando la educación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9675" y="2410500"/>
            <a:ext cx="5924650" cy="3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60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4"/>
          <p:cNvSpPr/>
          <p:nvPr/>
        </p:nvSpPr>
        <p:spPr>
          <a:xfrm>
            <a:off x="3080700" y="2547525"/>
            <a:ext cx="2982600" cy="79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4"/>
          <p:cNvSpPr txBox="1"/>
          <p:nvPr/>
        </p:nvSpPr>
        <p:spPr>
          <a:xfrm>
            <a:off x="1461300" y="1802163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 va a ser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4" name="Google Shape;324;p104"/>
          <p:cNvSpPr txBox="1"/>
          <p:nvPr/>
        </p:nvSpPr>
        <p:spPr>
          <a:xfrm>
            <a:off x="3655975" y="2541075"/>
            <a:ext cx="2227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grabada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5" name="Google Shape;325;p104"/>
          <p:cNvSpPr/>
          <p:nvPr/>
        </p:nvSpPr>
        <p:spPr>
          <a:xfrm>
            <a:off x="3293875" y="2844525"/>
            <a:ext cx="199800" cy="199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18"/>
          <p:cNvSpPr txBox="1"/>
          <p:nvPr/>
        </p:nvSpPr>
        <p:spPr>
          <a:xfrm>
            <a:off x="1461300" y="2216250"/>
            <a:ext cx="62214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After Class 11°</a:t>
            </a:r>
            <a:endParaRPr sz="3800" b="1" dirty="0">
              <a:solidFill>
                <a:schemeClr val="dk1"/>
              </a:solidFill>
              <a:highlight>
                <a:srgbClr val="DEFC52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56"/>
          <p:cNvSpPr txBox="1"/>
          <p:nvPr/>
        </p:nvSpPr>
        <p:spPr>
          <a:xfrm>
            <a:off x="1404863" y="1941375"/>
            <a:ext cx="6221400" cy="123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Temas Varios</a:t>
            </a:r>
            <a:endParaRPr sz="40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 algn="ctr">
              <a:lnSpc>
                <a:spcPct val="90000"/>
              </a:lnSpc>
              <a:buSzPts val="4000"/>
            </a:pPr>
            <a:r>
              <a:rPr lang="es-AR" sz="1800" b="1" i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repaso Docker run </a:t>
            </a:r>
          </a:p>
          <a:p>
            <a:pPr lvl="0" algn="ctr">
              <a:lnSpc>
                <a:spcPct val="90000"/>
              </a:lnSpc>
              <a:buSzPts val="4000"/>
            </a:pPr>
            <a:r>
              <a:rPr lang="es-AR" sz="1800" b="1" i="1" strike="noStrike" cap="none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Node</a:t>
            </a:r>
            <a:r>
              <a:rPr lang="es-AR" sz="1800" b="1" i="1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s-AR" sz="1800" b="1" i="1" strike="noStrike" cap="none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800" b="1" i="1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s-AR" sz="1800" b="1" i="1" strike="noStrike" cap="none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endParaRPr sz="1800" b="1" i="1" strike="noStrike" cap="none" dirty="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22280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2502567" y="430919"/>
            <a:ext cx="305946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run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467513" y="1420698"/>
            <a:ext cx="8463356" cy="278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Docker run levanta imágenes (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system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images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) en contenedores aislados.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Su forma más genérica es la siguiente: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 dirty="0">
                <a:latin typeface="DM Sans"/>
                <a:ea typeface="DM Sans"/>
                <a:cs typeface="DM Sans"/>
                <a:sym typeface="DM Sans"/>
              </a:rPr>
              <a:t>Opciones útiles: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-- 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name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permite especificar el nombre del contenedor a generar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-e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permite definir variables de entorno; se utiliza el formato –e VARIABLE=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Valor_de_la_variable</a:t>
            </a: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-p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permite definir el puerto; recordar que la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sintáxis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es –p n:m, donde n es el puerto que se expone al exterior del contenedor, y m un puerto determinado característico de la imagen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quiere decir “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detached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”. Ejecuta el contenedor en segundo plano. Si no se coloca este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flag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al ejecutar Docker run, la terminal queda “tomada” por el contenedor.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Ejemplo: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E0A45D-E610-837B-5302-87113D46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462" y="2034728"/>
            <a:ext cx="2664135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run [OPTIONS] IMAGE</a:t>
            </a: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97" y="4134765"/>
            <a:ext cx="8121889" cy="325074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run --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name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-e MYSQL_ROOT_PASSWORD=123 -p 3306:3306 -d 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endParaRPr lang="es-AR" sz="1200" dirty="0">
              <a:solidFill>
                <a:schemeClr val="bg1"/>
              </a:solidFill>
              <a:latin typeface="Roboto Mono" panose="00000009000000000000" pitchFamily="49" charset="0"/>
              <a:ea typeface="Roboto Mono" panose="00000009000000000000" pitchFamily="49" charset="0"/>
              <a:cs typeface="DM Sans"/>
              <a:sym typeface="DM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AR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1670670" y="430919"/>
            <a:ext cx="592641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Volumenes en Docker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467513" y="1111315"/>
            <a:ext cx="8463356" cy="45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Docker permite definir estructuras denominadas Volúmenes, que se asocian por un lado a un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path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de nuestro sistema de archivos, y por otro a determinado contenedor. De esta forma, podemos mantener información del contenedor, en nuestros directorios. Accesibles desde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cmd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powershell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explorador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windows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Nos sirve entre otras cosas para persistir de manera simple los datos sensibles que tengamos en el contenedor. Además, permite interactuar fácilmente con el mismo, incluyendo archivos desde nuestro file-system. Archivos que luego podremos tomar sin inconvenientes desde el contenedor.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¿C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ó</a:t>
            </a: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mo generamos un volumen nuevo en Docker? Así: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l flag </a:t>
            </a:r>
            <a:r>
              <a:rPr lang="es" sz="1300" b="1" dirty="0">
                <a:latin typeface="DM Sans"/>
                <a:ea typeface="DM Sans"/>
                <a:cs typeface="DM Sans"/>
                <a:sym typeface="DM Sans"/>
              </a:rPr>
              <a:t>–-opt type=none</a:t>
            </a: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especifica el tipo de volumen como "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none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“. Significa que no se utilizará un controlador específico de Docker para el volumen. En otras palabras, el volumen no será gestionado internamente por Docker.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La opción </a:t>
            </a: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–-</a:t>
            </a:r>
            <a:r>
              <a:rPr lang="es-ES" sz="1300" b="1" dirty="0" err="1">
                <a:latin typeface="DM Sans"/>
                <a:ea typeface="DM Sans"/>
                <a:cs typeface="DM Sans"/>
                <a:sym typeface="DM Sans"/>
              </a:rPr>
              <a:t>opt</a:t>
            </a: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 o=bind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permite que los archivos y directorios dentro del volumen sean almacenados y accesibles en una ubicación específica del host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129B206-A33B-FD54-3658-2F454B23D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4" y="3176011"/>
            <a:ext cx="8906805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volume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create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Volumen01 --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none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o=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bind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device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="C:\data\Volumen01"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33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1017528" y="430919"/>
            <a:ext cx="659330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run &amp; Volumenes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343759" y="1441325"/>
            <a:ext cx="8587110" cy="218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Para levantar un contenedor, indicando un volumen, y garantizar de esta forma la persistencia de ciertos datos (comúnmente los sensibles dentro de la imagen con la que estamos trabajando), se utiliza Docker run, con el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flag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–v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. La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sintáxis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del mismo es “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-v NOMBRE_VOLUMEN/PATH_DENTRO_DEL_CONTENEDOR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Completamos el ejemplo propuesto un par de pantallas atrás:</a:t>
            </a: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u="sng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En este caso, la imagen con la que estamos trabajando es la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(es el último argumento del comando, la palabra final). Y la carpeta donde almacena los archivos de base de datos es precisamente la que se indica en el comando: /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var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/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lib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/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33" y="2459881"/>
            <a:ext cx="8587110" cy="30199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run --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name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-e MYSQL_ROOT_PASSWORD=123 -p 3306:3306 -d -v Volumen01:/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var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/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lib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/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endParaRPr lang="es-AR" sz="1050" dirty="0">
              <a:solidFill>
                <a:schemeClr val="bg1"/>
              </a:solidFill>
              <a:latin typeface="Roboto Mono" panose="00000009000000000000" pitchFamily="49" charset="0"/>
              <a:ea typeface="Roboto Mono" panose="00000009000000000000" pitchFamily="49" charset="0"/>
              <a:cs typeface="DM Sans"/>
              <a:sym typeface="DM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0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2296312" y="424044"/>
            <a:ext cx="5314521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exec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343759" y="1228194"/>
            <a:ext cx="8587110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Este comando se utiliza para ejecutar un comando dentro de un contenedor en ejecución.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Acompañado por el 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flag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“</a:t>
            </a: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–</a:t>
            </a:r>
            <a:r>
              <a:rPr lang="es-ES" sz="1300" b="1" dirty="0" err="1">
                <a:latin typeface="DM Sans"/>
                <a:ea typeface="DM Sans"/>
                <a:cs typeface="DM Sans"/>
                <a:sym typeface="DM Sans"/>
              </a:rPr>
              <a:t>it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”, permite interactuar con el comando ejecutado dentro del contenedor.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-i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mantiene abierta la entrada estándar (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stdin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) del contenedor,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-t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asigna una pseudo terminal (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tty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) para la interacción.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u="sng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Por ejemplo, podemos ejecutar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en el contenedor recientemente creado de esta forma: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Donde “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 –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uroot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 –p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 es el comando que quiero ejecutar. Con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corro precisamente el gestor de base de datos. Con la opción 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–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uroot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indico que quiero ingresar como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root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. Con 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–p 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el sistema me va a solicitar la contraseña.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Ingresando 123 (la contraseña seteada en la variable de entorno al ejecutar Docker run), accedo al CLI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dentro del contenedor. Y puedo desde allí crear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DB’s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crear tablas, etc.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312" y="3037651"/>
            <a:ext cx="4248867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exec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it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uroot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-p</a:t>
            </a: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5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1017528" y="430919"/>
            <a:ext cx="659330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run &amp; MongoDB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343759" y="1441325"/>
            <a:ext cx="858711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De la misma forma en que configuramos con los comandos que se muestran en las pantallas anteriores un contenedor en donde corre un servidor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podemos configurar un contenedor donde trabaje un server de MongoDB. Sería de esta forma:</a:t>
            </a: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para crear un volumen. Y luego: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Esto último para levantar un contenedor con nombre server-mongo, que exponga al exterior el puerto 27017 (el que utiliza MongoDB), de manera “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detached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”, y asociando el volumen creado en el paso anterior. Parte de la imagen “mongo” (última palabra del comando).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77" y="2861019"/>
            <a:ext cx="7177696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run --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name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server-mongo -p 27017:27017 -d -v Volumen02:/data/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db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mongo</a:t>
            </a: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C6AB4-F052-9CAB-DFE2-E5FAA3F37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89" y="2236525"/>
            <a:ext cx="8587110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volume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create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Volumen02 --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none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o=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bind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device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="C:\data\Volumen02"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012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1295</Words>
  <Application>Microsoft Office PowerPoint</Application>
  <PresentationFormat>Presentación en pantalla (16:9)</PresentationFormat>
  <Paragraphs>105</Paragraphs>
  <Slides>18</Slides>
  <Notes>18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DM Sans</vt:lpstr>
      <vt:lpstr>Roboto Mono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Diego R. Polverelli</cp:lastModifiedBy>
  <cp:revision>80</cp:revision>
  <dcterms:modified xsi:type="dcterms:W3CDTF">2024-08-02T23:30:12Z</dcterms:modified>
</cp:coreProperties>
</file>