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6" r:id="rId1"/>
  </p:sldMasterIdLst>
  <p:notesMasterIdLst>
    <p:notesMasterId r:id="rId23"/>
  </p:notesMasterIdLst>
  <p:sldIdLst>
    <p:sldId id="256" r:id="rId2"/>
    <p:sldId id="257" r:id="rId3"/>
    <p:sldId id="271" r:id="rId4"/>
    <p:sldId id="324" r:id="rId5"/>
    <p:sldId id="331" r:id="rId6"/>
    <p:sldId id="332" r:id="rId7"/>
    <p:sldId id="333" r:id="rId8"/>
    <p:sldId id="334" r:id="rId9"/>
    <p:sldId id="335" r:id="rId10"/>
    <p:sldId id="336" r:id="rId11"/>
    <p:sldId id="337" r:id="rId12"/>
    <p:sldId id="325" r:id="rId13"/>
    <p:sldId id="326" r:id="rId14"/>
    <p:sldId id="327" r:id="rId15"/>
    <p:sldId id="328" r:id="rId16"/>
    <p:sldId id="329" r:id="rId17"/>
    <p:sldId id="330" r:id="rId18"/>
    <p:sldId id="317" r:id="rId19"/>
    <p:sldId id="319" r:id="rId20"/>
    <p:sldId id="320" r:id="rId21"/>
    <p:sldId id="321" r:id="rId22"/>
  </p:sldIdLst>
  <p:sldSz cx="9144000" cy="5143500" type="screen16x9"/>
  <p:notesSz cx="6858000" cy="9144000"/>
  <p:embeddedFontLst>
    <p:embeddedFont>
      <p:font typeface="DM Sans" panose="020B0604020202020204" charset="0"/>
      <p:regular r:id="rId24"/>
      <p:bold r:id="rId25"/>
      <p:italic r:id="rId26"/>
      <p:boldItalic r:id="rId27"/>
    </p:embeddedFont>
    <p:embeddedFont>
      <p:font typeface="Helvetica Neue" panose="020B0604020202020204" charset="0"/>
      <p:regular r:id="rId28"/>
      <p:bold r:id="rId29"/>
      <p:italic r:id="rId30"/>
      <p:boldItalic r:id="rId31"/>
    </p:embeddedFont>
    <p:embeddedFont>
      <p:font typeface="Lucida Handwriting" panose="03010101010101010101" pitchFamily="66"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54C249-DDDC-499C-89DD-7A15FB1E5F51}">
  <a:tblStyle styleId="{7F54C249-DDDC-499C-89DD-7A15FB1E5F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7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5282254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2128dbe83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12128dbe834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dirty="0">
                <a:solidFill>
                  <a:schemeClr val="dk1"/>
                </a:solidFill>
                <a:latin typeface="DM Sans"/>
                <a:ea typeface="DM Sans"/>
                <a:cs typeface="DM Sans"/>
                <a:sym typeface="DM Sans"/>
              </a:rPr>
              <a:t>Obligatoria para la primera clase (después no va).</a:t>
            </a:r>
            <a:endParaRPr dirty="0">
              <a:latin typeface="DM Sans"/>
              <a:ea typeface="DM Sans"/>
              <a:cs typeface="DM Sans"/>
              <a:sym typeface="DM Sans"/>
            </a:endParaRPr>
          </a:p>
        </p:txBody>
      </p:sp>
    </p:spTree>
    <p:extLst>
      <p:ext uri="{BB962C8B-B14F-4D97-AF65-F5344CB8AC3E}">
        <p14:creationId xmlns:p14="http://schemas.microsoft.com/office/powerpoint/2010/main" val="1524736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b8053fcc57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b8053fcc57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0652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1b8053fcc57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0" name="Google Shape;900;g1b8053fcc57_0_2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latin typeface="DM Sans"/>
              <a:ea typeface="DM Sans"/>
              <a:cs typeface="DM Sans"/>
              <a:sym typeface="DM Sans"/>
            </a:endParaRPr>
          </a:p>
        </p:txBody>
      </p:sp>
    </p:spTree>
    <p:extLst>
      <p:ext uri="{BB962C8B-B14F-4D97-AF65-F5344CB8AC3E}">
        <p14:creationId xmlns:p14="http://schemas.microsoft.com/office/powerpoint/2010/main" val="3664814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17a2d2ceab5_1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4" name="Google Shape;524;g17a2d2ceab5_1_2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los módulos más importantes de la clase, donde se introducen conceptos que se ven en varios slides. No hay que usarla para todos los módulos.</a:t>
            </a:r>
            <a:endParaRPr>
              <a:latin typeface="DM Sans"/>
              <a:ea typeface="DM Sans"/>
              <a:cs typeface="DM Sans"/>
              <a:sym typeface="DM Sans"/>
            </a:endParaRPr>
          </a:p>
        </p:txBody>
      </p:sp>
    </p:spTree>
    <p:extLst>
      <p:ext uri="{BB962C8B-B14F-4D97-AF65-F5344CB8AC3E}">
        <p14:creationId xmlns:p14="http://schemas.microsoft.com/office/powerpoint/2010/main" val="15020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5ad1fdc114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9" name="Google Shape;529;g15ad1fdc114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extLst>
      <p:ext uri="{BB962C8B-B14F-4D97-AF65-F5344CB8AC3E}">
        <p14:creationId xmlns:p14="http://schemas.microsoft.com/office/powerpoint/2010/main" val="1042516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a446929e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7" name="Google Shape;537;g1a446929e0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slides de sólo texto con categorías.</a:t>
            </a:r>
            <a:endParaRPr>
              <a:latin typeface="DM Sans"/>
              <a:ea typeface="DM Sans"/>
              <a:cs typeface="DM Sans"/>
              <a:sym typeface="DM Sans"/>
            </a:endParaRPr>
          </a:p>
        </p:txBody>
      </p:sp>
    </p:spTree>
    <p:extLst>
      <p:ext uri="{BB962C8B-B14F-4D97-AF65-F5344CB8AC3E}">
        <p14:creationId xmlns:p14="http://schemas.microsoft.com/office/powerpoint/2010/main" val="3992934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a2096b98b5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 name="Google Shape;549;g1a2096b98b5_0_2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Principales vulnerabilidades del proyecto 1 (Sólo las principales observaciones, si quieres aclarar alguna adicional, ¡adelante!)</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A05 Misconfiguration : El puerto está hardcodeado, lo cual se prestará a problemáticas futuras.</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A04 Insecure Design: El input de password no tiene type=password y por lo tanto se puede visualizar.</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A04 Insecure Design: Al guardar al usuario, no se hace ninguna validación del input y el usuario se puede guardar vacío.</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A04 Insecure Design: El patrón de diseño por capas no se está aplicando correctamente, el router  de vistas sí accede al controlador de vistas, pero el router de sesión tiene implementada directamente la funcionalidad, sin separarlo del controller.</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A06 Vulnerable and Outdated components: ¿Por qué tenemos un módulo de FileSystem para usuarios que fue dejado a la mitad y nunca se implementó? Claro ejemplo de feature obsoleta o sin haberse implementado.</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A07: Identification and authentication failures: El password no se está hasheando (a pesar de que bcrypt está instalado).</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(No es necesario mencionar otras vulnerabilidades porque evidentemente no están siquiera implementadas, como configuraciones,  logging y monitoreo, etc.</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 </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endParaRPr dirty="0">
              <a:solidFill>
                <a:schemeClr val="dk1"/>
              </a:solidFill>
              <a:highlight>
                <a:schemeClr val="lt1"/>
              </a:highlight>
              <a:latin typeface="DM Sans"/>
              <a:ea typeface="DM Sans"/>
              <a:cs typeface="DM Sans"/>
              <a:sym typeface="DM Sans"/>
            </a:endParaRPr>
          </a:p>
        </p:txBody>
      </p:sp>
    </p:spTree>
    <p:extLst>
      <p:ext uri="{BB962C8B-B14F-4D97-AF65-F5344CB8AC3E}">
        <p14:creationId xmlns:p14="http://schemas.microsoft.com/office/powerpoint/2010/main" val="3255807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1a2096b98b5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2" name="Google Shape;562;g1a2096b98b5_0_3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Principales vulnerabilidades del proyecto 2  (Sólo las principales observaciones, si quieres aclarar alguna adicional, ¡adelante!)</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endParaRPr dirty="0">
              <a:solidFill>
                <a:schemeClr val="dk1"/>
              </a:solidFill>
              <a:highlight>
                <a:schemeClr val="lt1"/>
              </a:highlight>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r>
              <a:rPr lang="es" dirty="0">
                <a:solidFill>
                  <a:schemeClr val="dk1"/>
                </a:solidFill>
                <a:highlight>
                  <a:schemeClr val="lt1"/>
                </a:highlight>
                <a:latin typeface="DM Sans"/>
                <a:ea typeface="DM Sans"/>
                <a:cs typeface="DM Sans"/>
                <a:sym typeface="DM Sans"/>
              </a:rPr>
              <a:t>A05 - Security Misconfiguration : El puerto está hardcodeado, lo cual se prestará a problemáticas futuras.</a:t>
            </a:r>
            <a:br>
              <a:rPr lang="es" dirty="0">
                <a:solidFill>
                  <a:schemeClr val="dk1"/>
                </a:solidFill>
                <a:highlight>
                  <a:schemeClr val="lt1"/>
                </a:highlight>
                <a:latin typeface="DM Sans"/>
                <a:ea typeface="DM Sans"/>
                <a:cs typeface="DM Sans"/>
                <a:sym typeface="DM Sans"/>
              </a:rPr>
            </a:br>
            <a:r>
              <a:rPr lang="es" dirty="0">
                <a:solidFill>
                  <a:schemeClr val="dk1"/>
                </a:solidFill>
                <a:highlight>
                  <a:schemeClr val="lt1"/>
                </a:highlight>
                <a:latin typeface="DM Sans"/>
                <a:ea typeface="DM Sans"/>
                <a:cs typeface="DM Sans"/>
                <a:sym typeface="DM Sans"/>
              </a:rPr>
              <a:t>A05 - Security Misconfiguration: La url de Mongo está hardcodeada.</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A04 - Insecure Design: El proyecto no hace validación del correo repetido al registrar a un usuario</a:t>
            </a:r>
            <a:endParaRPr dirty="0">
              <a:solidFill>
                <a:schemeClr val="dk1"/>
              </a:solidFill>
              <a:highlight>
                <a:schemeClr val="lt1"/>
              </a:highlight>
              <a:latin typeface="DM Sans"/>
              <a:ea typeface="DM Sans"/>
              <a:cs typeface="DM Sans"/>
              <a:sym typeface="DM Sans"/>
            </a:endParaRPr>
          </a:p>
          <a:p>
            <a:pPr marL="0" lvl="0" indent="0" algn="l" rtl="0">
              <a:spcBef>
                <a:spcPts val="0"/>
              </a:spcBef>
              <a:spcAft>
                <a:spcPts val="0"/>
              </a:spcAft>
              <a:buClr>
                <a:schemeClr val="dk1"/>
              </a:buClr>
              <a:buSzPts val="1100"/>
              <a:buFont typeface="Arial"/>
              <a:buNone/>
            </a:pPr>
            <a:r>
              <a:rPr lang="es" dirty="0">
                <a:solidFill>
                  <a:schemeClr val="dk1"/>
                </a:solidFill>
                <a:highlight>
                  <a:schemeClr val="lt1"/>
                </a:highlight>
                <a:latin typeface="DM Sans"/>
                <a:ea typeface="DM Sans"/>
                <a:cs typeface="DM Sans"/>
                <a:sym typeface="DM Sans"/>
              </a:rPr>
              <a:t>A04 Insecure Design: El input de password no tiene type=password y por lo tanto se puede visualizar.</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A09 - Logging and monitoring Failures: Intenta registrar dos usuarios con el mismo correo. ¿Qué pasa? La base de datos devuelve un error, pero nuestro log es muy “genérico”. Nota cómo en la consola se imprime sólo “error” lo cual no nos da suficiente información sobre el error ocurrido.</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A05 - Security Misconfiguration: La configuración general de errores está mal implementada, al mandar un campo vacío en el registro, la alerta devuelve success, aunque haya ocurrido un error por detrás. (lo mismo para login)</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endParaRPr dirty="0">
              <a:solidFill>
                <a:schemeClr val="dk1"/>
              </a:solidFill>
              <a:highlight>
                <a:schemeClr val="lt1"/>
              </a:highlight>
              <a:latin typeface="DM Sans"/>
              <a:ea typeface="DM Sans"/>
              <a:cs typeface="DM Sans"/>
              <a:sym typeface="DM Sans"/>
            </a:endParaRPr>
          </a:p>
          <a:p>
            <a:pPr marL="457200" lvl="0" indent="-298450" algn="l" rtl="0">
              <a:lnSpc>
                <a:spcPct val="100000"/>
              </a:lnSpc>
              <a:spcBef>
                <a:spcPts val="0"/>
              </a:spcBef>
              <a:spcAft>
                <a:spcPts val="0"/>
              </a:spcAft>
              <a:buClr>
                <a:schemeClr val="dk1"/>
              </a:buClr>
              <a:buSzPts val="1100"/>
              <a:buFont typeface="DM Sans"/>
              <a:buChar char="●"/>
            </a:pPr>
            <a:r>
              <a:rPr lang="es" dirty="0">
                <a:solidFill>
                  <a:schemeClr val="dk1"/>
                </a:solidFill>
                <a:highlight>
                  <a:schemeClr val="lt1"/>
                </a:highlight>
                <a:latin typeface="DM Sans"/>
                <a:ea typeface="DM Sans"/>
                <a:cs typeface="DM Sans"/>
                <a:sym typeface="DM Sans"/>
              </a:rPr>
              <a:t>Nota que el Dao de Mongo y el Dao de FileSystem existentes en el proyecto, no están relacionados en el nombre del método. Si se hizo una migración desde FileSystem hacia Mongo, entonces el dao de Filesystem es innecesario y es un A06 - Outdated component. Por otra parte, si la intención sí es hacer uso de ambos o por alguna razón el dao de FileSystem sí será utilizado, entonces es un A04 - Insecure design, debido a que no está implementándose correctamente el patrón de diseño correspondiente a la persistencia, pues la lógica de negocio está fuertemente acoplada a un método del Dao, haciendo que, si en algún punto se llegara a forzar un cambio de persistencia, el servidor se vendría abajo debido a que no coincidirían los nombres de los métodos. Ésto no es necesariamente una vulnerabilidad, sin embargo, podemos tomarlo como ejemplo práctico de casos más complejos.</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 </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endParaRPr dirty="0">
              <a:solidFill>
                <a:schemeClr val="dk1"/>
              </a:solidFill>
              <a:highlight>
                <a:schemeClr val="lt1"/>
              </a:highlight>
              <a:latin typeface="DM Sans"/>
              <a:ea typeface="DM Sans"/>
              <a:cs typeface="DM Sans"/>
              <a:sym typeface="DM Sans"/>
            </a:endParaRPr>
          </a:p>
        </p:txBody>
      </p:sp>
    </p:spTree>
    <p:extLst>
      <p:ext uri="{BB962C8B-B14F-4D97-AF65-F5344CB8AC3E}">
        <p14:creationId xmlns:p14="http://schemas.microsoft.com/office/powerpoint/2010/main" val="2683882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1a2096b98b5_0_3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5" name="Google Shape;575;g1a2096b98b5_0_3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Principales vulnerabilidades del proyecto 3 (Sólo las principales observaciones, si quieres aclarar alguna adicional, ¡adelante!)</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A05 - Security Misconfiguration: A pesar de ya estar utilizando dotenv para poder cargar la información de Mongo, notamos cómo el token de jsonwebtoken no tiene oculto el secret con el cual se armó.</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A01 - Broken Access Control: El token de sesión del usuario expira en 30 segundos, ¿por qué puedo seguir navegando a la ruta de perfil?</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A01 - Broken Access Control: Si mi sesión está pensada para ver mi perfil, ¿por qué al cambiar la url de manera manual, puedo ver el perfil de las otras personas, si éste debería ser privado?</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A03 - Injection: Busca los cambios en el Dao de usuarios de Mongo, ahora recibe parámetros para dinamizar la búsqueda, Sin embargo, en el controlador de usuario notamos que no hay una validación del query que se recibe desde el request, de manera que está propenso a que se pueda manipular para llegar a datos más sensibles.</a:t>
            </a:r>
            <a:endParaRPr dirty="0">
              <a:solidFill>
                <a:schemeClr val="dk1"/>
              </a:solidFill>
              <a:highlight>
                <a:schemeClr val="lt1"/>
              </a:highlight>
              <a:latin typeface="DM Sans"/>
              <a:ea typeface="DM Sans"/>
              <a:cs typeface="DM Sans"/>
              <a:sym typeface="DM Sans"/>
            </a:endParaRPr>
          </a:p>
          <a:p>
            <a:pPr marL="0" lvl="0" indent="0" algn="l" rtl="0">
              <a:lnSpc>
                <a:spcPct val="100000"/>
              </a:lnSpc>
              <a:spcBef>
                <a:spcPts val="0"/>
              </a:spcBef>
              <a:spcAft>
                <a:spcPts val="0"/>
              </a:spcAft>
              <a:buNone/>
            </a:pPr>
            <a:r>
              <a:rPr lang="es" dirty="0">
                <a:solidFill>
                  <a:schemeClr val="dk1"/>
                </a:solidFill>
                <a:highlight>
                  <a:schemeClr val="lt1"/>
                </a:highlight>
                <a:latin typeface="DM Sans"/>
                <a:ea typeface="DM Sans"/>
                <a:cs typeface="DM Sans"/>
                <a:sym typeface="DM Sans"/>
              </a:rPr>
              <a:t>A07 - Identification and authentication failures: El sistema que actualmente tenemos permite hacer </a:t>
            </a:r>
            <a:r>
              <a:rPr lang="es" b="1" dirty="0">
                <a:solidFill>
                  <a:schemeClr val="dk1"/>
                </a:solidFill>
                <a:highlight>
                  <a:schemeClr val="lt1"/>
                </a:highlight>
                <a:latin typeface="DM Sans"/>
                <a:ea typeface="DM Sans"/>
                <a:cs typeface="DM Sans"/>
                <a:sym typeface="DM Sans"/>
              </a:rPr>
              <a:t>n</a:t>
            </a:r>
            <a:r>
              <a:rPr lang="es" dirty="0">
                <a:solidFill>
                  <a:schemeClr val="dk1"/>
                </a:solidFill>
                <a:highlight>
                  <a:schemeClr val="lt1"/>
                </a:highlight>
                <a:latin typeface="DM Sans"/>
                <a:ea typeface="DM Sans"/>
                <a:cs typeface="DM Sans"/>
                <a:sym typeface="DM Sans"/>
              </a:rPr>
              <a:t> intentos de logueo, sin algún bloqueo, por lo que está expuesto a ataques de ruptura por fuerza bruta.</a:t>
            </a:r>
            <a:endParaRPr dirty="0">
              <a:solidFill>
                <a:schemeClr val="dk1"/>
              </a:solidFill>
              <a:highlight>
                <a:schemeClr val="lt1"/>
              </a:highlight>
              <a:latin typeface="DM Sans"/>
              <a:ea typeface="DM Sans"/>
              <a:cs typeface="DM Sans"/>
              <a:sym typeface="DM Sans"/>
            </a:endParaRPr>
          </a:p>
        </p:txBody>
      </p:sp>
    </p:spTree>
    <p:extLst>
      <p:ext uri="{BB962C8B-B14F-4D97-AF65-F5344CB8AC3E}">
        <p14:creationId xmlns:p14="http://schemas.microsoft.com/office/powerpoint/2010/main" val="368397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14d82482568_1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4" name="Google Shape;984;g14d82482568_1_3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Se sugiere ubicar al finalizar la explicación de algún tema, para abrir formalmente el espacio de preguntas y ordenar la interacción.</a:t>
            </a:r>
            <a:endParaRPr>
              <a:latin typeface="DM Sans"/>
              <a:ea typeface="DM Sans"/>
              <a:cs typeface="DM Sans"/>
              <a:sym typeface="DM Sans"/>
            </a:endParaRPr>
          </a:p>
        </p:txBody>
      </p:sp>
    </p:spTree>
    <p:extLst>
      <p:ext uri="{BB962C8B-B14F-4D97-AF65-F5344CB8AC3E}">
        <p14:creationId xmlns:p14="http://schemas.microsoft.com/office/powerpoint/2010/main" val="2227823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4d82482568_1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5" name="Google Shape;995;g14d82482568_1_3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siempre.</a:t>
            </a:r>
            <a:endParaRPr>
              <a:latin typeface="DM Sans"/>
              <a:ea typeface="DM Sans"/>
              <a:cs typeface="DM Sans"/>
              <a:sym typeface="DM Sans"/>
            </a:endParaRPr>
          </a:p>
        </p:txBody>
      </p:sp>
    </p:spTree>
    <p:extLst>
      <p:ext uri="{BB962C8B-B14F-4D97-AF65-F5344CB8AC3E}">
        <p14:creationId xmlns:p14="http://schemas.microsoft.com/office/powerpoint/2010/main" val="226319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128dbe8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g12128dbe834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Colocar todas las clases.</a:t>
            </a:r>
            <a:endParaRPr>
              <a:latin typeface="DM Sans"/>
              <a:ea typeface="DM Sans"/>
              <a:cs typeface="DM Sans"/>
              <a:sym typeface="DM Sans"/>
            </a:endParaRPr>
          </a:p>
        </p:txBody>
      </p:sp>
    </p:spTree>
    <p:extLst>
      <p:ext uri="{BB962C8B-B14F-4D97-AF65-F5344CB8AC3E}">
        <p14:creationId xmlns:p14="http://schemas.microsoft.com/office/powerpoint/2010/main" val="3731467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g14d82482568_1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0" name="Google Shape;1000;g14d82482568_1_3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Todas las clases</a:t>
            </a:r>
            <a:endParaRPr>
              <a:latin typeface="DM Sans"/>
              <a:ea typeface="DM Sans"/>
              <a:cs typeface="DM Sans"/>
              <a:sym typeface="DM Sans"/>
            </a:endParaRPr>
          </a:p>
        </p:txBody>
      </p:sp>
    </p:spTree>
    <p:extLst>
      <p:ext uri="{BB962C8B-B14F-4D97-AF65-F5344CB8AC3E}">
        <p14:creationId xmlns:p14="http://schemas.microsoft.com/office/powerpoint/2010/main" val="3840141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14d82482568_1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5" name="Google Shape;1005;g14d82482568_1_3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Todas las clases</a:t>
            </a:r>
            <a:endParaRPr>
              <a:latin typeface="DM Sans"/>
              <a:ea typeface="DM Sans"/>
              <a:cs typeface="DM Sans"/>
              <a:sym typeface="DM Sans"/>
            </a:endParaRPr>
          </a:p>
        </p:txBody>
      </p:sp>
    </p:spTree>
    <p:extLst>
      <p:ext uri="{BB962C8B-B14F-4D97-AF65-F5344CB8AC3E}">
        <p14:creationId xmlns:p14="http://schemas.microsoft.com/office/powerpoint/2010/main" val="1030062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f3d990c0b2_2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f3d990c0b2_2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Antes de empezar, toma en cuenta lo siguiente...</a:t>
            </a:r>
            <a:endParaRPr>
              <a:latin typeface="DM Sans"/>
              <a:ea typeface="DM Sans"/>
              <a:cs typeface="DM Sans"/>
              <a:sym typeface="DM Sans"/>
            </a:endParaRPr>
          </a:p>
        </p:txBody>
      </p:sp>
    </p:spTree>
    <p:extLst>
      <p:ext uri="{BB962C8B-B14F-4D97-AF65-F5344CB8AC3E}">
        <p14:creationId xmlns:p14="http://schemas.microsoft.com/office/powerpoint/2010/main" val="1936138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1b80597dd41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2" name="Google Shape;832;g1b80597dd41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1142897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b8053fcc57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0" name="Google Shape;860;g1b8053fcc57_0_2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Usar para los módulos más importantes de la clase, donde se introducen conceptos que se ven en varios slides. No hay que usarla para todos los módulos.</a:t>
            </a:r>
            <a:endParaRPr>
              <a:latin typeface="DM Sans"/>
              <a:ea typeface="DM Sans"/>
              <a:cs typeface="DM Sans"/>
              <a:sym typeface="DM Sans"/>
            </a:endParaRPr>
          </a:p>
        </p:txBody>
      </p:sp>
    </p:spTree>
    <p:extLst>
      <p:ext uri="{BB962C8B-B14F-4D97-AF65-F5344CB8AC3E}">
        <p14:creationId xmlns:p14="http://schemas.microsoft.com/office/powerpoint/2010/main" val="621936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1b8053fcc57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1b8053fcc57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5174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1b8053fcc57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1b8053fcc57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3940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1b8053fcc57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1b8053fcc57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003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1b8053fcc57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1b8053fcc5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020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2"/>
        <p:cNvGrpSpPr/>
        <p:nvPr/>
      </p:nvGrpSpPr>
      <p:grpSpPr>
        <a:xfrm>
          <a:off x="0" y="0"/>
          <a:ext cx="0" cy="0"/>
          <a:chOff x="0" y="0"/>
          <a:chExt cx="0" cy="0"/>
        </a:xfrm>
      </p:grpSpPr>
      <p:sp>
        <p:nvSpPr>
          <p:cNvPr id="53" name="Google Shape;53;p14"/>
          <p:cNvSpPr txBox="1">
            <a:spLocks noGrp="1"/>
          </p:cNvSpPr>
          <p:nvPr>
            <p:ph type="title"/>
          </p:nvPr>
        </p:nvSpPr>
        <p:spPr>
          <a:xfrm>
            <a:off x="311760" y="444960"/>
            <a:ext cx="8520000" cy="572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4" name="Google Shape;54;p14"/>
          <p:cNvSpPr txBox="1">
            <a:spLocks noGrp="1"/>
          </p:cNvSpPr>
          <p:nvPr>
            <p:ph type="body" idx="1"/>
          </p:nvPr>
        </p:nvSpPr>
        <p:spPr>
          <a:xfrm>
            <a:off x="311760" y="1152360"/>
            <a:ext cx="8520000" cy="34161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1600"/>
              </a:spcBef>
              <a:spcAft>
                <a:spcPts val="0"/>
              </a:spcAft>
              <a:buSzPts val="1400"/>
              <a:buNone/>
              <a:defRPr/>
            </a:lvl2pPr>
            <a:lvl3pPr marL="1371600" lvl="2" indent="-228600" algn="l">
              <a:lnSpc>
                <a:spcPct val="115000"/>
              </a:lnSpc>
              <a:spcBef>
                <a:spcPts val="1600"/>
              </a:spcBef>
              <a:spcAft>
                <a:spcPts val="0"/>
              </a:spcAft>
              <a:buSzPts val="1400"/>
              <a:buNone/>
              <a:defRPr/>
            </a:lvl3pPr>
            <a:lvl4pPr marL="1828800" lvl="3" indent="-228600" algn="l">
              <a:lnSpc>
                <a:spcPct val="115000"/>
              </a:lnSpc>
              <a:spcBef>
                <a:spcPts val="1600"/>
              </a:spcBef>
              <a:spcAft>
                <a:spcPts val="0"/>
              </a:spcAft>
              <a:buSzPts val="1400"/>
              <a:buNone/>
              <a:defRPr/>
            </a:lvl4pPr>
            <a:lvl5pPr marL="2286000" lvl="4" indent="-228600" algn="l">
              <a:lnSpc>
                <a:spcPct val="115000"/>
              </a:lnSpc>
              <a:spcBef>
                <a:spcPts val="1600"/>
              </a:spcBef>
              <a:spcAft>
                <a:spcPts val="0"/>
              </a:spcAft>
              <a:buSzPts val="1400"/>
              <a:buNone/>
              <a:defRPr/>
            </a:lvl5pPr>
            <a:lvl6pPr marL="2743200" lvl="5" indent="-228600" algn="l">
              <a:lnSpc>
                <a:spcPct val="115000"/>
              </a:lnSpc>
              <a:spcBef>
                <a:spcPts val="1600"/>
              </a:spcBef>
              <a:spcAft>
                <a:spcPts val="0"/>
              </a:spcAft>
              <a:buSzPts val="1400"/>
              <a:buNone/>
              <a:defRPr/>
            </a:lvl6pPr>
            <a:lvl7pPr marL="3200400" lvl="6" indent="-228600" algn="l">
              <a:lnSpc>
                <a:spcPct val="115000"/>
              </a:lnSpc>
              <a:spcBef>
                <a:spcPts val="1600"/>
              </a:spcBef>
              <a:spcAft>
                <a:spcPts val="0"/>
              </a:spcAft>
              <a:buSzPts val="1400"/>
              <a:buNone/>
              <a:defRPr/>
            </a:lvl7pPr>
            <a:lvl8pPr marL="3657600" lvl="7" indent="-228600" algn="l">
              <a:lnSpc>
                <a:spcPct val="115000"/>
              </a:lnSpc>
              <a:spcBef>
                <a:spcPts val="1600"/>
              </a:spcBef>
              <a:spcAft>
                <a:spcPts val="0"/>
              </a:spcAft>
              <a:buSzPts val="1400"/>
              <a:buNone/>
              <a:defRPr/>
            </a:lvl8pPr>
            <a:lvl9pPr marL="4114800" lvl="8" indent="-228600"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2-A">
  <p:cSld name="SECTION_HEADER_1_1_1_1_1_1_1_1_1_1">
    <p:bg>
      <p:bgPr>
        <a:blipFill>
          <a:blip r:embed="rId2">
            <a:alphaModFix/>
          </a:blip>
          <a:stretch>
            <a:fillRect/>
          </a:stretch>
        </a:blipFill>
        <a:effectLst/>
      </p:bgPr>
    </p:bg>
    <p:spTree>
      <p:nvGrpSpPr>
        <p:cNvPr id="1" name="Shape 55"/>
        <p:cNvGrpSpPr/>
        <p:nvPr/>
      </p:nvGrpSpPr>
      <p:grpSpPr>
        <a:xfrm>
          <a:off x="0" y="0"/>
          <a:ext cx="0" cy="0"/>
          <a:chOff x="0" y="0"/>
          <a:chExt cx="0" cy="0"/>
        </a:xfrm>
      </p:grpSpPr>
      <p:pic>
        <p:nvPicPr>
          <p:cNvPr id="56" name="Google Shape;56;p15"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2-B">
  <p:cSld name="SECTION_HEADER_1">
    <p:bg>
      <p:bgPr>
        <a:blipFill>
          <a:blip r:embed="rId2">
            <a:alphaModFix/>
          </a:blip>
          <a:stretch>
            <a:fillRect/>
          </a:stretch>
        </a:blipFill>
        <a:effectLst/>
      </p:bgPr>
    </p:bg>
    <p:spTree>
      <p:nvGrpSpPr>
        <p:cNvPr id="1" name="Shape 57"/>
        <p:cNvGrpSpPr/>
        <p:nvPr/>
      </p:nvGrpSpPr>
      <p:grpSpPr>
        <a:xfrm>
          <a:off x="0" y="0"/>
          <a:ext cx="0" cy="0"/>
          <a:chOff x="0" y="0"/>
          <a:chExt cx="0" cy="0"/>
        </a:xfrm>
      </p:grpSpPr>
      <p:pic>
        <p:nvPicPr>
          <p:cNvPr id="58" name="Google Shape;58;p16" title="logo coderhouse"/>
          <p:cNvPicPr preferRelativeResize="0"/>
          <p:nvPr/>
        </p:nvPicPr>
        <p:blipFill rotWithShape="1">
          <a:blip r:embed="rId3">
            <a:alphaModFix/>
          </a:blip>
          <a:srcRect/>
          <a:stretch/>
        </p:blipFill>
        <p:spPr>
          <a:xfrm>
            <a:off x="7874775" y="4720250"/>
            <a:ext cx="1024025" cy="2116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3-A">
  <p:cSld name="SECTION_HEADER_1_1">
    <p:bg>
      <p:bgPr>
        <a:blipFill>
          <a:blip r:embed="rId2">
            <a:alphaModFix/>
          </a:blip>
          <a:stretch>
            <a:fillRect/>
          </a:stretch>
        </a:blipFill>
        <a:effectLst/>
      </p:bgPr>
    </p:bg>
    <p:spTree>
      <p:nvGrpSpPr>
        <p:cNvPr id="1" name="Shape 63"/>
        <p:cNvGrpSpPr/>
        <p:nvPr/>
      </p:nvGrpSpPr>
      <p:grpSpPr>
        <a:xfrm>
          <a:off x="0" y="0"/>
          <a:ext cx="0" cy="0"/>
          <a:chOff x="0" y="0"/>
          <a:chExt cx="0" cy="0"/>
        </a:xfrm>
      </p:grpSpPr>
      <p:pic>
        <p:nvPicPr>
          <p:cNvPr id="64" name="Google Shape;64;p19"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ondo blanco">
  <p:cSld name="Fondo blanco">
    <p:spTree>
      <p:nvGrpSpPr>
        <p:cNvPr id="1" name="Shape 229"/>
        <p:cNvGrpSpPr/>
        <p:nvPr/>
      </p:nvGrpSpPr>
      <p:grpSpPr>
        <a:xfrm>
          <a:off x="0" y="0"/>
          <a:ext cx="0" cy="0"/>
          <a:chOff x="0" y="0"/>
          <a:chExt cx="0" cy="0"/>
        </a:xfrm>
      </p:grpSpPr>
      <p:pic>
        <p:nvPicPr>
          <p:cNvPr id="230" name="Google Shape;230;p68" title="logo coderhouse"/>
          <p:cNvPicPr preferRelativeResize="0"/>
          <p:nvPr/>
        </p:nvPicPr>
        <p:blipFill rotWithShape="1">
          <a:blip r:embed="rId2">
            <a:alphaModFix/>
          </a:blip>
          <a:srcRect/>
          <a:stretch/>
        </p:blipFill>
        <p:spPr>
          <a:xfrm>
            <a:off x="7811413" y="4692275"/>
            <a:ext cx="1150750" cy="267575"/>
          </a:xfrm>
          <a:prstGeom prst="rect">
            <a:avLst/>
          </a:prstGeom>
          <a:noFill/>
          <a:ln>
            <a:noFill/>
          </a:ln>
        </p:spPr>
      </p:pic>
    </p:spTree>
    <p:extLst>
      <p:ext uri="{BB962C8B-B14F-4D97-AF65-F5344CB8AC3E}">
        <p14:creationId xmlns:p14="http://schemas.microsoft.com/office/powerpoint/2010/main" val="2447601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adro">
  <p:cSld name="Cuadro">
    <p:bg>
      <p:bgPr>
        <a:blipFill>
          <a:blip r:embed="rId2">
            <a:alphaModFix/>
          </a:blip>
          <a:stretch>
            <a:fillRect/>
          </a:stretch>
        </a:blipFill>
        <a:effectLst/>
      </p:bgPr>
    </p:bg>
    <p:spTree>
      <p:nvGrpSpPr>
        <p:cNvPr id="1" name="Shape 248"/>
        <p:cNvGrpSpPr/>
        <p:nvPr/>
      </p:nvGrpSpPr>
      <p:grpSpPr>
        <a:xfrm>
          <a:off x="0" y="0"/>
          <a:ext cx="0" cy="0"/>
          <a:chOff x="0" y="0"/>
          <a:chExt cx="0" cy="0"/>
        </a:xfrm>
      </p:grpSpPr>
      <p:pic>
        <p:nvPicPr>
          <p:cNvPr id="249" name="Google Shape;249;p77"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extLst>
      <p:ext uri="{BB962C8B-B14F-4D97-AF65-F5344CB8AC3E}">
        <p14:creationId xmlns:p14="http://schemas.microsoft.com/office/powerpoint/2010/main" val="2524754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3-B">
  <p:cSld name="03-B">
    <p:bg>
      <p:bgPr>
        <a:blipFill>
          <a:blip r:embed="rId2">
            <a:alphaModFix/>
          </a:blip>
          <a:stretch>
            <a:fillRect/>
          </a:stretch>
        </a:blipFill>
        <a:effectLst/>
      </p:bgPr>
    </p:bg>
    <p:spTree>
      <p:nvGrpSpPr>
        <p:cNvPr id="1" name="Shape 234"/>
        <p:cNvGrpSpPr/>
        <p:nvPr/>
      </p:nvGrpSpPr>
      <p:grpSpPr>
        <a:xfrm>
          <a:off x="0" y="0"/>
          <a:ext cx="0" cy="0"/>
          <a:chOff x="0" y="0"/>
          <a:chExt cx="0" cy="0"/>
        </a:xfrm>
      </p:grpSpPr>
      <p:pic>
        <p:nvPicPr>
          <p:cNvPr id="235" name="Google Shape;235;p70" title="logo coderhouse"/>
          <p:cNvPicPr preferRelativeResize="0"/>
          <p:nvPr/>
        </p:nvPicPr>
        <p:blipFill rotWithShape="1">
          <a:blip r:embed="rId3">
            <a:alphaModFix/>
          </a:blip>
          <a:srcRect/>
          <a:stretch/>
        </p:blipFill>
        <p:spPr>
          <a:xfrm>
            <a:off x="7811413" y="4692275"/>
            <a:ext cx="1150750" cy="267575"/>
          </a:xfrm>
          <a:prstGeom prst="rect">
            <a:avLst/>
          </a:prstGeom>
          <a:noFill/>
          <a:ln>
            <a:noFill/>
          </a:ln>
        </p:spPr>
      </p:pic>
    </p:spTree>
    <p:extLst>
      <p:ext uri="{BB962C8B-B14F-4D97-AF65-F5344CB8AC3E}">
        <p14:creationId xmlns:p14="http://schemas.microsoft.com/office/powerpoint/2010/main" val="1677467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seño personalizado 2">
  <p:cSld name="CUSTOM_37">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a:stretch/>
        </p:blipFill>
        <p:spPr>
          <a:xfrm>
            <a:off x="7800200" y="4740050"/>
            <a:ext cx="1057500" cy="2461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5" r:id="rId15"/>
    <p:sldLayoutId id="2147483751" r:id="rId16"/>
    <p:sldLayoutId id="2147483752" r:id="rId17"/>
    <p:sldLayoutId id="2147483753"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hyperlink" Target="https://github.com/CoderContenidos/RecursosBackend-Vulnerabilidades" TargetMode="Externa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hyperlink" Target="https://github.com/CoderContenidos/RecursosBackend-Vulnerabilidades" TargetMode="Externa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8.xml"/><Relationship Id="rId5" Type="http://schemas.openxmlformats.org/officeDocument/2006/relationships/hyperlink" Target="https://github.com/CoderContenidos/RecursosBackend-Vulnerabilidades" TargetMode="Externa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03"/>
          <p:cNvSpPr txBox="1"/>
          <p:nvPr/>
        </p:nvSpPr>
        <p:spPr>
          <a:xfrm>
            <a:off x="1365049" y="1313360"/>
            <a:ext cx="6221400" cy="932533"/>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5400" b="1" dirty="0">
                <a:solidFill>
                  <a:srgbClr val="EAFF6A"/>
                </a:solidFill>
                <a:latin typeface="DM Sans"/>
                <a:ea typeface="DM Sans"/>
                <a:cs typeface="DM Sans"/>
                <a:sym typeface="DM Sans"/>
              </a:rPr>
              <a:t>Bienvenidos</a:t>
            </a:r>
            <a:endParaRPr sz="4000" b="1" i="0" u="none" strike="noStrike" cap="none" dirty="0">
              <a:solidFill>
                <a:srgbClr val="EAFF6A"/>
              </a:solidFill>
              <a:latin typeface="DM Sans"/>
              <a:ea typeface="DM Sans"/>
              <a:cs typeface="DM Sans"/>
              <a:sym typeface="DM Sans"/>
            </a:endParaRPr>
          </a:p>
        </p:txBody>
      </p:sp>
      <p:sp>
        <p:nvSpPr>
          <p:cNvPr id="316" name="Google Shape;316;p103"/>
          <p:cNvSpPr txBox="1"/>
          <p:nvPr/>
        </p:nvSpPr>
        <p:spPr>
          <a:xfrm>
            <a:off x="1718795" y="2403822"/>
            <a:ext cx="5452024" cy="123107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 sz="2800" b="0" i="0" u="none" strike="noStrike" cap="none" dirty="0">
                <a:solidFill>
                  <a:schemeClr val="lt1"/>
                </a:solidFill>
                <a:latin typeface="DM Sans"/>
                <a:ea typeface="DM Sans"/>
                <a:cs typeface="DM Sans"/>
                <a:sym typeface="DM Sans"/>
              </a:rPr>
              <a:t>En breve comenzamos con el </a:t>
            </a:r>
            <a:r>
              <a:rPr lang="es" sz="4000" b="1" i="0" u="none" strike="noStrike" cap="none" dirty="0">
                <a:solidFill>
                  <a:srgbClr val="FFFF00"/>
                </a:solidFill>
                <a:latin typeface="DM Sans"/>
                <a:ea typeface="DM Sans"/>
                <a:cs typeface="DM Sans"/>
                <a:sym typeface="DM Sans"/>
              </a:rPr>
              <a:t>AfterClass</a:t>
            </a:r>
            <a:endParaRPr sz="2800" b="1" i="0" u="none" strike="noStrike" cap="none" dirty="0">
              <a:solidFill>
                <a:srgbClr val="FFFF00"/>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pic>
        <p:nvPicPr>
          <p:cNvPr id="895" name="Google Shape;895;p161"/>
          <p:cNvPicPr preferRelativeResize="0"/>
          <p:nvPr/>
        </p:nvPicPr>
        <p:blipFill>
          <a:blip r:embed="rId3">
            <a:alphaModFix/>
          </a:blip>
          <a:stretch>
            <a:fillRect/>
          </a:stretch>
        </p:blipFill>
        <p:spPr>
          <a:xfrm>
            <a:off x="319075" y="2229100"/>
            <a:ext cx="8505825" cy="1466850"/>
          </a:xfrm>
          <a:prstGeom prst="rect">
            <a:avLst/>
          </a:prstGeom>
          <a:noFill/>
          <a:ln w="9525" cap="flat" cmpd="sng">
            <a:solidFill>
              <a:schemeClr val="lt2"/>
            </a:solidFill>
            <a:prstDash val="solid"/>
            <a:round/>
            <a:headEnd type="none" w="sm" len="sm"/>
            <a:tailEnd type="none" w="sm" len="sm"/>
          </a:ln>
        </p:spPr>
      </p:pic>
      <p:sp>
        <p:nvSpPr>
          <p:cNvPr id="896" name="Google Shape;896;p161"/>
          <p:cNvSpPr txBox="1"/>
          <p:nvPr/>
        </p:nvSpPr>
        <p:spPr>
          <a:xfrm>
            <a:off x="475500" y="468300"/>
            <a:ext cx="6518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rgbClr val="FFFFFF"/>
                </a:solidFill>
                <a:latin typeface="DM Sans"/>
                <a:ea typeface="DM Sans"/>
                <a:cs typeface="DM Sans"/>
                <a:sym typeface="DM Sans"/>
              </a:rPr>
              <a:t>Test 3: Enviando la cookie recibida por el login</a:t>
            </a:r>
            <a:endParaRPr b="1">
              <a:solidFill>
                <a:srgbClr val="FFFFFF"/>
              </a:solidFill>
              <a:latin typeface="DM Sans"/>
              <a:ea typeface="DM Sans"/>
              <a:cs typeface="DM Sans"/>
              <a:sym typeface="DM Sans"/>
            </a:endParaRPr>
          </a:p>
        </p:txBody>
      </p:sp>
      <p:sp>
        <p:nvSpPr>
          <p:cNvPr id="897" name="Google Shape;897;p161"/>
          <p:cNvSpPr txBox="1"/>
          <p:nvPr/>
        </p:nvSpPr>
        <p:spPr>
          <a:xfrm>
            <a:off x="475500" y="904450"/>
            <a:ext cx="6518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DM Sans"/>
                <a:ea typeface="DM Sans"/>
                <a:cs typeface="DM Sans"/>
                <a:sym typeface="DM Sans"/>
              </a:rPr>
              <a:t>Es el último endpoint a probar para esta sesión, indicando que, cuando envíe la cookie al servidor, este debería traerme el usuario guardado en el token. Con esto cumplimos el flujo de register, login y current.</a:t>
            </a:r>
            <a:endParaRPr>
              <a:solidFill>
                <a:schemeClr val="lt1"/>
              </a:solidFill>
              <a:latin typeface="DM Sans"/>
              <a:ea typeface="DM Sans"/>
              <a:cs typeface="DM Sans"/>
              <a:sym typeface="DM Sans"/>
            </a:endParaRPr>
          </a:p>
        </p:txBody>
      </p:sp>
    </p:spTree>
    <p:extLst>
      <p:ext uri="{BB962C8B-B14F-4D97-AF65-F5344CB8AC3E}">
        <p14:creationId xmlns:p14="http://schemas.microsoft.com/office/powerpoint/2010/main" val="1545715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162"/>
          <p:cNvSpPr txBox="1"/>
          <p:nvPr/>
        </p:nvSpPr>
        <p:spPr>
          <a:xfrm>
            <a:off x="501450" y="6854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a:solidFill>
                  <a:srgbClr val="EAFF6A"/>
                </a:solidFill>
                <a:latin typeface="DM Sans"/>
                <a:ea typeface="DM Sans"/>
                <a:cs typeface="DM Sans"/>
                <a:sym typeface="DM Sans"/>
              </a:rPr>
              <a:t>Importante</a:t>
            </a:r>
            <a:endParaRPr sz="4000" b="1" i="0" u="none" strike="noStrike" cap="none">
              <a:solidFill>
                <a:srgbClr val="EAFF6A"/>
              </a:solidFill>
              <a:latin typeface="DM Sans"/>
              <a:ea typeface="DM Sans"/>
              <a:cs typeface="DM Sans"/>
              <a:sym typeface="DM Sans"/>
            </a:endParaRPr>
          </a:p>
        </p:txBody>
      </p:sp>
      <p:sp>
        <p:nvSpPr>
          <p:cNvPr id="903" name="Google Shape;903;p162"/>
          <p:cNvSpPr txBox="1"/>
          <p:nvPr/>
        </p:nvSpPr>
        <p:spPr>
          <a:xfrm>
            <a:off x="501450" y="1709850"/>
            <a:ext cx="6450000" cy="203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s" sz="2000">
                <a:solidFill>
                  <a:schemeClr val="lt1"/>
                </a:solidFill>
                <a:latin typeface="DM Sans"/>
                <a:ea typeface="DM Sans"/>
                <a:cs typeface="DM Sans"/>
                <a:sym typeface="DM Sans"/>
              </a:rPr>
              <a:t>A pesar de que </a:t>
            </a:r>
            <a:r>
              <a:rPr lang="es" sz="2000" b="1">
                <a:solidFill>
                  <a:schemeClr val="lt1"/>
                </a:solidFill>
                <a:latin typeface="DM Sans"/>
                <a:ea typeface="DM Sans"/>
                <a:cs typeface="DM Sans"/>
                <a:sym typeface="DM Sans"/>
              </a:rPr>
              <a:t>existen otras formas de pasar una cookie de manera directa entre un test y otros, </a:t>
            </a:r>
            <a:r>
              <a:rPr lang="es" sz="2000">
                <a:solidFill>
                  <a:schemeClr val="lt1"/>
                </a:solidFill>
                <a:latin typeface="DM Sans"/>
                <a:ea typeface="DM Sans"/>
                <a:cs typeface="DM Sans"/>
                <a:sym typeface="DM Sans"/>
              </a:rPr>
              <a:t>estos métodos usualmente se encuentran generando una mini instancia de app en el mismo, cosa que </a:t>
            </a:r>
            <a:r>
              <a:rPr lang="es" sz="2000" b="1">
                <a:solidFill>
                  <a:schemeClr val="accent6"/>
                </a:solidFill>
                <a:latin typeface="DM Sans"/>
                <a:ea typeface="DM Sans"/>
                <a:cs typeface="DM Sans"/>
                <a:sym typeface="DM Sans"/>
              </a:rPr>
              <a:t>no es necesario realizar si nuestro servidor ya corre en una terminal paralela.</a:t>
            </a:r>
            <a:endParaRPr sz="2000" b="1">
              <a:solidFill>
                <a:schemeClr val="accent6"/>
              </a:solidFill>
              <a:latin typeface="DM Sans"/>
              <a:ea typeface="DM Sans"/>
              <a:cs typeface="DM Sans"/>
              <a:sym typeface="DM Sans"/>
            </a:endParaRPr>
          </a:p>
        </p:txBody>
      </p:sp>
    </p:spTree>
    <p:extLst>
      <p:ext uri="{BB962C8B-B14F-4D97-AF65-F5344CB8AC3E}">
        <p14:creationId xmlns:p14="http://schemas.microsoft.com/office/powerpoint/2010/main" val="4003487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115"/>
          <p:cNvSpPr txBox="1"/>
          <p:nvPr/>
        </p:nvSpPr>
        <p:spPr>
          <a:xfrm>
            <a:off x="1461288" y="2140225"/>
            <a:ext cx="6221400" cy="151423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dirty="0">
                <a:solidFill>
                  <a:schemeClr val="lt1"/>
                </a:solidFill>
                <a:latin typeface="DM Sans"/>
                <a:ea typeface="DM Sans"/>
                <a:cs typeface="DM Sans"/>
                <a:sym typeface="DM Sans"/>
              </a:rPr>
              <a:t>Maratón de detección de </a:t>
            </a:r>
            <a:r>
              <a:rPr lang="es" sz="4000" b="1" dirty="0" smtClean="0">
                <a:solidFill>
                  <a:srgbClr val="EA90FF"/>
                </a:solidFill>
                <a:latin typeface="DM Sans"/>
                <a:ea typeface="DM Sans"/>
                <a:cs typeface="DM Sans"/>
                <a:sym typeface="DM Sans"/>
              </a:rPr>
              <a:t>vulnerabilidades</a:t>
            </a:r>
          </a:p>
          <a:p>
            <a:pPr marL="0" marR="0" lvl="0" indent="0" algn="ctr" rtl="0">
              <a:lnSpc>
                <a:spcPct val="90000"/>
              </a:lnSpc>
              <a:spcBef>
                <a:spcPts val="0"/>
              </a:spcBef>
              <a:spcAft>
                <a:spcPts val="0"/>
              </a:spcAft>
              <a:buClr>
                <a:srgbClr val="000000"/>
              </a:buClr>
              <a:buSzPts val="4000"/>
              <a:buFont typeface="Arial"/>
              <a:buNone/>
            </a:pPr>
            <a:r>
              <a:rPr lang="es" sz="1600" b="1" i="1" u="sng" strike="noStrike" cap="none" dirty="0" smtClean="0">
                <a:solidFill>
                  <a:srgbClr val="FFFF00"/>
                </a:solidFill>
                <a:latin typeface="DM Sans"/>
                <a:ea typeface="DM Sans"/>
                <a:cs typeface="DM Sans"/>
                <a:sym typeface="DM Sans"/>
              </a:rPr>
              <a:t>Ejercicio pendiente clase 20</a:t>
            </a:r>
            <a:endParaRPr sz="1600" b="1" i="1" u="sng" strike="noStrike" cap="none" dirty="0">
              <a:solidFill>
                <a:srgbClr val="FFFF00"/>
              </a:solidFill>
              <a:latin typeface="DM Sans"/>
              <a:ea typeface="DM Sans"/>
              <a:cs typeface="DM Sans"/>
              <a:sym typeface="DM Sans"/>
            </a:endParaRPr>
          </a:p>
        </p:txBody>
      </p:sp>
    </p:spTree>
    <p:extLst>
      <p:ext uri="{BB962C8B-B14F-4D97-AF65-F5344CB8AC3E}">
        <p14:creationId xmlns:p14="http://schemas.microsoft.com/office/powerpoint/2010/main" val="9322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116"/>
          <p:cNvSpPr/>
          <p:nvPr/>
        </p:nvSpPr>
        <p:spPr>
          <a:xfrm>
            <a:off x="0" y="0"/>
            <a:ext cx="2525100" cy="51435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16"/>
          <p:cNvSpPr txBox="1"/>
          <p:nvPr/>
        </p:nvSpPr>
        <p:spPr>
          <a:xfrm>
            <a:off x="2525100" y="349200"/>
            <a:ext cx="6285600" cy="1639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3500" b="1">
                <a:solidFill>
                  <a:schemeClr val="dk1"/>
                </a:solidFill>
                <a:latin typeface="DM Sans"/>
                <a:ea typeface="DM Sans"/>
                <a:cs typeface="DM Sans"/>
                <a:sym typeface="DM Sans"/>
              </a:rPr>
              <a:t>¡Es tu turno de ser el analista de vulnerabilidades!</a:t>
            </a:r>
            <a:endParaRPr sz="3500" b="1" i="0" u="none" strike="noStrike" cap="none">
              <a:solidFill>
                <a:schemeClr val="dk1"/>
              </a:solidFill>
              <a:latin typeface="DM Sans"/>
              <a:ea typeface="DM Sans"/>
              <a:cs typeface="DM Sans"/>
              <a:sym typeface="DM Sans"/>
            </a:endParaRPr>
          </a:p>
        </p:txBody>
      </p:sp>
      <p:sp>
        <p:nvSpPr>
          <p:cNvPr id="533" name="Google Shape;533;p116"/>
          <p:cNvSpPr txBox="1"/>
          <p:nvPr/>
        </p:nvSpPr>
        <p:spPr>
          <a:xfrm>
            <a:off x="3267500" y="2102525"/>
            <a:ext cx="52818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a:latin typeface="DM Sans"/>
                <a:ea typeface="DM Sans"/>
                <a:cs typeface="DM Sans"/>
                <a:sym typeface="DM Sans"/>
              </a:rPr>
              <a:t>Te enfrentarás a tres proyectos, Todos resuelven el mismo problema, sólo que irán aumentando ligeramente en implementaciones y dificultad sobre los cuales deberás hacer un análisis del código y de la implementación general para corroborar las diferentes vulnerabilidades que encuentres. </a:t>
            </a:r>
            <a:endParaRPr sz="1300">
              <a:latin typeface="DM Sans"/>
              <a:ea typeface="DM Sans"/>
              <a:cs typeface="DM Sans"/>
              <a:sym typeface="DM Sans"/>
            </a:endParaRPr>
          </a:p>
          <a:p>
            <a:pPr marL="0" lvl="0" indent="0" algn="l" rtl="0">
              <a:spcBef>
                <a:spcPts val="0"/>
              </a:spcBef>
              <a:spcAft>
                <a:spcPts val="0"/>
              </a:spcAft>
              <a:buNone/>
            </a:pPr>
            <a:endParaRPr sz="1300">
              <a:latin typeface="DM Sans"/>
              <a:ea typeface="DM Sans"/>
              <a:cs typeface="DM Sans"/>
              <a:sym typeface="DM Sans"/>
            </a:endParaRPr>
          </a:p>
          <a:p>
            <a:pPr marL="0" lvl="0" indent="0" algn="l" rtl="0">
              <a:spcBef>
                <a:spcPts val="0"/>
              </a:spcBef>
              <a:spcAft>
                <a:spcPts val="0"/>
              </a:spcAft>
              <a:buNone/>
            </a:pPr>
            <a:r>
              <a:rPr lang="es" sz="1300">
                <a:latin typeface="DM Sans"/>
                <a:ea typeface="DM Sans"/>
                <a:cs typeface="DM Sans"/>
                <a:sym typeface="DM Sans"/>
              </a:rPr>
              <a:t>Para ello, encontrarás de manera individual las vulnerabilidades encontradas, después las clasificarás, y una vez pasado el tiempo, todo el grupo y el profesor podrán hablar acerca de las vulnerabilidades encontradas.</a:t>
            </a:r>
            <a:endParaRPr sz="1300">
              <a:latin typeface="DM Sans"/>
              <a:ea typeface="DM Sans"/>
              <a:cs typeface="DM Sans"/>
              <a:sym typeface="DM Sans"/>
            </a:endParaRPr>
          </a:p>
          <a:p>
            <a:pPr marL="0" lvl="0" indent="0" algn="l" rtl="0">
              <a:spcBef>
                <a:spcPts val="0"/>
              </a:spcBef>
              <a:spcAft>
                <a:spcPts val="0"/>
              </a:spcAft>
              <a:buNone/>
            </a:pPr>
            <a:endParaRPr sz="1300">
              <a:latin typeface="DM Sans"/>
              <a:ea typeface="DM Sans"/>
              <a:cs typeface="DM Sans"/>
              <a:sym typeface="DM Sans"/>
            </a:endParaRPr>
          </a:p>
          <a:p>
            <a:pPr marL="0" lvl="0" indent="0" algn="l" rtl="0">
              <a:spcBef>
                <a:spcPts val="0"/>
              </a:spcBef>
              <a:spcAft>
                <a:spcPts val="0"/>
              </a:spcAft>
              <a:buNone/>
            </a:pPr>
            <a:endParaRPr sz="1300">
              <a:latin typeface="DM Sans"/>
              <a:ea typeface="DM Sans"/>
              <a:cs typeface="DM Sans"/>
              <a:sym typeface="DM Sans"/>
            </a:endParaRPr>
          </a:p>
        </p:txBody>
      </p:sp>
      <p:pic>
        <p:nvPicPr>
          <p:cNvPr id="534" name="Google Shape;534;p116"/>
          <p:cNvPicPr preferRelativeResize="0"/>
          <p:nvPr/>
        </p:nvPicPr>
        <p:blipFill>
          <a:blip r:embed="rId3">
            <a:alphaModFix/>
          </a:blip>
          <a:stretch>
            <a:fillRect/>
          </a:stretch>
        </p:blipFill>
        <p:spPr>
          <a:xfrm>
            <a:off x="832400" y="2422300"/>
            <a:ext cx="2336427" cy="1454426"/>
          </a:xfrm>
          <a:prstGeom prst="rect">
            <a:avLst/>
          </a:prstGeom>
          <a:noFill/>
          <a:ln>
            <a:noFill/>
          </a:ln>
        </p:spPr>
      </p:pic>
    </p:spTree>
    <p:extLst>
      <p:ext uri="{BB962C8B-B14F-4D97-AF65-F5344CB8AC3E}">
        <p14:creationId xmlns:p14="http://schemas.microsoft.com/office/powerpoint/2010/main" val="3570426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117"/>
          <p:cNvSpPr txBox="1"/>
          <p:nvPr/>
        </p:nvSpPr>
        <p:spPr>
          <a:xfrm>
            <a:off x="1097275" y="174525"/>
            <a:ext cx="6754500" cy="6696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3500" b="1" dirty="0">
                <a:solidFill>
                  <a:schemeClr val="lt1"/>
                </a:solidFill>
                <a:latin typeface="DM Sans"/>
                <a:ea typeface="DM Sans"/>
                <a:cs typeface="DM Sans"/>
                <a:sym typeface="DM Sans"/>
              </a:rPr>
              <a:t>¿Cómo escalan los proyectos?</a:t>
            </a:r>
            <a:endParaRPr sz="3500" b="1" i="0" u="none" strike="noStrike" cap="none" dirty="0">
              <a:solidFill>
                <a:schemeClr val="lt1"/>
              </a:solidFill>
              <a:latin typeface="DM Sans"/>
              <a:ea typeface="DM Sans"/>
              <a:cs typeface="DM Sans"/>
              <a:sym typeface="DM Sans"/>
            </a:endParaRPr>
          </a:p>
        </p:txBody>
      </p:sp>
      <p:sp>
        <p:nvSpPr>
          <p:cNvPr id="540" name="Google Shape;540;p117"/>
          <p:cNvSpPr/>
          <p:nvPr/>
        </p:nvSpPr>
        <p:spPr>
          <a:xfrm>
            <a:off x="647400" y="1390650"/>
            <a:ext cx="7849200" cy="3086100"/>
          </a:xfrm>
          <a:prstGeom prst="rect">
            <a:avLst/>
          </a:prstGeom>
          <a:solidFill>
            <a:srgbClr val="EAFF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17"/>
          <p:cNvSpPr txBox="1"/>
          <p:nvPr/>
        </p:nvSpPr>
        <p:spPr>
          <a:xfrm>
            <a:off x="1028675" y="2076000"/>
            <a:ext cx="21663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a:latin typeface="DM Sans"/>
                <a:ea typeface="DM Sans"/>
                <a:cs typeface="DM Sans"/>
                <a:sym typeface="DM Sans"/>
              </a:rPr>
              <a:t>Ruteo, controladores, registro de usuario</a:t>
            </a:r>
            <a:endParaRPr sz="1350" b="0" i="0" u="none" strike="noStrike" cap="none">
              <a:solidFill>
                <a:srgbClr val="000000"/>
              </a:solidFill>
              <a:latin typeface="DM Sans"/>
              <a:ea typeface="DM Sans"/>
              <a:cs typeface="DM Sans"/>
              <a:sym typeface="DM Sans"/>
            </a:endParaRPr>
          </a:p>
        </p:txBody>
      </p:sp>
      <p:sp>
        <p:nvSpPr>
          <p:cNvPr id="542" name="Google Shape;542;p117"/>
          <p:cNvSpPr txBox="1"/>
          <p:nvPr/>
        </p:nvSpPr>
        <p:spPr>
          <a:xfrm>
            <a:off x="1028675" y="1566650"/>
            <a:ext cx="2166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b="1" dirty="0">
                <a:latin typeface="DM Sans"/>
                <a:ea typeface="DM Sans"/>
                <a:cs typeface="DM Sans"/>
                <a:sym typeface="DM Sans"/>
              </a:rPr>
              <a:t>Proyecto 1</a:t>
            </a:r>
            <a:endParaRPr sz="1400" b="1" i="0" u="none" strike="noStrike" cap="none" dirty="0">
              <a:solidFill>
                <a:srgbClr val="000000"/>
              </a:solidFill>
              <a:latin typeface="DM Sans"/>
              <a:ea typeface="DM Sans"/>
              <a:cs typeface="DM Sans"/>
              <a:sym typeface="DM Sans"/>
            </a:endParaRPr>
          </a:p>
        </p:txBody>
      </p:sp>
      <p:sp>
        <p:nvSpPr>
          <p:cNvPr id="543" name="Google Shape;543;p117"/>
          <p:cNvSpPr txBox="1"/>
          <p:nvPr/>
        </p:nvSpPr>
        <p:spPr>
          <a:xfrm>
            <a:off x="3488850" y="2076000"/>
            <a:ext cx="21663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a:latin typeface="DM Sans"/>
                <a:ea typeface="DM Sans"/>
                <a:cs typeface="DM Sans"/>
                <a:sym typeface="DM Sans"/>
              </a:rPr>
              <a:t>Ruteo, controladores, registro de usuario, bases de datos, login de usuario</a:t>
            </a:r>
            <a:endParaRPr sz="1350" b="0" i="0" u="none" strike="noStrike" cap="none">
              <a:solidFill>
                <a:srgbClr val="000000"/>
              </a:solidFill>
              <a:latin typeface="DM Sans"/>
              <a:ea typeface="DM Sans"/>
              <a:cs typeface="DM Sans"/>
              <a:sym typeface="DM Sans"/>
            </a:endParaRPr>
          </a:p>
        </p:txBody>
      </p:sp>
      <p:sp>
        <p:nvSpPr>
          <p:cNvPr id="544" name="Google Shape;544;p117"/>
          <p:cNvSpPr txBox="1"/>
          <p:nvPr/>
        </p:nvSpPr>
        <p:spPr>
          <a:xfrm>
            <a:off x="3488850" y="1566650"/>
            <a:ext cx="2166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b="1">
                <a:latin typeface="DM Sans"/>
                <a:ea typeface="DM Sans"/>
                <a:cs typeface="DM Sans"/>
                <a:sym typeface="DM Sans"/>
              </a:rPr>
              <a:t>Proyecto 2</a:t>
            </a:r>
            <a:endParaRPr sz="1400" b="1" i="0" u="none" strike="noStrike" cap="none">
              <a:solidFill>
                <a:srgbClr val="000000"/>
              </a:solidFill>
              <a:latin typeface="DM Sans"/>
              <a:ea typeface="DM Sans"/>
              <a:cs typeface="DM Sans"/>
              <a:sym typeface="DM Sans"/>
            </a:endParaRPr>
          </a:p>
        </p:txBody>
      </p:sp>
      <p:sp>
        <p:nvSpPr>
          <p:cNvPr id="545" name="Google Shape;545;p117"/>
          <p:cNvSpPr txBox="1"/>
          <p:nvPr/>
        </p:nvSpPr>
        <p:spPr>
          <a:xfrm>
            <a:off x="5949025" y="2076000"/>
            <a:ext cx="2166300" cy="16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s" sz="1350">
                <a:latin typeface="DM Sans"/>
                <a:ea typeface="DM Sans"/>
                <a:cs typeface="DM Sans"/>
                <a:sym typeface="DM Sans"/>
              </a:rPr>
              <a:t>Ruteo, controladores, registro de usuario, login de usuario, vista de perfil, manejo de sesión, bases de datos, variables de entorno, permisos. </a:t>
            </a:r>
            <a:endParaRPr sz="1350" b="0" i="0" u="none" strike="noStrike" cap="none">
              <a:solidFill>
                <a:srgbClr val="000000"/>
              </a:solidFill>
              <a:latin typeface="DM Sans"/>
              <a:ea typeface="DM Sans"/>
              <a:cs typeface="DM Sans"/>
              <a:sym typeface="DM Sans"/>
            </a:endParaRPr>
          </a:p>
        </p:txBody>
      </p:sp>
      <p:sp>
        <p:nvSpPr>
          <p:cNvPr id="546" name="Google Shape;546;p117"/>
          <p:cNvSpPr txBox="1"/>
          <p:nvPr/>
        </p:nvSpPr>
        <p:spPr>
          <a:xfrm>
            <a:off x="5949025" y="1566650"/>
            <a:ext cx="2166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 b="1">
                <a:latin typeface="DM Sans"/>
                <a:ea typeface="DM Sans"/>
                <a:cs typeface="DM Sans"/>
                <a:sym typeface="DM Sans"/>
              </a:rPr>
              <a:t>Proyecto 3</a:t>
            </a:r>
            <a:endParaRPr sz="1400" b="1" i="0" u="none" strike="noStrike" cap="none">
              <a:solidFill>
                <a:srgbClr val="000000"/>
              </a:solidFill>
              <a:latin typeface="DM Sans"/>
              <a:ea typeface="DM Sans"/>
              <a:cs typeface="DM Sans"/>
              <a:sym typeface="DM Sans"/>
            </a:endParaRPr>
          </a:p>
        </p:txBody>
      </p:sp>
    </p:spTree>
    <p:extLst>
      <p:ext uri="{BB962C8B-B14F-4D97-AF65-F5344CB8AC3E}">
        <p14:creationId xmlns:p14="http://schemas.microsoft.com/office/powerpoint/2010/main" val="152627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118"/>
          <p:cNvSpPr txBox="1"/>
          <p:nvPr/>
        </p:nvSpPr>
        <p:spPr>
          <a:xfrm>
            <a:off x="1431550" y="688825"/>
            <a:ext cx="7169400" cy="6696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500"/>
              <a:buFont typeface="Arial"/>
              <a:buNone/>
            </a:pPr>
            <a:r>
              <a:rPr lang="es" sz="3500" b="1" i="0" u="none" strike="noStrike" cap="none">
                <a:solidFill>
                  <a:srgbClr val="EAFF6A"/>
                </a:solidFill>
                <a:latin typeface="DM Sans"/>
                <a:ea typeface="DM Sans"/>
                <a:cs typeface="DM Sans"/>
                <a:sym typeface="DM Sans"/>
              </a:rPr>
              <a:t>#FindTheBug </a:t>
            </a:r>
            <a:r>
              <a:rPr lang="es" sz="3500" b="1">
                <a:solidFill>
                  <a:srgbClr val="EAFF6A"/>
                </a:solidFill>
                <a:latin typeface="DM Sans"/>
                <a:ea typeface="DM Sans"/>
                <a:cs typeface="DM Sans"/>
                <a:sym typeface="DM Sans"/>
              </a:rPr>
              <a:t>  (1) </a:t>
            </a:r>
            <a:endParaRPr sz="3500" b="1" i="0" u="none" strike="noStrike" cap="none">
              <a:solidFill>
                <a:srgbClr val="EAFF6A"/>
              </a:solidFill>
              <a:latin typeface="DM Sans"/>
              <a:ea typeface="DM Sans"/>
              <a:cs typeface="DM Sans"/>
              <a:sym typeface="DM Sans"/>
            </a:endParaRPr>
          </a:p>
        </p:txBody>
      </p:sp>
      <p:sp>
        <p:nvSpPr>
          <p:cNvPr id="552" name="Google Shape;552;p118"/>
          <p:cNvSpPr txBox="1"/>
          <p:nvPr/>
        </p:nvSpPr>
        <p:spPr>
          <a:xfrm>
            <a:off x="473350" y="1626100"/>
            <a:ext cx="71694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s" sz="2500" b="1" i="0" u="none" strike="noStrike" cap="none">
                <a:solidFill>
                  <a:schemeClr val="lt1"/>
                </a:solidFill>
                <a:latin typeface="DM Sans"/>
                <a:ea typeface="DM Sans"/>
                <a:cs typeface="DM Sans"/>
                <a:sym typeface="DM Sans"/>
              </a:rPr>
              <a:t>Encuentra el error</a:t>
            </a:r>
            <a:endParaRPr sz="2500" b="1" i="0" u="none" strike="noStrike" cap="none">
              <a:solidFill>
                <a:srgbClr val="DEFC52"/>
              </a:solidFill>
              <a:latin typeface="Helvetica Neue"/>
              <a:ea typeface="Helvetica Neue"/>
              <a:cs typeface="Helvetica Neue"/>
              <a:sym typeface="Helvetica Neue"/>
            </a:endParaRPr>
          </a:p>
        </p:txBody>
      </p:sp>
      <p:sp>
        <p:nvSpPr>
          <p:cNvPr id="553" name="Google Shape;553;p118"/>
          <p:cNvSpPr txBox="1"/>
          <p:nvPr/>
        </p:nvSpPr>
        <p:spPr>
          <a:xfrm>
            <a:off x="473350" y="3980550"/>
            <a:ext cx="716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a:solidFill>
                  <a:srgbClr val="83AEFB"/>
                </a:solidFill>
                <a:latin typeface="DM Sans"/>
                <a:ea typeface="DM Sans"/>
                <a:cs typeface="DM Sans"/>
                <a:sym typeface="DM Sans"/>
              </a:rPr>
              <a:t>10</a:t>
            </a:r>
            <a:r>
              <a:rPr lang="es" sz="2000" b="1" i="0" u="none" strike="noStrike" cap="none">
                <a:solidFill>
                  <a:srgbClr val="83AEFB"/>
                </a:solidFill>
                <a:latin typeface="DM Sans"/>
                <a:ea typeface="DM Sans"/>
                <a:cs typeface="DM Sans"/>
                <a:sym typeface="DM Sans"/>
              </a:rPr>
              <a:t> minutos (</a:t>
            </a:r>
            <a:r>
              <a:rPr lang="es" sz="2000" b="1">
                <a:solidFill>
                  <a:srgbClr val="83AEFB"/>
                </a:solidFill>
                <a:latin typeface="DM Sans"/>
                <a:ea typeface="DM Sans"/>
                <a:cs typeface="DM Sans"/>
                <a:sym typeface="DM Sans"/>
              </a:rPr>
              <a:t>5 individual + 5 grupal)</a:t>
            </a:r>
            <a:endParaRPr sz="2000" b="1" i="0" u="none" strike="noStrike" cap="none">
              <a:solidFill>
                <a:srgbClr val="83AEFB"/>
              </a:solidFill>
              <a:latin typeface="DM Sans"/>
              <a:ea typeface="DM Sans"/>
              <a:cs typeface="DM Sans"/>
              <a:sym typeface="DM Sans"/>
            </a:endParaRPr>
          </a:p>
        </p:txBody>
      </p:sp>
      <p:sp>
        <p:nvSpPr>
          <p:cNvPr id="554" name="Google Shape;554;p118"/>
          <p:cNvSpPr txBox="1"/>
          <p:nvPr/>
        </p:nvSpPr>
        <p:spPr>
          <a:xfrm>
            <a:off x="473350" y="2245150"/>
            <a:ext cx="4791300" cy="13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s" sz="2500" b="0" i="0" u="none" strike="noStrike" cap="none">
                <a:solidFill>
                  <a:srgbClr val="B7B7B7"/>
                </a:solidFill>
                <a:latin typeface="DM Sans"/>
                <a:ea typeface="DM Sans"/>
                <a:cs typeface="DM Sans"/>
                <a:sym typeface="DM Sans"/>
              </a:rPr>
              <a:t>Analizaremos el código para hallar </a:t>
            </a:r>
            <a:r>
              <a:rPr lang="es" sz="2500">
                <a:solidFill>
                  <a:srgbClr val="B7B7B7"/>
                </a:solidFill>
                <a:latin typeface="DM Sans"/>
                <a:ea typeface="DM Sans"/>
                <a:cs typeface="DM Sans"/>
                <a:sym typeface="DM Sans"/>
              </a:rPr>
              <a:t>las vulnerabilidades del proyecto.</a:t>
            </a:r>
            <a:endParaRPr sz="2500" b="0" i="0" u="none" strike="noStrike" cap="none">
              <a:solidFill>
                <a:srgbClr val="B7B7B7"/>
              </a:solidFill>
              <a:latin typeface="DM Sans"/>
              <a:ea typeface="DM Sans"/>
              <a:cs typeface="DM Sans"/>
              <a:sym typeface="DM Sans"/>
            </a:endParaRPr>
          </a:p>
        </p:txBody>
      </p:sp>
      <p:grpSp>
        <p:nvGrpSpPr>
          <p:cNvPr id="555" name="Google Shape;555;p118"/>
          <p:cNvGrpSpPr/>
          <p:nvPr/>
        </p:nvGrpSpPr>
        <p:grpSpPr>
          <a:xfrm>
            <a:off x="473351" y="619523"/>
            <a:ext cx="738900" cy="738900"/>
            <a:chOff x="473351" y="619523"/>
            <a:chExt cx="738900" cy="738900"/>
          </a:xfrm>
        </p:grpSpPr>
        <p:sp>
          <p:nvSpPr>
            <p:cNvPr id="556" name="Google Shape;556;p118"/>
            <p:cNvSpPr/>
            <p:nvPr/>
          </p:nvSpPr>
          <p:spPr>
            <a:xfrm>
              <a:off x="473351" y="619523"/>
              <a:ext cx="738900" cy="7389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7" name="Google Shape;557;p118" title="ícono de find the bug"/>
            <p:cNvPicPr preferRelativeResize="0"/>
            <p:nvPr/>
          </p:nvPicPr>
          <p:blipFill rotWithShape="1">
            <a:blip r:embed="rId3">
              <a:alphaModFix/>
            </a:blip>
            <a:srcRect/>
            <a:stretch/>
          </p:blipFill>
          <p:spPr>
            <a:xfrm>
              <a:off x="616475" y="758075"/>
              <a:ext cx="452650" cy="452650"/>
            </a:xfrm>
            <a:prstGeom prst="rect">
              <a:avLst/>
            </a:prstGeom>
            <a:noFill/>
            <a:ln>
              <a:noFill/>
            </a:ln>
          </p:spPr>
        </p:pic>
      </p:grpSp>
      <p:pic>
        <p:nvPicPr>
          <p:cNvPr id="558" name="Google Shape;558;p118"/>
          <p:cNvPicPr preferRelativeResize="0"/>
          <p:nvPr/>
        </p:nvPicPr>
        <p:blipFill>
          <a:blip r:embed="rId4">
            <a:alphaModFix/>
          </a:blip>
          <a:stretch>
            <a:fillRect/>
          </a:stretch>
        </p:blipFill>
        <p:spPr>
          <a:xfrm>
            <a:off x="6303387" y="1263013"/>
            <a:ext cx="1295575" cy="1295575"/>
          </a:xfrm>
          <a:prstGeom prst="rect">
            <a:avLst/>
          </a:prstGeom>
          <a:noFill/>
          <a:ln>
            <a:noFill/>
          </a:ln>
        </p:spPr>
      </p:pic>
      <p:sp>
        <p:nvSpPr>
          <p:cNvPr id="559" name="Google Shape;559;p118"/>
          <p:cNvSpPr txBox="1"/>
          <p:nvPr/>
        </p:nvSpPr>
        <p:spPr>
          <a:xfrm>
            <a:off x="5240725" y="2592100"/>
            <a:ext cx="34209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2000" b="1" u="sng">
                <a:solidFill>
                  <a:schemeClr val="hlink"/>
                </a:solidFill>
                <a:latin typeface="DM Sans"/>
                <a:ea typeface="DM Sans"/>
                <a:cs typeface="DM Sans"/>
                <a:sym typeface="DM Sans"/>
                <a:hlinkClick r:id="rId5"/>
              </a:rPr>
              <a:t>Clona el proyecto de aquí</a:t>
            </a:r>
            <a:endParaRPr sz="2000" b="1">
              <a:solidFill>
                <a:srgbClr val="EAFF6A"/>
              </a:solidFill>
              <a:latin typeface="DM Sans"/>
              <a:ea typeface="DM Sans"/>
              <a:cs typeface="DM Sans"/>
              <a:sym typeface="DM Sans"/>
            </a:endParaRPr>
          </a:p>
          <a:p>
            <a:pPr marL="0" marR="0" lvl="0" indent="0" algn="ctr" rtl="0">
              <a:lnSpc>
                <a:spcPct val="90000"/>
              </a:lnSpc>
              <a:spcBef>
                <a:spcPts val="0"/>
              </a:spcBef>
              <a:spcAft>
                <a:spcPts val="0"/>
              </a:spcAft>
              <a:buClr>
                <a:srgbClr val="000000"/>
              </a:buClr>
              <a:buSzPts val="3500"/>
              <a:buFont typeface="Arial"/>
              <a:buNone/>
            </a:pPr>
            <a:r>
              <a:rPr lang="es" sz="2000" b="1">
                <a:solidFill>
                  <a:srgbClr val="EAFF6A"/>
                </a:solidFill>
                <a:latin typeface="DM Sans"/>
                <a:ea typeface="DM Sans"/>
                <a:cs typeface="DM Sans"/>
                <a:sym typeface="DM Sans"/>
              </a:rPr>
              <a:t>(carpeta: proyecto1)</a:t>
            </a:r>
            <a:endParaRPr sz="2000" b="1">
              <a:solidFill>
                <a:srgbClr val="EAFF6A"/>
              </a:solidFill>
              <a:latin typeface="DM Sans"/>
              <a:ea typeface="DM Sans"/>
              <a:cs typeface="DM Sans"/>
              <a:sym typeface="DM Sans"/>
            </a:endParaRPr>
          </a:p>
        </p:txBody>
      </p:sp>
    </p:spTree>
    <p:extLst>
      <p:ext uri="{BB962C8B-B14F-4D97-AF65-F5344CB8AC3E}">
        <p14:creationId xmlns:p14="http://schemas.microsoft.com/office/powerpoint/2010/main" val="734970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119"/>
          <p:cNvSpPr txBox="1"/>
          <p:nvPr/>
        </p:nvSpPr>
        <p:spPr>
          <a:xfrm>
            <a:off x="1431550" y="688825"/>
            <a:ext cx="7169400" cy="6696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500"/>
              <a:buFont typeface="Arial"/>
              <a:buNone/>
            </a:pPr>
            <a:r>
              <a:rPr lang="es" sz="3500" b="1" i="0" u="none" strike="noStrike" cap="none">
                <a:solidFill>
                  <a:srgbClr val="EAFF6A"/>
                </a:solidFill>
                <a:latin typeface="DM Sans"/>
                <a:ea typeface="DM Sans"/>
                <a:cs typeface="DM Sans"/>
                <a:sym typeface="DM Sans"/>
              </a:rPr>
              <a:t>#FindTheBug </a:t>
            </a:r>
            <a:r>
              <a:rPr lang="es" sz="3500" b="1">
                <a:solidFill>
                  <a:srgbClr val="EAFF6A"/>
                </a:solidFill>
                <a:latin typeface="DM Sans"/>
                <a:ea typeface="DM Sans"/>
                <a:cs typeface="DM Sans"/>
                <a:sym typeface="DM Sans"/>
              </a:rPr>
              <a:t>  (2) </a:t>
            </a:r>
            <a:endParaRPr sz="3500" b="1" i="0" u="none" strike="noStrike" cap="none">
              <a:solidFill>
                <a:srgbClr val="EAFF6A"/>
              </a:solidFill>
              <a:latin typeface="DM Sans"/>
              <a:ea typeface="DM Sans"/>
              <a:cs typeface="DM Sans"/>
              <a:sym typeface="DM Sans"/>
            </a:endParaRPr>
          </a:p>
        </p:txBody>
      </p:sp>
      <p:sp>
        <p:nvSpPr>
          <p:cNvPr id="565" name="Google Shape;565;p119"/>
          <p:cNvSpPr txBox="1"/>
          <p:nvPr/>
        </p:nvSpPr>
        <p:spPr>
          <a:xfrm>
            <a:off x="473350" y="1626100"/>
            <a:ext cx="71694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s" sz="2500" b="1" i="0" u="none" strike="noStrike" cap="none">
                <a:solidFill>
                  <a:schemeClr val="lt1"/>
                </a:solidFill>
                <a:latin typeface="DM Sans"/>
                <a:ea typeface="DM Sans"/>
                <a:cs typeface="DM Sans"/>
                <a:sym typeface="DM Sans"/>
              </a:rPr>
              <a:t>Encuentra el error</a:t>
            </a:r>
            <a:endParaRPr sz="2500" b="1" i="0" u="none" strike="noStrike" cap="none">
              <a:solidFill>
                <a:srgbClr val="DEFC52"/>
              </a:solidFill>
              <a:latin typeface="Helvetica Neue"/>
              <a:ea typeface="Helvetica Neue"/>
              <a:cs typeface="Helvetica Neue"/>
              <a:sym typeface="Helvetica Neue"/>
            </a:endParaRPr>
          </a:p>
        </p:txBody>
      </p:sp>
      <p:sp>
        <p:nvSpPr>
          <p:cNvPr id="566" name="Google Shape;566;p119"/>
          <p:cNvSpPr txBox="1"/>
          <p:nvPr/>
        </p:nvSpPr>
        <p:spPr>
          <a:xfrm>
            <a:off x="473350" y="3980550"/>
            <a:ext cx="716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a:solidFill>
                  <a:srgbClr val="83AEFB"/>
                </a:solidFill>
                <a:latin typeface="DM Sans"/>
                <a:ea typeface="DM Sans"/>
                <a:cs typeface="DM Sans"/>
                <a:sym typeface="DM Sans"/>
              </a:rPr>
              <a:t>15</a:t>
            </a:r>
            <a:r>
              <a:rPr lang="es" sz="2000" b="1" i="0" u="none" strike="noStrike" cap="none">
                <a:solidFill>
                  <a:srgbClr val="83AEFB"/>
                </a:solidFill>
                <a:latin typeface="DM Sans"/>
                <a:ea typeface="DM Sans"/>
                <a:cs typeface="DM Sans"/>
                <a:sym typeface="DM Sans"/>
              </a:rPr>
              <a:t> minutos (</a:t>
            </a:r>
            <a:r>
              <a:rPr lang="es" sz="2000" b="1">
                <a:solidFill>
                  <a:srgbClr val="83AEFB"/>
                </a:solidFill>
                <a:latin typeface="DM Sans"/>
                <a:ea typeface="DM Sans"/>
                <a:cs typeface="DM Sans"/>
                <a:sym typeface="DM Sans"/>
              </a:rPr>
              <a:t>10 individual + 5 grupal)</a:t>
            </a:r>
            <a:endParaRPr sz="2000" b="1" i="0" u="none" strike="noStrike" cap="none">
              <a:solidFill>
                <a:srgbClr val="83AEFB"/>
              </a:solidFill>
              <a:latin typeface="DM Sans"/>
              <a:ea typeface="DM Sans"/>
              <a:cs typeface="DM Sans"/>
              <a:sym typeface="DM Sans"/>
            </a:endParaRPr>
          </a:p>
        </p:txBody>
      </p:sp>
      <p:sp>
        <p:nvSpPr>
          <p:cNvPr id="567" name="Google Shape;567;p119"/>
          <p:cNvSpPr txBox="1"/>
          <p:nvPr/>
        </p:nvSpPr>
        <p:spPr>
          <a:xfrm>
            <a:off x="473350" y="2245150"/>
            <a:ext cx="4791300" cy="13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s" sz="2500" b="0" i="0" u="none" strike="noStrike" cap="none">
                <a:solidFill>
                  <a:srgbClr val="B7B7B7"/>
                </a:solidFill>
                <a:latin typeface="DM Sans"/>
                <a:ea typeface="DM Sans"/>
                <a:cs typeface="DM Sans"/>
                <a:sym typeface="DM Sans"/>
              </a:rPr>
              <a:t>Analizaremos el código para hallar </a:t>
            </a:r>
            <a:r>
              <a:rPr lang="es" sz="2500">
                <a:solidFill>
                  <a:srgbClr val="B7B7B7"/>
                </a:solidFill>
                <a:latin typeface="DM Sans"/>
                <a:ea typeface="DM Sans"/>
                <a:cs typeface="DM Sans"/>
                <a:sym typeface="DM Sans"/>
              </a:rPr>
              <a:t>las vulnerabilidades del proyecto.</a:t>
            </a:r>
            <a:endParaRPr sz="2500" b="0" i="0" u="none" strike="noStrike" cap="none">
              <a:solidFill>
                <a:srgbClr val="B7B7B7"/>
              </a:solidFill>
              <a:latin typeface="DM Sans"/>
              <a:ea typeface="DM Sans"/>
              <a:cs typeface="DM Sans"/>
              <a:sym typeface="DM Sans"/>
            </a:endParaRPr>
          </a:p>
        </p:txBody>
      </p:sp>
      <p:grpSp>
        <p:nvGrpSpPr>
          <p:cNvPr id="568" name="Google Shape;568;p119"/>
          <p:cNvGrpSpPr/>
          <p:nvPr/>
        </p:nvGrpSpPr>
        <p:grpSpPr>
          <a:xfrm>
            <a:off x="473351" y="619523"/>
            <a:ext cx="738900" cy="738900"/>
            <a:chOff x="473351" y="619523"/>
            <a:chExt cx="738900" cy="738900"/>
          </a:xfrm>
        </p:grpSpPr>
        <p:sp>
          <p:nvSpPr>
            <p:cNvPr id="569" name="Google Shape;569;p119"/>
            <p:cNvSpPr/>
            <p:nvPr/>
          </p:nvSpPr>
          <p:spPr>
            <a:xfrm>
              <a:off x="473351" y="619523"/>
              <a:ext cx="738900" cy="7389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70" name="Google Shape;570;p119" title="ícono de find the bug"/>
            <p:cNvPicPr preferRelativeResize="0"/>
            <p:nvPr/>
          </p:nvPicPr>
          <p:blipFill rotWithShape="1">
            <a:blip r:embed="rId3">
              <a:alphaModFix/>
            </a:blip>
            <a:srcRect/>
            <a:stretch/>
          </p:blipFill>
          <p:spPr>
            <a:xfrm>
              <a:off x="616475" y="758075"/>
              <a:ext cx="452650" cy="452650"/>
            </a:xfrm>
            <a:prstGeom prst="rect">
              <a:avLst/>
            </a:prstGeom>
            <a:noFill/>
            <a:ln>
              <a:noFill/>
            </a:ln>
          </p:spPr>
        </p:pic>
      </p:grpSp>
      <p:pic>
        <p:nvPicPr>
          <p:cNvPr id="571" name="Google Shape;571;p119"/>
          <p:cNvPicPr preferRelativeResize="0"/>
          <p:nvPr/>
        </p:nvPicPr>
        <p:blipFill>
          <a:blip r:embed="rId4">
            <a:alphaModFix/>
          </a:blip>
          <a:stretch>
            <a:fillRect/>
          </a:stretch>
        </p:blipFill>
        <p:spPr>
          <a:xfrm>
            <a:off x="6303387" y="1339213"/>
            <a:ext cx="1295575" cy="1295575"/>
          </a:xfrm>
          <a:prstGeom prst="rect">
            <a:avLst/>
          </a:prstGeom>
          <a:noFill/>
          <a:ln>
            <a:noFill/>
          </a:ln>
        </p:spPr>
      </p:pic>
      <p:sp>
        <p:nvSpPr>
          <p:cNvPr id="572" name="Google Shape;572;p119"/>
          <p:cNvSpPr txBox="1"/>
          <p:nvPr/>
        </p:nvSpPr>
        <p:spPr>
          <a:xfrm>
            <a:off x="5240725" y="2668300"/>
            <a:ext cx="34209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2000" b="1" u="sng">
                <a:solidFill>
                  <a:schemeClr val="hlink"/>
                </a:solidFill>
                <a:latin typeface="DM Sans"/>
                <a:ea typeface="DM Sans"/>
                <a:cs typeface="DM Sans"/>
                <a:sym typeface="DM Sans"/>
                <a:hlinkClick r:id="rId5"/>
              </a:rPr>
              <a:t>Clona el proyecto de aquí</a:t>
            </a:r>
            <a:endParaRPr sz="2000" b="1">
              <a:solidFill>
                <a:srgbClr val="EAFF6A"/>
              </a:solidFill>
              <a:latin typeface="DM Sans"/>
              <a:ea typeface="DM Sans"/>
              <a:cs typeface="DM Sans"/>
              <a:sym typeface="DM Sans"/>
            </a:endParaRPr>
          </a:p>
          <a:p>
            <a:pPr marL="0" marR="0" lvl="0" indent="0" algn="ctr" rtl="0">
              <a:lnSpc>
                <a:spcPct val="90000"/>
              </a:lnSpc>
              <a:spcBef>
                <a:spcPts val="0"/>
              </a:spcBef>
              <a:spcAft>
                <a:spcPts val="0"/>
              </a:spcAft>
              <a:buClr>
                <a:srgbClr val="000000"/>
              </a:buClr>
              <a:buSzPts val="3500"/>
              <a:buFont typeface="Arial"/>
              <a:buNone/>
            </a:pPr>
            <a:r>
              <a:rPr lang="es" sz="2000" b="1">
                <a:solidFill>
                  <a:srgbClr val="EAFF6A"/>
                </a:solidFill>
                <a:latin typeface="DM Sans"/>
                <a:ea typeface="DM Sans"/>
                <a:cs typeface="DM Sans"/>
                <a:sym typeface="DM Sans"/>
              </a:rPr>
              <a:t>(carpeta: proyecto2)</a:t>
            </a:r>
            <a:endParaRPr sz="2000" b="1">
              <a:solidFill>
                <a:srgbClr val="EAFF6A"/>
              </a:solidFill>
              <a:latin typeface="DM Sans"/>
              <a:ea typeface="DM Sans"/>
              <a:cs typeface="DM Sans"/>
              <a:sym typeface="DM Sans"/>
            </a:endParaRPr>
          </a:p>
        </p:txBody>
      </p:sp>
    </p:spTree>
    <p:extLst>
      <p:ext uri="{BB962C8B-B14F-4D97-AF65-F5344CB8AC3E}">
        <p14:creationId xmlns:p14="http://schemas.microsoft.com/office/powerpoint/2010/main" val="2187622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120"/>
          <p:cNvSpPr txBox="1"/>
          <p:nvPr/>
        </p:nvSpPr>
        <p:spPr>
          <a:xfrm>
            <a:off x="1431550" y="688825"/>
            <a:ext cx="7169400" cy="6696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500"/>
              <a:buFont typeface="Arial"/>
              <a:buNone/>
            </a:pPr>
            <a:r>
              <a:rPr lang="es" sz="3500" b="1" i="0" u="none" strike="noStrike" cap="none">
                <a:solidFill>
                  <a:srgbClr val="EAFF6A"/>
                </a:solidFill>
                <a:latin typeface="DM Sans"/>
                <a:ea typeface="DM Sans"/>
                <a:cs typeface="DM Sans"/>
                <a:sym typeface="DM Sans"/>
              </a:rPr>
              <a:t>#FindTheBug </a:t>
            </a:r>
            <a:r>
              <a:rPr lang="es" sz="3500" b="1">
                <a:solidFill>
                  <a:srgbClr val="EAFF6A"/>
                </a:solidFill>
                <a:latin typeface="DM Sans"/>
                <a:ea typeface="DM Sans"/>
                <a:cs typeface="DM Sans"/>
                <a:sym typeface="DM Sans"/>
              </a:rPr>
              <a:t>  (3) </a:t>
            </a:r>
            <a:endParaRPr sz="3500" b="1" i="0" u="none" strike="noStrike" cap="none">
              <a:solidFill>
                <a:srgbClr val="EAFF6A"/>
              </a:solidFill>
              <a:latin typeface="DM Sans"/>
              <a:ea typeface="DM Sans"/>
              <a:cs typeface="DM Sans"/>
              <a:sym typeface="DM Sans"/>
            </a:endParaRPr>
          </a:p>
        </p:txBody>
      </p:sp>
      <p:sp>
        <p:nvSpPr>
          <p:cNvPr id="578" name="Google Shape;578;p120"/>
          <p:cNvSpPr txBox="1"/>
          <p:nvPr/>
        </p:nvSpPr>
        <p:spPr>
          <a:xfrm>
            <a:off x="473350" y="1626100"/>
            <a:ext cx="71694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s" sz="2500" b="1" i="0" u="none" strike="noStrike" cap="none">
                <a:solidFill>
                  <a:schemeClr val="lt1"/>
                </a:solidFill>
                <a:latin typeface="DM Sans"/>
                <a:ea typeface="DM Sans"/>
                <a:cs typeface="DM Sans"/>
                <a:sym typeface="DM Sans"/>
              </a:rPr>
              <a:t>Encuentra el error</a:t>
            </a:r>
            <a:endParaRPr sz="2500" b="1" i="0" u="none" strike="noStrike" cap="none">
              <a:solidFill>
                <a:srgbClr val="DEFC52"/>
              </a:solidFill>
              <a:latin typeface="Helvetica Neue"/>
              <a:ea typeface="Helvetica Neue"/>
              <a:cs typeface="Helvetica Neue"/>
              <a:sym typeface="Helvetica Neue"/>
            </a:endParaRPr>
          </a:p>
        </p:txBody>
      </p:sp>
      <p:sp>
        <p:nvSpPr>
          <p:cNvPr id="579" name="Google Shape;579;p120"/>
          <p:cNvSpPr txBox="1"/>
          <p:nvPr/>
        </p:nvSpPr>
        <p:spPr>
          <a:xfrm>
            <a:off x="473350" y="3980550"/>
            <a:ext cx="716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 sz="2000" b="0" i="0" u="none" strike="noStrike" cap="none">
                <a:solidFill>
                  <a:srgbClr val="83AEFB"/>
                </a:solidFill>
                <a:latin typeface="DM Sans"/>
                <a:ea typeface="DM Sans"/>
                <a:cs typeface="DM Sans"/>
                <a:sym typeface="DM Sans"/>
              </a:rPr>
              <a:t>Duración: </a:t>
            </a:r>
            <a:r>
              <a:rPr lang="es" sz="2000" b="1">
                <a:solidFill>
                  <a:srgbClr val="83AEFB"/>
                </a:solidFill>
                <a:latin typeface="DM Sans"/>
                <a:ea typeface="DM Sans"/>
                <a:cs typeface="DM Sans"/>
                <a:sym typeface="DM Sans"/>
              </a:rPr>
              <a:t>15-20</a:t>
            </a:r>
            <a:r>
              <a:rPr lang="es" sz="2000" b="1" i="0" u="none" strike="noStrike" cap="none">
                <a:solidFill>
                  <a:srgbClr val="83AEFB"/>
                </a:solidFill>
                <a:latin typeface="DM Sans"/>
                <a:ea typeface="DM Sans"/>
                <a:cs typeface="DM Sans"/>
                <a:sym typeface="DM Sans"/>
              </a:rPr>
              <a:t> minutos (</a:t>
            </a:r>
            <a:r>
              <a:rPr lang="es" sz="2000" b="1">
                <a:solidFill>
                  <a:srgbClr val="83AEFB"/>
                </a:solidFill>
                <a:latin typeface="DM Sans"/>
                <a:ea typeface="DM Sans"/>
                <a:cs typeface="DM Sans"/>
                <a:sym typeface="DM Sans"/>
              </a:rPr>
              <a:t>10 individual + 5-10 grupal)</a:t>
            </a:r>
            <a:endParaRPr sz="2000" b="1" i="0" u="none" strike="noStrike" cap="none">
              <a:solidFill>
                <a:srgbClr val="83AEFB"/>
              </a:solidFill>
              <a:latin typeface="DM Sans"/>
              <a:ea typeface="DM Sans"/>
              <a:cs typeface="DM Sans"/>
              <a:sym typeface="DM Sans"/>
            </a:endParaRPr>
          </a:p>
        </p:txBody>
      </p:sp>
      <p:sp>
        <p:nvSpPr>
          <p:cNvPr id="580" name="Google Shape;580;p120"/>
          <p:cNvSpPr txBox="1"/>
          <p:nvPr/>
        </p:nvSpPr>
        <p:spPr>
          <a:xfrm>
            <a:off x="473350" y="2245150"/>
            <a:ext cx="4791300" cy="1339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s" sz="2500" b="0" i="0" u="none" strike="noStrike" cap="none">
                <a:solidFill>
                  <a:srgbClr val="B7B7B7"/>
                </a:solidFill>
                <a:latin typeface="DM Sans"/>
                <a:ea typeface="DM Sans"/>
                <a:cs typeface="DM Sans"/>
                <a:sym typeface="DM Sans"/>
              </a:rPr>
              <a:t>Analizaremos el código para hallar </a:t>
            </a:r>
            <a:r>
              <a:rPr lang="es" sz="2500">
                <a:solidFill>
                  <a:srgbClr val="B7B7B7"/>
                </a:solidFill>
                <a:latin typeface="DM Sans"/>
                <a:ea typeface="DM Sans"/>
                <a:cs typeface="DM Sans"/>
                <a:sym typeface="DM Sans"/>
              </a:rPr>
              <a:t>las vulnerabilidades del proyecto.</a:t>
            </a:r>
            <a:endParaRPr sz="2500" b="0" i="0" u="none" strike="noStrike" cap="none">
              <a:solidFill>
                <a:srgbClr val="B7B7B7"/>
              </a:solidFill>
              <a:latin typeface="DM Sans"/>
              <a:ea typeface="DM Sans"/>
              <a:cs typeface="DM Sans"/>
              <a:sym typeface="DM Sans"/>
            </a:endParaRPr>
          </a:p>
        </p:txBody>
      </p:sp>
      <p:grpSp>
        <p:nvGrpSpPr>
          <p:cNvPr id="581" name="Google Shape;581;p120"/>
          <p:cNvGrpSpPr/>
          <p:nvPr/>
        </p:nvGrpSpPr>
        <p:grpSpPr>
          <a:xfrm>
            <a:off x="473351" y="619523"/>
            <a:ext cx="738900" cy="738900"/>
            <a:chOff x="473351" y="619523"/>
            <a:chExt cx="738900" cy="738900"/>
          </a:xfrm>
        </p:grpSpPr>
        <p:sp>
          <p:nvSpPr>
            <p:cNvPr id="582" name="Google Shape;582;p120"/>
            <p:cNvSpPr/>
            <p:nvPr/>
          </p:nvSpPr>
          <p:spPr>
            <a:xfrm>
              <a:off x="473351" y="619523"/>
              <a:ext cx="738900" cy="7389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83" name="Google Shape;583;p120" title="ícono de find the bug"/>
            <p:cNvPicPr preferRelativeResize="0"/>
            <p:nvPr/>
          </p:nvPicPr>
          <p:blipFill rotWithShape="1">
            <a:blip r:embed="rId3">
              <a:alphaModFix/>
            </a:blip>
            <a:srcRect/>
            <a:stretch/>
          </p:blipFill>
          <p:spPr>
            <a:xfrm>
              <a:off x="616475" y="758075"/>
              <a:ext cx="452650" cy="452650"/>
            </a:xfrm>
            <a:prstGeom prst="rect">
              <a:avLst/>
            </a:prstGeom>
            <a:noFill/>
            <a:ln>
              <a:noFill/>
            </a:ln>
          </p:spPr>
        </p:pic>
      </p:grpSp>
      <p:pic>
        <p:nvPicPr>
          <p:cNvPr id="584" name="Google Shape;584;p120"/>
          <p:cNvPicPr preferRelativeResize="0"/>
          <p:nvPr/>
        </p:nvPicPr>
        <p:blipFill>
          <a:blip r:embed="rId4">
            <a:alphaModFix/>
          </a:blip>
          <a:stretch>
            <a:fillRect/>
          </a:stretch>
        </p:blipFill>
        <p:spPr>
          <a:xfrm>
            <a:off x="6303387" y="1491613"/>
            <a:ext cx="1295575" cy="1295575"/>
          </a:xfrm>
          <a:prstGeom prst="rect">
            <a:avLst/>
          </a:prstGeom>
          <a:noFill/>
          <a:ln>
            <a:noFill/>
          </a:ln>
        </p:spPr>
      </p:pic>
      <p:sp>
        <p:nvSpPr>
          <p:cNvPr id="585" name="Google Shape;585;p120"/>
          <p:cNvSpPr txBox="1"/>
          <p:nvPr/>
        </p:nvSpPr>
        <p:spPr>
          <a:xfrm>
            <a:off x="5240725" y="2820700"/>
            <a:ext cx="34209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3500"/>
              <a:buFont typeface="Arial"/>
              <a:buNone/>
            </a:pPr>
            <a:r>
              <a:rPr lang="es" sz="2000" b="1" u="sng">
                <a:solidFill>
                  <a:schemeClr val="hlink"/>
                </a:solidFill>
                <a:latin typeface="DM Sans"/>
                <a:ea typeface="DM Sans"/>
                <a:cs typeface="DM Sans"/>
                <a:sym typeface="DM Sans"/>
                <a:hlinkClick r:id="rId5"/>
              </a:rPr>
              <a:t>Clona el proyecto de aquí</a:t>
            </a:r>
            <a:endParaRPr sz="2000" b="1">
              <a:solidFill>
                <a:srgbClr val="EAFF6A"/>
              </a:solidFill>
              <a:latin typeface="DM Sans"/>
              <a:ea typeface="DM Sans"/>
              <a:cs typeface="DM Sans"/>
              <a:sym typeface="DM Sans"/>
            </a:endParaRPr>
          </a:p>
          <a:p>
            <a:pPr marL="0" marR="0" lvl="0" indent="0" algn="ctr" rtl="0">
              <a:lnSpc>
                <a:spcPct val="90000"/>
              </a:lnSpc>
              <a:spcBef>
                <a:spcPts val="0"/>
              </a:spcBef>
              <a:spcAft>
                <a:spcPts val="0"/>
              </a:spcAft>
              <a:buClr>
                <a:srgbClr val="000000"/>
              </a:buClr>
              <a:buSzPts val="3500"/>
              <a:buFont typeface="Arial"/>
              <a:buNone/>
            </a:pPr>
            <a:r>
              <a:rPr lang="es" sz="2000" b="1">
                <a:solidFill>
                  <a:srgbClr val="EAFF6A"/>
                </a:solidFill>
                <a:latin typeface="DM Sans"/>
                <a:ea typeface="DM Sans"/>
                <a:cs typeface="DM Sans"/>
                <a:sym typeface="DM Sans"/>
              </a:rPr>
              <a:t>(carpeta: proyecto3)</a:t>
            </a:r>
            <a:endParaRPr sz="2000" b="1">
              <a:solidFill>
                <a:srgbClr val="EAFF6A"/>
              </a:solidFill>
              <a:latin typeface="DM Sans"/>
              <a:ea typeface="DM Sans"/>
              <a:cs typeface="DM Sans"/>
              <a:sym typeface="DM Sans"/>
            </a:endParaRPr>
          </a:p>
        </p:txBody>
      </p:sp>
    </p:spTree>
    <p:extLst>
      <p:ext uri="{BB962C8B-B14F-4D97-AF65-F5344CB8AC3E}">
        <p14:creationId xmlns:p14="http://schemas.microsoft.com/office/powerpoint/2010/main" val="470140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176"/>
          <p:cNvSpPr txBox="1"/>
          <p:nvPr/>
        </p:nvSpPr>
        <p:spPr>
          <a:xfrm>
            <a:off x="1461300" y="2202300"/>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¿Preguntas?</a:t>
            </a:r>
            <a:endParaRPr sz="4000" b="1" i="0" u="none" strike="noStrike" cap="none">
              <a:solidFill>
                <a:srgbClr val="EAFF6A"/>
              </a:solidFill>
              <a:latin typeface="DM Sans"/>
              <a:ea typeface="DM Sans"/>
              <a:cs typeface="DM Sans"/>
              <a:sym typeface="DM Sans"/>
            </a:endParaRPr>
          </a:p>
        </p:txBody>
      </p:sp>
    </p:spTree>
    <p:extLst>
      <p:ext uri="{BB962C8B-B14F-4D97-AF65-F5344CB8AC3E}">
        <p14:creationId xmlns:p14="http://schemas.microsoft.com/office/powerpoint/2010/main" val="418177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178"/>
          <p:cNvSpPr txBox="1"/>
          <p:nvPr/>
        </p:nvSpPr>
        <p:spPr>
          <a:xfrm>
            <a:off x="1461300" y="1925250"/>
            <a:ext cx="6221400" cy="12930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Opina y valora</a:t>
            </a:r>
            <a:r>
              <a:rPr lang="es" sz="4000" b="1" i="0" u="none" strike="noStrike" cap="none">
                <a:solidFill>
                  <a:srgbClr val="DEFC52"/>
                </a:solidFill>
                <a:latin typeface="DM Sans"/>
                <a:ea typeface="DM Sans"/>
                <a:cs typeface="DM Sans"/>
                <a:sym typeface="DM Sans"/>
              </a:rPr>
              <a:t> </a:t>
            </a:r>
            <a:endParaRPr sz="4000" b="1" i="0" u="none" strike="noStrike" cap="none">
              <a:solidFill>
                <a:srgbClr val="DEFC52"/>
              </a:solidFill>
              <a:latin typeface="DM Sans"/>
              <a:ea typeface="DM Sans"/>
              <a:cs typeface="DM Sans"/>
              <a:sym typeface="DM Sans"/>
            </a:endParaRPr>
          </a:p>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chemeClr val="lt1"/>
                </a:solidFill>
                <a:latin typeface="DM Sans"/>
                <a:ea typeface="DM Sans"/>
                <a:cs typeface="DM Sans"/>
                <a:sym typeface="DM Sans"/>
              </a:rPr>
              <a:t>esta clase</a:t>
            </a:r>
            <a:endParaRPr sz="4000" b="1" i="0" u="none" strike="noStrike" cap="none">
              <a:solidFill>
                <a:schemeClr val="lt1"/>
              </a:solidFill>
              <a:latin typeface="DM Sans"/>
              <a:ea typeface="DM Sans"/>
              <a:cs typeface="DM Sans"/>
              <a:sym typeface="DM Sans"/>
            </a:endParaRPr>
          </a:p>
        </p:txBody>
      </p:sp>
    </p:spTree>
    <p:extLst>
      <p:ext uri="{BB962C8B-B14F-4D97-AF65-F5344CB8AC3E}">
        <p14:creationId xmlns:p14="http://schemas.microsoft.com/office/powerpoint/2010/main" val="2611480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04"/>
          <p:cNvSpPr/>
          <p:nvPr/>
        </p:nvSpPr>
        <p:spPr>
          <a:xfrm>
            <a:off x="3080700" y="2547525"/>
            <a:ext cx="2982600" cy="7938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04"/>
          <p:cNvSpPr txBox="1"/>
          <p:nvPr/>
        </p:nvSpPr>
        <p:spPr>
          <a:xfrm>
            <a:off x="1461300" y="1802163"/>
            <a:ext cx="6221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chemeClr val="lt1"/>
                </a:solidFill>
                <a:latin typeface="DM Sans"/>
                <a:ea typeface="DM Sans"/>
                <a:cs typeface="DM Sans"/>
                <a:sym typeface="DM Sans"/>
              </a:rPr>
              <a:t>Esta clase va a ser</a:t>
            </a:r>
            <a:endParaRPr sz="4000" b="1" i="0" u="none" strike="noStrike" cap="none">
              <a:solidFill>
                <a:srgbClr val="DEFC52"/>
              </a:solidFill>
              <a:latin typeface="DM Sans"/>
              <a:ea typeface="DM Sans"/>
              <a:cs typeface="DM Sans"/>
              <a:sym typeface="DM Sans"/>
            </a:endParaRPr>
          </a:p>
        </p:txBody>
      </p:sp>
      <p:sp>
        <p:nvSpPr>
          <p:cNvPr id="324" name="Google Shape;324;p104"/>
          <p:cNvSpPr txBox="1"/>
          <p:nvPr/>
        </p:nvSpPr>
        <p:spPr>
          <a:xfrm>
            <a:off x="3655975" y="2541075"/>
            <a:ext cx="22275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i="0" u="none" strike="noStrike" cap="none">
                <a:solidFill>
                  <a:srgbClr val="EAFF6A"/>
                </a:solidFill>
                <a:latin typeface="DM Sans"/>
                <a:ea typeface="DM Sans"/>
                <a:cs typeface="DM Sans"/>
                <a:sym typeface="DM Sans"/>
              </a:rPr>
              <a:t>grabada</a:t>
            </a:r>
            <a:endParaRPr sz="4000" b="1" i="0" u="none" strike="noStrike" cap="none">
              <a:solidFill>
                <a:srgbClr val="EAFF6A"/>
              </a:solidFill>
              <a:latin typeface="DM Sans"/>
              <a:ea typeface="DM Sans"/>
              <a:cs typeface="DM Sans"/>
              <a:sym typeface="DM Sans"/>
            </a:endParaRPr>
          </a:p>
        </p:txBody>
      </p:sp>
      <p:sp>
        <p:nvSpPr>
          <p:cNvPr id="325" name="Google Shape;325;p104"/>
          <p:cNvSpPr/>
          <p:nvPr/>
        </p:nvSpPr>
        <p:spPr>
          <a:xfrm>
            <a:off x="3293875" y="2844525"/>
            <a:ext cx="199800" cy="199800"/>
          </a:xfrm>
          <a:prstGeom prst="ellipse">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Google Shape;1002;p179"/>
          <p:cNvSpPr txBox="1"/>
          <p:nvPr/>
        </p:nvSpPr>
        <p:spPr>
          <a:xfrm>
            <a:off x="2382900" y="2171550"/>
            <a:ext cx="43782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s" sz="4000" b="1" i="0" u="none" strike="noStrike" cap="none">
                <a:solidFill>
                  <a:srgbClr val="FFFFFF"/>
                </a:solidFill>
                <a:latin typeface="DM Sans"/>
                <a:ea typeface="DM Sans"/>
                <a:cs typeface="DM Sans"/>
                <a:sym typeface="DM Sans"/>
              </a:rPr>
              <a:t>Muchas gracias</a:t>
            </a:r>
            <a:r>
              <a:rPr lang="es" sz="4000" b="1" i="0" u="none" strike="noStrike" cap="none">
                <a:solidFill>
                  <a:srgbClr val="EAFF6A"/>
                </a:solidFill>
                <a:latin typeface="DM Sans"/>
                <a:ea typeface="DM Sans"/>
                <a:cs typeface="DM Sans"/>
                <a:sym typeface="DM Sans"/>
              </a:rPr>
              <a:t>.</a:t>
            </a:r>
            <a:endParaRPr sz="4000" b="0" i="0" u="none" strike="noStrike" cap="none">
              <a:solidFill>
                <a:srgbClr val="EAFF6A"/>
              </a:solidFill>
              <a:latin typeface="DM Sans"/>
              <a:ea typeface="DM Sans"/>
              <a:cs typeface="DM Sans"/>
              <a:sym typeface="DM Sans"/>
            </a:endParaRPr>
          </a:p>
        </p:txBody>
      </p:sp>
    </p:spTree>
    <p:extLst>
      <p:ext uri="{BB962C8B-B14F-4D97-AF65-F5344CB8AC3E}">
        <p14:creationId xmlns:p14="http://schemas.microsoft.com/office/powerpoint/2010/main" val="3764363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pic>
        <p:nvPicPr>
          <p:cNvPr id="1007" name="Google Shape;1007;p180" title="Hashtag &quot;democratizando la educación&quot;"/>
          <p:cNvPicPr preferRelativeResize="0"/>
          <p:nvPr/>
        </p:nvPicPr>
        <p:blipFill rotWithShape="1">
          <a:blip r:embed="rId3">
            <a:alphaModFix/>
          </a:blip>
          <a:srcRect/>
          <a:stretch/>
        </p:blipFill>
        <p:spPr>
          <a:xfrm>
            <a:off x="1609675" y="2410500"/>
            <a:ext cx="5924650" cy="322500"/>
          </a:xfrm>
          <a:prstGeom prst="rect">
            <a:avLst/>
          </a:prstGeom>
          <a:noFill/>
          <a:ln>
            <a:noFill/>
          </a:ln>
        </p:spPr>
      </p:pic>
    </p:spTree>
    <p:extLst>
      <p:ext uri="{BB962C8B-B14F-4D97-AF65-F5344CB8AC3E}">
        <p14:creationId xmlns:p14="http://schemas.microsoft.com/office/powerpoint/2010/main" val="3422603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118"/>
          <p:cNvSpPr txBox="1"/>
          <p:nvPr/>
        </p:nvSpPr>
        <p:spPr>
          <a:xfrm>
            <a:off x="1461300" y="2216250"/>
            <a:ext cx="6221400" cy="7110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s" sz="3800" b="1" dirty="0">
                <a:solidFill>
                  <a:schemeClr val="dk1"/>
                </a:solidFill>
                <a:latin typeface="DM Sans"/>
                <a:ea typeface="DM Sans"/>
                <a:cs typeface="DM Sans"/>
                <a:sym typeface="DM Sans"/>
              </a:rPr>
              <a:t>After Class </a:t>
            </a:r>
            <a:r>
              <a:rPr lang="es" sz="3800" b="1" dirty="0" smtClean="0">
                <a:solidFill>
                  <a:schemeClr val="dk1"/>
                </a:solidFill>
                <a:latin typeface="DM Sans"/>
                <a:ea typeface="DM Sans"/>
                <a:cs typeface="DM Sans"/>
                <a:sym typeface="DM Sans"/>
              </a:rPr>
              <a:t>10°</a:t>
            </a:r>
            <a:endParaRPr sz="3800" b="1" dirty="0">
              <a:solidFill>
                <a:schemeClr val="dk1"/>
              </a:solidFill>
              <a:highlight>
                <a:srgbClr val="DEFC52"/>
              </a:highlight>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151"/>
          <p:cNvSpPr txBox="1"/>
          <p:nvPr/>
        </p:nvSpPr>
        <p:spPr>
          <a:xfrm>
            <a:off x="473350" y="619525"/>
            <a:ext cx="8141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000"/>
              <a:buFont typeface="Arial"/>
              <a:buNone/>
            </a:pPr>
            <a:r>
              <a:rPr lang="es" sz="4000" b="1" dirty="0" smtClean="0">
                <a:solidFill>
                  <a:schemeClr val="dk1"/>
                </a:solidFill>
                <a:latin typeface="Lucida Handwriting" panose="03010101010101010101" pitchFamily="66" charset="0"/>
                <a:ea typeface="DM Sans"/>
                <a:cs typeface="DM Sans"/>
                <a:sym typeface="DM Sans"/>
              </a:rPr>
              <a:t>Atando Cabos…</a:t>
            </a:r>
            <a:endParaRPr sz="4000" b="1" i="0" u="none" strike="noStrike" cap="none" dirty="0">
              <a:solidFill>
                <a:schemeClr val="dk1"/>
              </a:solidFill>
              <a:latin typeface="Lucida Handwriting" panose="03010101010101010101" pitchFamily="66" charset="0"/>
              <a:ea typeface="DM Sans"/>
              <a:cs typeface="DM Sans"/>
              <a:sym typeface="DM Sans"/>
            </a:endParaRPr>
          </a:p>
        </p:txBody>
      </p:sp>
      <p:sp>
        <p:nvSpPr>
          <p:cNvPr id="835" name="Google Shape;835;p151"/>
          <p:cNvSpPr txBox="1"/>
          <p:nvPr/>
        </p:nvSpPr>
        <p:spPr>
          <a:xfrm>
            <a:off x="473350" y="1521060"/>
            <a:ext cx="3834600" cy="3716372"/>
          </a:xfrm>
          <a:prstGeom prst="rect">
            <a:avLst/>
          </a:prstGeom>
          <a:noFill/>
          <a:ln>
            <a:noFill/>
          </a:ln>
        </p:spPr>
        <p:txBody>
          <a:bodyPr spcFirstLastPara="1" wrap="square" lIns="91425" tIns="91425" rIns="91425" bIns="91425" anchor="t" anchorCtr="0">
            <a:spAutoFit/>
          </a:bodyPr>
          <a:lstStyle/>
          <a:p>
            <a:pPr marL="285750" marR="0" lvl="0" indent="-285750" algn="l" rtl="0">
              <a:lnSpc>
                <a:spcPct val="100000"/>
              </a:lnSpc>
              <a:spcBef>
                <a:spcPts val="0"/>
              </a:spcBef>
              <a:spcAft>
                <a:spcPts val="0"/>
              </a:spcAft>
              <a:buClr>
                <a:srgbClr val="000000"/>
              </a:buClr>
              <a:buSzPts val="1350"/>
              <a:buFont typeface="Wingdings" panose="05000000000000000000" pitchFamily="2" charset="2"/>
              <a:buChar char="ü"/>
            </a:pPr>
            <a:r>
              <a:rPr lang="es-AR" sz="1350" b="1" dirty="0" err="1" smtClean="0">
                <a:latin typeface="DM Sans"/>
                <a:ea typeface="DM Sans"/>
                <a:cs typeface="DM Sans"/>
                <a:sym typeface="DM Sans"/>
              </a:rPr>
              <a:t>Partials</a:t>
            </a:r>
            <a:r>
              <a:rPr lang="es-AR" sz="1350" b="1" dirty="0" smtClean="0">
                <a:latin typeface="DM Sans"/>
                <a:ea typeface="DM Sans"/>
                <a:cs typeface="DM Sans"/>
                <a:sym typeface="DM Sans"/>
              </a:rPr>
              <a:t> en Express</a:t>
            </a:r>
            <a:r>
              <a:rPr lang="es-AR" sz="1350" dirty="0" smtClean="0">
                <a:latin typeface="DM Sans"/>
                <a:ea typeface="DM Sans"/>
                <a:cs typeface="DM Sans"/>
                <a:sym typeface="DM Sans"/>
              </a:rPr>
              <a:t>: </a:t>
            </a:r>
            <a:r>
              <a:rPr lang="es-AR" sz="1350" dirty="0" err="1" smtClean="0">
                <a:latin typeface="DM Sans"/>
                <a:ea typeface="DM Sans"/>
                <a:cs typeface="DM Sans"/>
                <a:sym typeface="DM Sans"/>
              </a:rPr>
              <a:t>Handlebars</a:t>
            </a:r>
            <a:r>
              <a:rPr lang="es-AR" sz="1350" dirty="0" smtClean="0">
                <a:latin typeface="DM Sans"/>
                <a:ea typeface="DM Sans"/>
                <a:cs typeface="DM Sans"/>
                <a:sym typeface="DM Sans"/>
              </a:rPr>
              <a:t>: Los </a:t>
            </a:r>
            <a:r>
              <a:rPr lang="es-AR" sz="1350" dirty="0" err="1" smtClean="0">
                <a:latin typeface="DM Sans"/>
                <a:ea typeface="DM Sans"/>
                <a:cs typeface="DM Sans"/>
                <a:sym typeface="DM Sans"/>
              </a:rPr>
              <a:t>partials</a:t>
            </a:r>
            <a:r>
              <a:rPr lang="es-AR" sz="1350" dirty="0" smtClean="0">
                <a:latin typeface="DM Sans"/>
                <a:ea typeface="DM Sans"/>
                <a:cs typeface="DM Sans"/>
                <a:sym typeface="DM Sans"/>
              </a:rPr>
              <a:t> nos permiten repetir trozos de código </a:t>
            </a:r>
            <a:r>
              <a:rPr lang="es-AR" sz="1350" dirty="0" err="1" smtClean="0">
                <a:latin typeface="DM Sans"/>
                <a:ea typeface="DM Sans"/>
                <a:cs typeface="DM Sans"/>
                <a:sym typeface="DM Sans"/>
              </a:rPr>
              <a:t>html</a:t>
            </a:r>
            <a:r>
              <a:rPr lang="es-AR" sz="1350" dirty="0" smtClean="0">
                <a:latin typeface="DM Sans"/>
                <a:ea typeface="DM Sans"/>
                <a:cs typeface="DM Sans"/>
                <a:sym typeface="DM Sans"/>
              </a:rPr>
              <a:t> dentro de nuestras vistas. Se suelen utilizar para </a:t>
            </a:r>
            <a:r>
              <a:rPr lang="es-AR" sz="1350" dirty="0" err="1" smtClean="0">
                <a:latin typeface="DM Sans"/>
                <a:ea typeface="DM Sans"/>
                <a:cs typeface="DM Sans"/>
                <a:sym typeface="DM Sans"/>
              </a:rPr>
              <a:t>headers</a:t>
            </a:r>
            <a:r>
              <a:rPr lang="es-AR" sz="1350" dirty="0" smtClean="0">
                <a:latin typeface="DM Sans"/>
                <a:ea typeface="DM Sans"/>
                <a:cs typeface="DM Sans"/>
                <a:sym typeface="DM Sans"/>
              </a:rPr>
              <a:t>, </a:t>
            </a:r>
            <a:r>
              <a:rPr lang="es-AR" sz="1350" dirty="0" err="1" smtClean="0">
                <a:latin typeface="DM Sans"/>
                <a:ea typeface="DM Sans"/>
                <a:cs typeface="DM Sans"/>
                <a:sym typeface="DM Sans"/>
              </a:rPr>
              <a:t>footers</a:t>
            </a:r>
            <a:r>
              <a:rPr lang="es-AR" sz="1350" dirty="0" smtClean="0">
                <a:latin typeface="DM Sans"/>
                <a:ea typeface="DM Sans"/>
                <a:cs typeface="DM Sans"/>
                <a:sym typeface="DM Sans"/>
              </a:rPr>
              <a:t>, etc. La idea es escribir una sola vez cada uno de esos </a:t>
            </a:r>
            <a:r>
              <a:rPr lang="es-AR" sz="1350" dirty="0" err="1" smtClean="0">
                <a:latin typeface="DM Sans"/>
                <a:ea typeface="DM Sans"/>
                <a:cs typeface="DM Sans"/>
                <a:sym typeface="DM Sans"/>
              </a:rPr>
              <a:t>tags</a:t>
            </a:r>
            <a:r>
              <a:rPr lang="es-AR" sz="1350" dirty="0" smtClean="0">
                <a:latin typeface="DM Sans"/>
                <a:ea typeface="DM Sans"/>
                <a:cs typeface="DM Sans"/>
                <a:sym typeface="DM Sans"/>
              </a:rPr>
              <a:t>, y poder replicarlo fácilmente en nuestras vistas. La sintaxis que utilizaremos será {{&gt;nombre-</a:t>
            </a:r>
            <a:r>
              <a:rPr lang="es-AR" sz="1350" dirty="0" err="1" smtClean="0">
                <a:latin typeface="DM Sans"/>
                <a:ea typeface="DM Sans"/>
                <a:cs typeface="DM Sans"/>
                <a:sym typeface="DM Sans"/>
              </a:rPr>
              <a:t>partial</a:t>
            </a:r>
            <a:r>
              <a:rPr lang="es-AR" sz="1350" dirty="0" smtClean="0">
                <a:latin typeface="DM Sans"/>
                <a:ea typeface="DM Sans"/>
                <a:cs typeface="DM Sans"/>
                <a:sym typeface="DM Sans"/>
              </a:rPr>
              <a:t>}}. </a:t>
            </a:r>
            <a:r>
              <a:rPr lang="es-AR" sz="1350" dirty="0" smtClean="0">
                <a:latin typeface="DM Sans"/>
                <a:ea typeface="DM Sans"/>
                <a:cs typeface="DM Sans"/>
                <a:sym typeface="DM Sans"/>
              </a:rPr>
              <a:t>Cada </a:t>
            </a:r>
            <a:r>
              <a:rPr lang="es-AR" sz="1350" dirty="0" err="1" smtClean="0">
                <a:latin typeface="DM Sans"/>
                <a:ea typeface="DM Sans"/>
                <a:cs typeface="DM Sans"/>
                <a:sym typeface="DM Sans"/>
              </a:rPr>
              <a:t>partial</a:t>
            </a:r>
            <a:r>
              <a:rPr lang="es-AR" sz="1350" dirty="0" smtClean="0">
                <a:latin typeface="DM Sans"/>
                <a:ea typeface="DM Sans"/>
                <a:cs typeface="DM Sans"/>
                <a:sym typeface="DM Sans"/>
              </a:rPr>
              <a:t> debe encontrarse alojado en un archivo .</a:t>
            </a:r>
            <a:r>
              <a:rPr lang="es-AR" sz="1350" dirty="0" err="1" smtClean="0">
                <a:latin typeface="DM Sans"/>
                <a:ea typeface="DM Sans"/>
                <a:cs typeface="DM Sans"/>
                <a:sym typeface="DM Sans"/>
              </a:rPr>
              <a:t>handlebars</a:t>
            </a:r>
            <a:r>
              <a:rPr lang="es-AR" sz="1350" dirty="0" smtClean="0">
                <a:latin typeface="DM Sans"/>
                <a:ea typeface="DM Sans"/>
                <a:cs typeface="DM Sans"/>
                <a:sym typeface="DM Sans"/>
              </a:rPr>
              <a:t>, dentro de la carpeta </a:t>
            </a:r>
            <a:r>
              <a:rPr lang="es-AR" sz="1350" dirty="0" err="1" smtClean="0">
                <a:latin typeface="DM Sans"/>
                <a:ea typeface="DM Sans"/>
                <a:cs typeface="DM Sans"/>
                <a:sym typeface="DM Sans"/>
              </a:rPr>
              <a:t>views</a:t>
            </a:r>
            <a:r>
              <a:rPr lang="es-AR" sz="1350" dirty="0" smtClean="0">
                <a:latin typeface="DM Sans"/>
                <a:ea typeface="DM Sans"/>
                <a:cs typeface="DM Sans"/>
                <a:sym typeface="DM Sans"/>
              </a:rPr>
              <a:t>, subcarpeta </a:t>
            </a:r>
            <a:r>
              <a:rPr lang="es-AR" sz="1350" dirty="0" err="1" smtClean="0">
                <a:latin typeface="DM Sans"/>
                <a:ea typeface="DM Sans"/>
                <a:cs typeface="DM Sans"/>
                <a:sym typeface="DM Sans"/>
              </a:rPr>
              <a:t>partials</a:t>
            </a:r>
            <a:r>
              <a:rPr lang="es-AR" sz="1350" dirty="0" smtClean="0">
                <a:latin typeface="DM Sans"/>
                <a:ea typeface="DM Sans"/>
                <a:cs typeface="DM Sans"/>
                <a:sym typeface="DM Sans"/>
              </a:rPr>
              <a:t>.</a:t>
            </a:r>
          </a:p>
          <a:p>
            <a:pPr marL="285750" marR="0" lvl="0" indent="-285750" algn="l" rtl="0">
              <a:lnSpc>
                <a:spcPct val="100000"/>
              </a:lnSpc>
              <a:spcBef>
                <a:spcPts val="0"/>
              </a:spcBef>
              <a:spcAft>
                <a:spcPts val="0"/>
              </a:spcAft>
              <a:buClr>
                <a:srgbClr val="000000"/>
              </a:buClr>
              <a:buSzPts val="1350"/>
              <a:buFont typeface="Wingdings" panose="05000000000000000000" pitchFamily="2" charset="2"/>
              <a:buChar char="ü"/>
            </a:pPr>
            <a:endParaRPr lang="es-AR" sz="1350" dirty="0">
              <a:latin typeface="DM Sans"/>
              <a:ea typeface="DM Sans"/>
              <a:cs typeface="DM Sans"/>
              <a:sym typeface="DM Sans"/>
            </a:endParaRPr>
          </a:p>
          <a:p>
            <a:pPr marL="285750" marR="0" lvl="0" indent="-285750" algn="l" rtl="0">
              <a:lnSpc>
                <a:spcPct val="100000"/>
              </a:lnSpc>
              <a:spcBef>
                <a:spcPts val="0"/>
              </a:spcBef>
              <a:spcAft>
                <a:spcPts val="0"/>
              </a:spcAft>
              <a:buClr>
                <a:srgbClr val="000000"/>
              </a:buClr>
              <a:buSzPts val="1350"/>
              <a:buFont typeface="Wingdings" panose="05000000000000000000" pitchFamily="2" charset="2"/>
              <a:buChar char="ü"/>
            </a:pPr>
            <a:r>
              <a:rPr lang="es-AR" sz="1350" dirty="0" smtClean="0">
                <a:latin typeface="DM Sans"/>
                <a:ea typeface="DM Sans"/>
                <a:cs typeface="DM Sans"/>
                <a:sym typeface="DM Sans"/>
              </a:rPr>
              <a:t>Parámetro </a:t>
            </a:r>
            <a:r>
              <a:rPr lang="es-AR" sz="1350" b="1" dirty="0" err="1" smtClean="0">
                <a:latin typeface="DM Sans"/>
                <a:ea typeface="DM Sans"/>
                <a:cs typeface="DM Sans"/>
                <a:sym typeface="DM Sans"/>
              </a:rPr>
              <a:t>extname</a:t>
            </a:r>
            <a:r>
              <a:rPr lang="es-AR" sz="1350" dirty="0" smtClean="0">
                <a:latin typeface="DM Sans"/>
                <a:ea typeface="DM Sans"/>
                <a:cs typeface="DM Sans"/>
                <a:sym typeface="DM Sans"/>
              </a:rPr>
              <a:t>: se puede enviar al momento de inicializar </a:t>
            </a:r>
            <a:r>
              <a:rPr lang="es-AR" sz="1350" dirty="0" err="1" smtClean="0">
                <a:latin typeface="DM Sans"/>
                <a:ea typeface="DM Sans"/>
                <a:cs typeface="DM Sans"/>
                <a:sym typeface="DM Sans"/>
              </a:rPr>
              <a:t>handlebars</a:t>
            </a:r>
            <a:r>
              <a:rPr lang="es-AR" sz="1350" dirty="0" smtClean="0">
                <a:latin typeface="DM Sans"/>
                <a:ea typeface="DM Sans"/>
                <a:cs typeface="DM Sans"/>
                <a:sym typeface="DM Sans"/>
              </a:rPr>
              <a:t>, y nos habilita a utilizar otra extensión en nuestras vistas. La más habitual es .</a:t>
            </a:r>
            <a:r>
              <a:rPr lang="es-AR" sz="1350" dirty="0" err="1" smtClean="0">
                <a:latin typeface="DM Sans"/>
                <a:ea typeface="DM Sans"/>
                <a:cs typeface="DM Sans"/>
                <a:sym typeface="DM Sans"/>
              </a:rPr>
              <a:t>hvs</a:t>
            </a:r>
            <a:endParaRPr sz="1350" dirty="0">
              <a:latin typeface="DM Sans"/>
              <a:ea typeface="DM Sans"/>
              <a:cs typeface="DM Sans"/>
              <a:sym typeface="DM Sans"/>
            </a:endParaRPr>
          </a:p>
          <a:p>
            <a:pPr marL="0" marR="0" lvl="0" indent="0" algn="l" rtl="0">
              <a:lnSpc>
                <a:spcPct val="100000"/>
              </a:lnSpc>
              <a:spcBef>
                <a:spcPts val="0"/>
              </a:spcBef>
              <a:spcAft>
                <a:spcPts val="0"/>
              </a:spcAft>
              <a:buClr>
                <a:srgbClr val="000000"/>
              </a:buClr>
              <a:buSzPts val="1350"/>
              <a:buFont typeface="Arial"/>
              <a:buNone/>
            </a:pPr>
            <a:endParaRPr sz="1350" dirty="0">
              <a:latin typeface="DM Sans"/>
              <a:ea typeface="DM Sans"/>
              <a:cs typeface="DM Sans"/>
              <a:sym typeface="DM Sans"/>
            </a:endParaRPr>
          </a:p>
        </p:txBody>
      </p:sp>
      <p:sp>
        <p:nvSpPr>
          <p:cNvPr id="836" name="Google Shape;836;p151"/>
          <p:cNvSpPr txBox="1"/>
          <p:nvPr/>
        </p:nvSpPr>
        <p:spPr>
          <a:xfrm>
            <a:off x="4527575" y="1511916"/>
            <a:ext cx="3834600" cy="2485265"/>
          </a:xfrm>
          <a:prstGeom prst="rect">
            <a:avLst/>
          </a:prstGeom>
          <a:noFill/>
          <a:ln>
            <a:noFill/>
          </a:ln>
        </p:spPr>
        <p:txBody>
          <a:bodyPr spcFirstLastPara="1" wrap="square" lIns="91425" tIns="91425" rIns="91425" bIns="91425" anchor="t" anchorCtr="0">
            <a:spAutoFit/>
          </a:bodyPr>
          <a:lstStyle/>
          <a:p>
            <a:pPr marL="428625" marR="0" lvl="0" indent="-285750" algn="l" rtl="0">
              <a:lnSpc>
                <a:spcPct val="100000"/>
              </a:lnSpc>
              <a:spcBef>
                <a:spcPts val="0"/>
              </a:spcBef>
              <a:spcAft>
                <a:spcPts val="0"/>
              </a:spcAft>
              <a:buClr>
                <a:schemeClr val="accent4"/>
              </a:buClr>
              <a:buSzPts val="1350"/>
              <a:buFont typeface="Wingdings" panose="05000000000000000000" pitchFamily="2" charset="2"/>
              <a:buChar char="ü"/>
            </a:pPr>
            <a:r>
              <a:rPr lang="es-AR" sz="1350" b="1" dirty="0" smtClean="0">
                <a:latin typeface="DM Sans"/>
                <a:ea typeface="DM Sans"/>
                <a:cs typeface="DM Sans"/>
                <a:sym typeface="DM Sans"/>
              </a:rPr>
              <a:t>Instancias de </a:t>
            </a:r>
            <a:r>
              <a:rPr lang="es-AR" sz="1350" b="1" dirty="0" err="1" smtClean="0">
                <a:latin typeface="DM Sans"/>
                <a:ea typeface="DM Sans"/>
                <a:cs typeface="DM Sans"/>
                <a:sym typeface="DM Sans"/>
              </a:rPr>
              <a:t>mongoose</a:t>
            </a:r>
            <a:r>
              <a:rPr lang="es-AR" sz="1350" b="1" dirty="0" smtClean="0">
                <a:latin typeface="DM Sans"/>
                <a:ea typeface="DM Sans"/>
                <a:cs typeface="DM Sans"/>
                <a:sym typeface="DM Sans"/>
              </a:rPr>
              <a:t> vs. objetos planos de JavaScript:</a:t>
            </a:r>
            <a:r>
              <a:rPr lang="es-AR" sz="1350" dirty="0" smtClean="0">
                <a:latin typeface="DM Sans"/>
                <a:ea typeface="DM Sans"/>
                <a:cs typeface="DM Sans"/>
                <a:sym typeface="DM Sans"/>
              </a:rPr>
              <a:t> una consulta de </a:t>
            </a:r>
            <a:r>
              <a:rPr lang="es-AR" sz="1350" dirty="0" err="1" smtClean="0">
                <a:latin typeface="DM Sans"/>
                <a:ea typeface="DM Sans"/>
                <a:cs typeface="DM Sans"/>
                <a:sym typeface="DM Sans"/>
              </a:rPr>
              <a:t>mongoose</a:t>
            </a:r>
            <a:r>
              <a:rPr lang="es-AR" sz="1350" dirty="0" smtClean="0">
                <a:latin typeface="DM Sans"/>
                <a:ea typeface="DM Sans"/>
                <a:cs typeface="DM Sans"/>
                <a:sym typeface="DM Sans"/>
              </a:rPr>
              <a:t> devuelve siempre instancias de </a:t>
            </a:r>
            <a:r>
              <a:rPr lang="es-AR" sz="1350" dirty="0" err="1" smtClean="0">
                <a:latin typeface="DM Sans"/>
                <a:ea typeface="DM Sans"/>
                <a:cs typeface="DM Sans"/>
                <a:sym typeface="DM Sans"/>
              </a:rPr>
              <a:t>mongoose</a:t>
            </a:r>
            <a:r>
              <a:rPr lang="es-AR" sz="1350" dirty="0" smtClean="0">
                <a:latin typeface="DM Sans"/>
                <a:ea typeface="DM Sans"/>
                <a:cs typeface="DM Sans"/>
                <a:sym typeface="DM Sans"/>
              </a:rPr>
              <a:t>. Se asemejan a objetos planos, pero no lo son. Para transformarlos en objetos planos, podemos ejecutar el método .lean() de </a:t>
            </a:r>
            <a:r>
              <a:rPr lang="es-AR" sz="1350" dirty="0" err="1" smtClean="0">
                <a:latin typeface="DM Sans"/>
                <a:ea typeface="DM Sans"/>
                <a:cs typeface="DM Sans"/>
                <a:sym typeface="DM Sans"/>
              </a:rPr>
              <a:t>mongoose</a:t>
            </a:r>
            <a:r>
              <a:rPr lang="es-AR" sz="1350" dirty="0" smtClean="0">
                <a:latin typeface="DM Sans"/>
                <a:ea typeface="DM Sans"/>
                <a:cs typeface="DM Sans"/>
                <a:sym typeface="DM Sans"/>
              </a:rPr>
              <a:t>, o bien los métodos de </a:t>
            </a:r>
            <a:r>
              <a:rPr lang="es-AR" sz="1350" dirty="0" err="1" smtClean="0">
                <a:latin typeface="DM Sans"/>
                <a:ea typeface="DM Sans"/>
                <a:cs typeface="DM Sans"/>
                <a:sym typeface="DM Sans"/>
              </a:rPr>
              <a:t>JS</a:t>
            </a:r>
            <a:r>
              <a:rPr lang="es-AR" sz="1350" dirty="0" smtClean="0">
                <a:latin typeface="DM Sans"/>
                <a:ea typeface="DM Sans"/>
                <a:cs typeface="DM Sans"/>
                <a:sym typeface="DM Sans"/>
              </a:rPr>
              <a:t> .</a:t>
            </a:r>
            <a:r>
              <a:rPr lang="es-AR" sz="1350" dirty="0" err="1" smtClean="0">
                <a:latin typeface="DM Sans"/>
                <a:ea typeface="DM Sans"/>
                <a:cs typeface="DM Sans"/>
                <a:sym typeface="DM Sans"/>
              </a:rPr>
              <a:t>toJson</a:t>
            </a:r>
            <a:r>
              <a:rPr lang="es-AR" sz="1350" dirty="0" smtClean="0">
                <a:latin typeface="DM Sans"/>
                <a:ea typeface="DM Sans"/>
                <a:cs typeface="DM Sans"/>
                <a:sym typeface="DM Sans"/>
              </a:rPr>
              <a:t>() o .</a:t>
            </a:r>
            <a:r>
              <a:rPr lang="es-AR" sz="1350" dirty="0" err="1" smtClean="0">
                <a:latin typeface="DM Sans"/>
                <a:ea typeface="DM Sans"/>
                <a:cs typeface="DM Sans"/>
                <a:sym typeface="DM Sans"/>
              </a:rPr>
              <a:t>toObject</a:t>
            </a:r>
            <a:r>
              <a:rPr lang="es-AR" sz="1350" dirty="0" smtClean="0">
                <a:latin typeface="DM Sans"/>
                <a:ea typeface="DM Sans"/>
                <a:cs typeface="DM Sans"/>
                <a:sym typeface="DM Sans"/>
              </a:rPr>
              <a:t> por cada elemento devuelto desde la DB. </a:t>
            </a:r>
            <a:endParaRPr sz="1350" dirty="0">
              <a:latin typeface="DM Sans"/>
              <a:ea typeface="DM Sans"/>
              <a:cs typeface="DM Sans"/>
              <a:sym typeface="DM Sans"/>
            </a:endParaRPr>
          </a:p>
          <a:p>
            <a:pPr marL="0" marR="0" lvl="0" indent="0" algn="l" rtl="0">
              <a:lnSpc>
                <a:spcPct val="100000"/>
              </a:lnSpc>
              <a:spcBef>
                <a:spcPts val="0"/>
              </a:spcBef>
              <a:spcAft>
                <a:spcPts val="0"/>
              </a:spcAft>
              <a:buNone/>
            </a:pPr>
            <a:endParaRPr sz="1450" dirty="0">
              <a:latin typeface="DM Sans"/>
              <a:ea typeface="DM Sans"/>
              <a:cs typeface="DM Sans"/>
              <a:sym typeface="DM Sans"/>
            </a:endParaRPr>
          </a:p>
        </p:txBody>
      </p:sp>
    </p:spTree>
    <p:extLst>
      <p:ext uri="{BB962C8B-B14F-4D97-AF65-F5344CB8AC3E}">
        <p14:creationId xmlns:p14="http://schemas.microsoft.com/office/powerpoint/2010/main" val="133490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156"/>
          <p:cNvSpPr txBox="1"/>
          <p:nvPr/>
        </p:nvSpPr>
        <p:spPr>
          <a:xfrm>
            <a:off x="1404863" y="1941375"/>
            <a:ext cx="6221400" cy="154193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4000"/>
              <a:buFont typeface="Arial"/>
              <a:buNone/>
            </a:pPr>
            <a:r>
              <a:rPr lang="es" sz="4000" b="1" dirty="0">
                <a:solidFill>
                  <a:schemeClr val="lt1"/>
                </a:solidFill>
                <a:latin typeface="DM Sans"/>
                <a:ea typeface="DM Sans"/>
                <a:cs typeface="DM Sans"/>
                <a:sym typeface="DM Sans"/>
              </a:rPr>
              <a:t>Elementos avanzados</a:t>
            </a:r>
            <a:endParaRPr sz="4000" b="1" i="0" u="none" strike="noStrike" cap="none" dirty="0">
              <a:solidFill>
                <a:schemeClr val="lt1"/>
              </a:solidFill>
              <a:latin typeface="DM Sans"/>
              <a:ea typeface="DM Sans"/>
              <a:cs typeface="DM Sans"/>
              <a:sym typeface="DM Sans"/>
            </a:endParaRPr>
          </a:p>
          <a:p>
            <a:pPr marL="0" marR="0" lvl="0" indent="0" algn="ctr" rtl="0">
              <a:lnSpc>
                <a:spcPct val="90000"/>
              </a:lnSpc>
              <a:spcBef>
                <a:spcPts val="0"/>
              </a:spcBef>
              <a:spcAft>
                <a:spcPts val="0"/>
              </a:spcAft>
              <a:buClr>
                <a:srgbClr val="000000"/>
              </a:buClr>
              <a:buSzPts val="4000"/>
              <a:buFont typeface="Arial"/>
              <a:buNone/>
            </a:pPr>
            <a:r>
              <a:rPr lang="es" sz="4000" b="1" dirty="0">
                <a:solidFill>
                  <a:schemeClr val="accent5"/>
                </a:solidFill>
                <a:latin typeface="DM Sans"/>
                <a:ea typeface="DM Sans"/>
                <a:cs typeface="DM Sans"/>
                <a:sym typeface="DM Sans"/>
              </a:rPr>
              <a:t>de </a:t>
            </a:r>
            <a:r>
              <a:rPr lang="es" sz="4000" b="1" dirty="0" smtClean="0">
                <a:solidFill>
                  <a:srgbClr val="83AEFB"/>
                </a:solidFill>
                <a:latin typeface="DM Sans"/>
                <a:ea typeface="DM Sans"/>
                <a:cs typeface="DM Sans"/>
                <a:sym typeface="DM Sans"/>
              </a:rPr>
              <a:t>Testing</a:t>
            </a:r>
          </a:p>
          <a:p>
            <a:pPr lvl="0" algn="ctr">
              <a:lnSpc>
                <a:spcPct val="90000"/>
              </a:lnSpc>
              <a:buSzPts val="4000"/>
            </a:pPr>
            <a:r>
              <a:rPr lang="es" sz="1800" b="1" i="1" u="sng" dirty="0">
                <a:solidFill>
                  <a:srgbClr val="FFFF00"/>
                </a:solidFill>
                <a:latin typeface="DM Sans"/>
                <a:ea typeface="DM Sans"/>
                <a:cs typeface="DM Sans"/>
                <a:sym typeface="DM Sans"/>
              </a:rPr>
              <a:t>Ejercicio pendiente clase </a:t>
            </a:r>
            <a:r>
              <a:rPr lang="es" sz="1800" b="1" i="1" u="sng" dirty="0" smtClean="0">
                <a:solidFill>
                  <a:srgbClr val="FFFF00"/>
                </a:solidFill>
                <a:latin typeface="DM Sans"/>
                <a:ea typeface="DM Sans"/>
                <a:cs typeface="DM Sans"/>
                <a:sym typeface="DM Sans"/>
              </a:rPr>
              <a:t>21</a:t>
            </a:r>
            <a:endParaRPr sz="1800" b="1" i="0" u="none" strike="noStrike" cap="none" dirty="0">
              <a:solidFill>
                <a:srgbClr val="83AEFB"/>
              </a:solidFill>
              <a:latin typeface="DM Sans"/>
              <a:ea typeface="DM Sans"/>
              <a:cs typeface="DM Sans"/>
              <a:sym typeface="DM Sans"/>
            </a:endParaRPr>
          </a:p>
        </p:txBody>
      </p:sp>
    </p:spTree>
    <p:extLst>
      <p:ext uri="{BB962C8B-B14F-4D97-AF65-F5344CB8AC3E}">
        <p14:creationId xmlns:p14="http://schemas.microsoft.com/office/powerpoint/2010/main" val="1222808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157"/>
          <p:cNvSpPr txBox="1"/>
          <p:nvPr/>
        </p:nvSpPr>
        <p:spPr>
          <a:xfrm>
            <a:off x="475500" y="468300"/>
            <a:ext cx="7632900" cy="1847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1100"/>
              <a:buFont typeface="Arial"/>
              <a:buNone/>
            </a:pPr>
            <a:r>
              <a:rPr lang="es" sz="4000" b="1">
                <a:solidFill>
                  <a:schemeClr val="dk1"/>
                </a:solidFill>
                <a:latin typeface="DM Sans"/>
                <a:ea typeface="DM Sans"/>
                <a:cs typeface="DM Sans"/>
                <a:sym typeface="DM Sans"/>
              </a:rPr>
              <a:t>No todos los endpoints son tan sencillos de resolver</a:t>
            </a:r>
            <a:endParaRPr sz="4000" b="1">
              <a:solidFill>
                <a:schemeClr val="dk1"/>
              </a:solidFill>
              <a:latin typeface="DM Sans"/>
              <a:ea typeface="DM Sans"/>
              <a:cs typeface="DM Sans"/>
              <a:sym typeface="DM Sans"/>
            </a:endParaRPr>
          </a:p>
          <a:p>
            <a:pPr marL="0" marR="0" lvl="0" indent="0" algn="l" rtl="0">
              <a:lnSpc>
                <a:spcPct val="90000"/>
              </a:lnSpc>
              <a:spcBef>
                <a:spcPts val="0"/>
              </a:spcBef>
              <a:spcAft>
                <a:spcPts val="0"/>
              </a:spcAft>
              <a:buNone/>
            </a:pPr>
            <a:endParaRPr sz="4000" b="1">
              <a:solidFill>
                <a:schemeClr val="dk1"/>
              </a:solidFill>
              <a:latin typeface="DM Sans"/>
              <a:ea typeface="DM Sans"/>
              <a:cs typeface="DM Sans"/>
              <a:sym typeface="DM Sans"/>
            </a:endParaRPr>
          </a:p>
        </p:txBody>
      </p:sp>
      <p:sp>
        <p:nvSpPr>
          <p:cNvPr id="868" name="Google Shape;868;p157"/>
          <p:cNvSpPr txBox="1"/>
          <p:nvPr/>
        </p:nvSpPr>
        <p:spPr>
          <a:xfrm>
            <a:off x="540963" y="1968500"/>
            <a:ext cx="3832200" cy="185701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s" sz="1350" dirty="0">
                <a:solidFill>
                  <a:schemeClr val="dk1"/>
                </a:solidFill>
                <a:latin typeface="DM Sans"/>
                <a:ea typeface="DM Sans"/>
                <a:cs typeface="DM Sans"/>
                <a:sym typeface="DM Sans"/>
              </a:rPr>
              <a:t>Algunos de los endpoints que desarrollamos tienen una lógica de desarrollo más compleja de lo normal. Por ejemplo, sabemos que el endpoint </a:t>
            </a:r>
            <a:r>
              <a:rPr lang="es" sz="1350" b="1" dirty="0">
                <a:solidFill>
                  <a:schemeClr val="dk1"/>
                </a:solidFill>
                <a:latin typeface="DM Sans"/>
                <a:ea typeface="DM Sans"/>
                <a:cs typeface="DM Sans"/>
                <a:sym typeface="DM Sans"/>
              </a:rPr>
              <a:t>/api/sessions/login</a:t>
            </a:r>
            <a:r>
              <a:rPr lang="es" sz="1350" dirty="0">
                <a:solidFill>
                  <a:schemeClr val="dk1"/>
                </a:solidFill>
                <a:latin typeface="DM Sans"/>
                <a:ea typeface="DM Sans"/>
                <a:cs typeface="DM Sans"/>
                <a:sym typeface="DM Sans"/>
              </a:rPr>
              <a:t> no cuenta sólo con una respuesta simple, sino que además setea una cookie para resolución de sesión con un token de jwt.</a:t>
            </a:r>
            <a:endParaRPr dirty="0">
              <a:latin typeface="DM Sans"/>
              <a:ea typeface="DM Sans"/>
              <a:cs typeface="DM Sans"/>
              <a:sym typeface="DM Sans"/>
            </a:endParaRPr>
          </a:p>
        </p:txBody>
      </p:sp>
      <p:sp>
        <p:nvSpPr>
          <p:cNvPr id="869" name="Google Shape;869;p157"/>
          <p:cNvSpPr txBox="1"/>
          <p:nvPr/>
        </p:nvSpPr>
        <p:spPr>
          <a:xfrm>
            <a:off x="4770838" y="1968500"/>
            <a:ext cx="3832200" cy="233484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s" sz="1350" dirty="0">
                <a:solidFill>
                  <a:schemeClr val="dk1"/>
                </a:solidFill>
                <a:latin typeface="DM Sans"/>
                <a:ea typeface="DM Sans"/>
                <a:cs typeface="DM Sans"/>
                <a:sym typeface="DM Sans"/>
              </a:rPr>
              <a:t>De la misma forma, existen endpoints que reciben más que sólo información (por ejemplo, el registro de un usuario con un avatar, deberá enviarse con un archivo).</a:t>
            </a:r>
            <a:endParaRPr sz="1350" dirty="0">
              <a:solidFill>
                <a:schemeClr val="dk1"/>
              </a:solidFill>
              <a:latin typeface="DM Sans"/>
              <a:ea typeface="DM Sans"/>
              <a:cs typeface="DM Sans"/>
              <a:sym typeface="DM Sans"/>
            </a:endParaRPr>
          </a:p>
          <a:p>
            <a:pPr marL="0" lvl="0" indent="0" algn="l" rtl="0">
              <a:lnSpc>
                <a:spcPct val="115000"/>
              </a:lnSpc>
              <a:spcBef>
                <a:spcPts val="0"/>
              </a:spcBef>
              <a:spcAft>
                <a:spcPts val="0"/>
              </a:spcAft>
              <a:buClr>
                <a:schemeClr val="dk1"/>
              </a:buClr>
              <a:buSzPts val="1100"/>
              <a:buFont typeface="Arial"/>
              <a:buNone/>
            </a:pPr>
            <a:endParaRPr sz="1350" dirty="0">
              <a:solidFill>
                <a:schemeClr val="dk1"/>
              </a:solidFill>
              <a:latin typeface="DM Sans"/>
              <a:ea typeface="DM Sans"/>
              <a:cs typeface="DM Sans"/>
              <a:sym typeface="DM Sans"/>
            </a:endParaRPr>
          </a:p>
          <a:p>
            <a:pPr marL="0" lvl="0" indent="0" algn="l" rtl="0">
              <a:lnSpc>
                <a:spcPct val="115000"/>
              </a:lnSpc>
              <a:spcBef>
                <a:spcPts val="0"/>
              </a:spcBef>
              <a:spcAft>
                <a:spcPts val="0"/>
              </a:spcAft>
              <a:buClr>
                <a:schemeClr val="dk1"/>
              </a:buClr>
              <a:buSzPts val="1100"/>
              <a:buFont typeface="Arial"/>
              <a:buNone/>
            </a:pPr>
            <a:r>
              <a:rPr lang="es" sz="1350" dirty="0">
                <a:solidFill>
                  <a:schemeClr val="dk1"/>
                </a:solidFill>
                <a:latin typeface="DM Sans"/>
                <a:ea typeface="DM Sans"/>
                <a:cs typeface="DM Sans"/>
                <a:sym typeface="DM Sans"/>
              </a:rPr>
              <a:t>Tu proyecto Adoptme tiene algunos de estos endpoints para probar, de manera que desarrollaremos la lógica de tests para estos casos particulares</a:t>
            </a:r>
            <a:endParaRPr dirty="0">
              <a:latin typeface="DM Sans"/>
              <a:ea typeface="DM Sans"/>
              <a:cs typeface="DM Sans"/>
              <a:sym typeface="DM Sans"/>
            </a:endParaRPr>
          </a:p>
        </p:txBody>
      </p:sp>
    </p:spTree>
    <p:extLst>
      <p:ext uri="{BB962C8B-B14F-4D97-AF65-F5344CB8AC3E}">
        <p14:creationId xmlns:p14="http://schemas.microsoft.com/office/powerpoint/2010/main" val="959359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158"/>
          <p:cNvSpPr txBox="1"/>
          <p:nvPr/>
        </p:nvSpPr>
        <p:spPr>
          <a:xfrm>
            <a:off x="475500" y="468300"/>
            <a:ext cx="7554900" cy="23595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 sz="4000" b="1">
                <a:solidFill>
                  <a:schemeClr val="dk1"/>
                </a:solidFill>
                <a:latin typeface="DM Sans"/>
                <a:ea typeface="DM Sans"/>
                <a:cs typeface="DM Sans"/>
                <a:sym typeface="DM Sans"/>
              </a:rPr>
              <a:t>Corroborar que el login devuelva una cookie </a:t>
            </a:r>
            <a:endParaRPr sz="4000" b="1">
              <a:solidFill>
                <a:schemeClr val="dk1"/>
              </a:solidFill>
              <a:latin typeface="DM Sans"/>
              <a:ea typeface="DM Sans"/>
              <a:cs typeface="DM Sans"/>
              <a:sym typeface="DM Sans"/>
            </a:endParaRPr>
          </a:p>
          <a:p>
            <a:pPr marL="0" lvl="0" indent="0" algn="l" rtl="0">
              <a:lnSpc>
                <a:spcPct val="90000"/>
              </a:lnSpc>
              <a:spcBef>
                <a:spcPts val="0"/>
              </a:spcBef>
              <a:spcAft>
                <a:spcPts val="0"/>
              </a:spcAft>
              <a:buNone/>
            </a:pPr>
            <a:endParaRPr sz="3700" b="1">
              <a:solidFill>
                <a:schemeClr val="dk1"/>
              </a:solidFill>
              <a:latin typeface="DM Sans"/>
              <a:ea typeface="DM Sans"/>
              <a:cs typeface="DM Sans"/>
              <a:sym typeface="DM Sans"/>
            </a:endParaRPr>
          </a:p>
          <a:p>
            <a:pPr marL="0" marR="0" lvl="0" indent="0" algn="l" rtl="0">
              <a:lnSpc>
                <a:spcPct val="90000"/>
              </a:lnSpc>
              <a:spcBef>
                <a:spcPts val="0"/>
              </a:spcBef>
              <a:spcAft>
                <a:spcPts val="0"/>
              </a:spcAft>
              <a:buNone/>
            </a:pPr>
            <a:endParaRPr sz="4000" b="1">
              <a:solidFill>
                <a:schemeClr val="dk1"/>
              </a:solidFill>
              <a:latin typeface="DM Sans"/>
              <a:ea typeface="DM Sans"/>
              <a:cs typeface="DM Sans"/>
              <a:sym typeface="DM Sans"/>
            </a:endParaRPr>
          </a:p>
        </p:txBody>
      </p:sp>
      <p:sp>
        <p:nvSpPr>
          <p:cNvPr id="875" name="Google Shape;875;p158"/>
          <p:cNvSpPr txBox="1"/>
          <p:nvPr/>
        </p:nvSpPr>
        <p:spPr>
          <a:xfrm>
            <a:off x="540963" y="1968500"/>
            <a:ext cx="3832200" cy="1144200"/>
          </a:xfrm>
          <a:prstGeom prst="rect">
            <a:avLst/>
          </a:prstGeom>
          <a:noFill/>
          <a:ln>
            <a:noFill/>
          </a:ln>
        </p:spPr>
        <p:txBody>
          <a:bodyPr spcFirstLastPara="1" wrap="square" lIns="91425" tIns="91425" rIns="91425" bIns="91425" anchor="t" anchorCtr="0">
            <a:spAutoFit/>
          </a:bodyPr>
          <a:lstStyle/>
          <a:p>
            <a:pPr marL="0" lvl="0" indent="0" algn="l" rtl="0">
              <a:spcBef>
                <a:spcPts val="1000"/>
              </a:spcBef>
              <a:spcAft>
                <a:spcPts val="0"/>
              </a:spcAft>
              <a:buNone/>
            </a:pPr>
            <a:r>
              <a:rPr lang="es" sz="1350">
                <a:solidFill>
                  <a:schemeClr val="dk1"/>
                </a:solidFill>
                <a:latin typeface="DM Sans"/>
                <a:ea typeface="DM Sans"/>
                <a:cs typeface="DM Sans"/>
                <a:sym typeface="DM Sans"/>
              </a:rPr>
              <a:t>Lo primero es evaluar elementos más allá de la respuesta original.</a:t>
            </a:r>
            <a:endParaRPr sz="1350">
              <a:solidFill>
                <a:schemeClr val="dk1"/>
              </a:solidFill>
              <a:latin typeface="DM Sans"/>
              <a:ea typeface="DM Sans"/>
              <a:cs typeface="DM Sans"/>
              <a:sym typeface="DM Sans"/>
            </a:endParaRPr>
          </a:p>
          <a:p>
            <a:pPr marL="0" lvl="0" indent="0" algn="l" rtl="0">
              <a:spcBef>
                <a:spcPts val="1000"/>
              </a:spcBef>
              <a:spcAft>
                <a:spcPts val="0"/>
              </a:spcAft>
              <a:buNone/>
            </a:pPr>
            <a:r>
              <a:rPr lang="es" sz="1350">
                <a:solidFill>
                  <a:schemeClr val="dk1"/>
                </a:solidFill>
                <a:highlight>
                  <a:schemeClr val="accent6"/>
                </a:highlight>
                <a:latin typeface="DM Sans"/>
                <a:ea typeface="DM Sans"/>
                <a:cs typeface="DM Sans"/>
                <a:sym typeface="DM Sans"/>
              </a:rPr>
              <a:t>Esta vez realizaremos un flujo de testing basado en el router de sessions.</a:t>
            </a:r>
            <a:endParaRPr sz="1350">
              <a:solidFill>
                <a:schemeClr val="dk1"/>
              </a:solidFill>
              <a:highlight>
                <a:schemeClr val="accent6"/>
              </a:highlight>
              <a:latin typeface="DM Sans"/>
              <a:ea typeface="DM Sans"/>
              <a:cs typeface="DM Sans"/>
              <a:sym typeface="DM Sans"/>
            </a:endParaRPr>
          </a:p>
        </p:txBody>
      </p:sp>
      <p:sp>
        <p:nvSpPr>
          <p:cNvPr id="876" name="Google Shape;876;p158"/>
          <p:cNvSpPr txBox="1"/>
          <p:nvPr/>
        </p:nvSpPr>
        <p:spPr>
          <a:xfrm>
            <a:off x="4305708" y="1968500"/>
            <a:ext cx="4210325" cy="2982838"/>
          </a:xfrm>
          <a:prstGeom prst="rect">
            <a:avLst/>
          </a:prstGeom>
          <a:noFill/>
          <a:ln>
            <a:noFill/>
          </a:ln>
        </p:spPr>
        <p:txBody>
          <a:bodyPr spcFirstLastPara="1" wrap="square" lIns="91425" tIns="91425" rIns="91425" bIns="91425" anchor="t" anchorCtr="0">
            <a:spAutoFit/>
          </a:bodyPr>
          <a:lstStyle/>
          <a:p>
            <a:pPr marL="457200" lvl="0" indent="-314325" algn="l" rtl="0">
              <a:spcBef>
                <a:spcPts val="1000"/>
              </a:spcBef>
              <a:spcAft>
                <a:spcPts val="0"/>
              </a:spcAft>
              <a:buClr>
                <a:schemeClr val="accent4"/>
              </a:buClr>
              <a:buSzPts val="1350"/>
              <a:buFont typeface="DM Sans"/>
              <a:buChar char="✓"/>
            </a:pPr>
            <a:r>
              <a:rPr lang="es" sz="1350" dirty="0">
                <a:solidFill>
                  <a:schemeClr val="dk1"/>
                </a:solidFill>
                <a:latin typeface="DM Sans"/>
                <a:ea typeface="DM Sans"/>
                <a:cs typeface="DM Sans"/>
                <a:sym typeface="DM Sans"/>
              </a:rPr>
              <a:t>Primero realizaremos un registro. </a:t>
            </a:r>
            <a:endParaRPr sz="1350" dirty="0">
              <a:solidFill>
                <a:schemeClr val="dk1"/>
              </a:solidFill>
              <a:latin typeface="DM Sans"/>
              <a:ea typeface="DM Sans"/>
              <a:cs typeface="DM Sans"/>
              <a:sym typeface="DM Sans"/>
            </a:endParaRPr>
          </a:p>
          <a:p>
            <a:pPr marL="457200" lvl="0" indent="-314325" algn="l" rtl="0">
              <a:spcBef>
                <a:spcPts val="1000"/>
              </a:spcBef>
              <a:spcAft>
                <a:spcPts val="0"/>
              </a:spcAft>
              <a:buClr>
                <a:schemeClr val="accent4"/>
              </a:buClr>
              <a:buSzPts val="1350"/>
              <a:buFont typeface="DM Sans"/>
              <a:buChar char="✓"/>
            </a:pPr>
            <a:r>
              <a:rPr lang="es" sz="1350" dirty="0">
                <a:solidFill>
                  <a:schemeClr val="dk1"/>
                </a:solidFill>
                <a:latin typeface="DM Sans"/>
                <a:ea typeface="DM Sans"/>
                <a:cs typeface="DM Sans"/>
                <a:sym typeface="DM Sans"/>
              </a:rPr>
              <a:t>Posteriormente, con el mismo usuario registrado, llamaremos a nuestro login</a:t>
            </a:r>
            <a:endParaRPr sz="1350" dirty="0">
              <a:solidFill>
                <a:schemeClr val="dk1"/>
              </a:solidFill>
              <a:latin typeface="DM Sans"/>
              <a:ea typeface="DM Sans"/>
              <a:cs typeface="DM Sans"/>
              <a:sym typeface="DM Sans"/>
            </a:endParaRPr>
          </a:p>
          <a:p>
            <a:pPr marL="457200" lvl="0" indent="-314325" algn="l" rtl="0">
              <a:spcBef>
                <a:spcPts val="1000"/>
              </a:spcBef>
              <a:spcAft>
                <a:spcPts val="0"/>
              </a:spcAft>
              <a:buClr>
                <a:schemeClr val="accent4"/>
              </a:buClr>
              <a:buSzPts val="1350"/>
              <a:buFont typeface="DM Sans"/>
              <a:buChar char="✓"/>
            </a:pPr>
            <a:r>
              <a:rPr lang="es" sz="1350" dirty="0">
                <a:solidFill>
                  <a:schemeClr val="dk1"/>
                </a:solidFill>
                <a:latin typeface="DM Sans"/>
                <a:ea typeface="DM Sans"/>
                <a:cs typeface="DM Sans"/>
                <a:sym typeface="DM Sans"/>
              </a:rPr>
              <a:t>A partir del login, no evaluaremos solamente la respuesta, sino que también nuestro punto de interés será recibir una cookie con el usuario.</a:t>
            </a:r>
            <a:endParaRPr sz="1350" dirty="0">
              <a:solidFill>
                <a:schemeClr val="dk1"/>
              </a:solidFill>
              <a:latin typeface="DM Sans"/>
              <a:ea typeface="DM Sans"/>
              <a:cs typeface="DM Sans"/>
              <a:sym typeface="DM Sans"/>
            </a:endParaRPr>
          </a:p>
          <a:p>
            <a:pPr marL="457200" lvl="0" indent="-314325" algn="l" rtl="0">
              <a:spcBef>
                <a:spcPts val="1000"/>
              </a:spcBef>
              <a:spcAft>
                <a:spcPts val="0"/>
              </a:spcAft>
              <a:buClr>
                <a:schemeClr val="accent4"/>
              </a:buClr>
              <a:buSzPts val="1350"/>
              <a:buFont typeface="DM Sans"/>
              <a:buChar char="✓"/>
            </a:pPr>
            <a:r>
              <a:rPr lang="es" sz="1350" dirty="0">
                <a:solidFill>
                  <a:schemeClr val="dk1"/>
                </a:solidFill>
                <a:latin typeface="DM Sans"/>
                <a:ea typeface="DM Sans"/>
                <a:cs typeface="DM Sans"/>
                <a:sym typeface="DM Sans"/>
              </a:rPr>
              <a:t>Esta cookie la utilizaremos posteriormente para probar que el endpoint </a:t>
            </a:r>
            <a:r>
              <a:rPr lang="es" sz="1350" b="1" dirty="0">
                <a:solidFill>
                  <a:schemeClr val="dk1"/>
                </a:solidFill>
                <a:latin typeface="DM Sans"/>
                <a:ea typeface="DM Sans"/>
                <a:cs typeface="DM Sans"/>
                <a:sym typeface="DM Sans"/>
              </a:rPr>
              <a:t>current</a:t>
            </a:r>
            <a:r>
              <a:rPr lang="es" sz="1350" dirty="0">
                <a:solidFill>
                  <a:schemeClr val="dk1"/>
                </a:solidFill>
                <a:latin typeface="DM Sans"/>
                <a:ea typeface="DM Sans"/>
                <a:cs typeface="DM Sans"/>
                <a:sym typeface="DM Sans"/>
              </a:rPr>
              <a:t> la reciba, la procese, y nos entregue la información que necesitamos. </a:t>
            </a:r>
            <a:endParaRPr sz="1350" dirty="0">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272457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159"/>
          <p:cNvSpPr txBox="1"/>
          <p:nvPr/>
        </p:nvSpPr>
        <p:spPr>
          <a:xfrm>
            <a:off x="475500" y="468300"/>
            <a:ext cx="70785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rgbClr val="FFFFFF"/>
                </a:solidFill>
                <a:latin typeface="DM Sans"/>
                <a:ea typeface="DM Sans"/>
                <a:cs typeface="DM Sans"/>
                <a:sym typeface="DM Sans"/>
              </a:rPr>
              <a:t>Test 1: registro del usuario</a:t>
            </a:r>
            <a:endParaRPr sz="1600" b="1">
              <a:solidFill>
                <a:srgbClr val="FFFFFF"/>
              </a:solidFill>
              <a:latin typeface="DM Sans"/>
              <a:ea typeface="DM Sans"/>
              <a:cs typeface="DM Sans"/>
              <a:sym typeface="DM Sans"/>
            </a:endParaRPr>
          </a:p>
          <a:p>
            <a:pPr marL="0" lvl="0" indent="0" algn="l" rtl="0">
              <a:spcBef>
                <a:spcPts val="0"/>
              </a:spcBef>
              <a:spcAft>
                <a:spcPts val="0"/>
              </a:spcAft>
              <a:buNone/>
            </a:pPr>
            <a:endParaRPr sz="1600">
              <a:solidFill>
                <a:srgbClr val="FFFFFF"/>
              </a:solidFill>
              <a:latin typeface="DM Sans"/>
              <a:ea typeface="DM Sans"/>
              <a:cs typeface="DM Sans"/>
              <a:sym typeface="DM Sans"/>
            </a:endParaRPr>
          </a:p>
          <a:p>
            <a:pPr marL="0" lvl="0" indent="0" algn="l" rtl="0">
              <a:spcBef>
                <a:spcPts val="0"/>
              </a:spcBef>
              <a:spcAft>
                <a:spcPts val="0"/>
              </a:spcAft>
              <a:buNone/>
            </a:pPr>
            <a:r>
              <a:rPr lang="es" sz="1600">
                <a:solidFill>
                  <a:srgbClr val="FFFFFF"/>
                </a:solidFill>
                <a:latin typeface="DM Sans"/>
                <a:ea typeface="DM Sans"/>
                <a:cs typeface="DM Sans"/>
                <a:sym typeface="DM Sans"/>
              </a:rPr>
              <a:t>Además, declaramos una variable “cookie” de manera global en el contexto describe, la utilizaremos para el siguiente test.</a:t>
            </a:r>
            <a:endParaRPr sz="1600">
              <a:solidFill>
                <a:srgbClr val="FFFFFF"/>
              </a:solidFill>
              <a:latin typeface="DM Sans"/>
              <a:ea typeface="DM Sans"/>
              <a:cs typeface="DM Sans"/>
              <a:sym typeface="DM Sans"/>
            </a:endParaRPr>
          </a:p>
        </p:txBody>
      </p:sp>
      <p:pic>
        <p:nvPicPr>
          <p:cNvPr id="882" name="Google Shape;882;p159"/>
          <p:cNvPicPr preferRelativeResize="0"/>
          <p:nvPr/>
        </p:nvPicPr>
        <p:blipFill>
          <a:blip r:embed="rId3">
            <a:alphaModFix/>
          </a:blip>
          <a:stretch>
            <a:fillRect/>
          </a:stretch>
        </p:blipFill>
        <p:spPr>
          <a:xfrm>
            <a:off x="1138238" y="2000525"/>
            <a:ext cx="6867525" cy="2409825"/>
          </a:xfrm>
          <a:prstGeom prst="rect">
            <a:avLst/>
          </a:prstGeom>
          <a:noFill/>
          <a:ln w="9525" cap="flat" cmpd="sng">
            <a:solidFill>
              <a:schemeClr val="lt2"/>
            </a:solidFill>
            <a:prstDash val="solid"/>
            <a:round/>
            <a:headEnd type="none" w="sm" len="sm"/>
            <a:tailEnd type="none" w="sm" len="sm"/>
          </a:ln>
        </p:spPr>
      </p:pic>
    </p:spTree>
    <p:extLst>
      <p:ext uri="{BB962C8B-B14F-4D97-AF65-F5344CB8AC3E}">
        <p14:creationId xmlns:p14="http://schemas.microsoft.com/office/powerpoint/2010/main" val="3346863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160"/>
          <p:cNvSpPr txBox="1"/>
          <p:nvPr/>
        </p:nvSpPr>
        <p:spPr>
          <a:xfrm>
            <a:off x="475500" y="405025"/>
            <a:ext cx="5685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rgbClr val="FFFFFF"/>
                </a:solidFill>
                <a:latin typeface="DM Sans"/>
                <a:ea typeface="DM Sans"/>
                <a:cs typeface="DM Sans"/>
                <a:sym typeface="DM Sans"/>
              </a:rPr>
              <a:t>Test 2: Login con los datos del usuario</a:t>
            </a:r>
            <a:endParaRPr b="1">
              <a:solidFill>
                <a:srgbClr val="FFFFFF"/>
              </a:solidFill>
              <a:latin typeface="DM Sans"/>
              <a:ea typeface="DM Sans"/>
              <a:cs typeface="DM Sans"/>
              <a:sym typeface="DM Sans"/>
            </a:endParaRPr>
          </a:p>
        </p:txBody>
      </p:sp>
      <p:sp>
        <p:nvSpPr>
          <p:cNvPr id="888" name="Google Shape;888;p160"/>
          <p:cNvSpPr txBox="1"/>
          <p:nvPr/>
        </p:nvSpPr>
        <p:spPr>
          <a:xfrm>
            <a:off x="475500" y="836125"/>
            <a:ext cx="7042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solidFill>
                  <a:schemeClr val="lt1"/>
                </a:solidFill>
                <a:latin typeface="DM Sans"/>
                <a:ea typeface="DM Sans"/>
                <a:cs typeface="DM Sans"/>
                <a:sym typeface="DM Sans"/>
              </a:rPr>
              <a:t>Nos interesa esperar (expect) 3 cosas: Que el resultado de la cookie realmente funcione, que la cookie final tenga el nombre de “coderCookie” (que es el nombre que se setea desde el endpoint), y que el valor esté definido.</a:t>
            </a:r>
            <a:endParaRPr>
              <a:solidFill>
                <a:schemeClr val="lt1"/>
              </a:solidFill>
              <a:latin typeface="DM Sans"/>
              <a:ea typeface="DM Sans"/>
              <a:cs typeface="DM Sans"/>
              <a:sym typeface="DM Sans"/>
            </a:endParaRPr>
          </a:p>
        </p:txBody>
      </p:sp>
      <p:pic>
        <p:nvPicPr>
          <p:cNvPr id="889" name="Google Shape;889;p160"/>
          <p:cNvPicPr preferRelativeResize="0"/>
          <p:nvPr/>
        </p:nvPicPr>
        <p:blipFill>
          <a:blip r:embed="rId3">
            <a:alphaModFix/>
          </a:blip>
          <a:stretch>
            <a:fillRect/>
          </a:stretch>
        </p:blipFill>
        <p:spPr>
          <a:xfrm>
            <a:off x="1050738" y="1739425"/>
            <a:ext cx="7042534" cy="3197275"/>
          </a:xfrm>
          <a:prstGeom prst="rect">
            <a:avLst/>
          </a:prstGeom>
          <a:noFill/>
          <a:ln w="9525" cap="flat" cmpd="sng">
            <a:solidFill>
              <a:schemeClr val="lt2"/>
            </a:solidFill>
            <a:prstDash val="solid"/>
            <a:round/>
            <a:headEnd type="none" w="sm" len="sm"/>
            <a:tailEnd type="none" w="sm" len="sm"/>
          </a:ln>
        </p:spPr>
      </p:pic>
      <p:pic>
        <p:nvPicPr>
          <p:cNvPr id="890" name="Google Shape;890;p160"/>
          <p:cNvPicPr preferRelativeResize="0"/>
          <p:nvPr/>
        </p:nvPicPr>
        <p:blipFill rotWithShape="1">
          <a:blip r:embed="rId4">
            <a:alphaModFix/>
          </a:blip>
          <a:srcRect l="-3139" r="3139"/>
          <a:stretch/>
        </p:blipFill>
        <p:spPr>
          <a:xfrm>
            <a:off x="7775238" y="4692275"/>
            <a:ext cx="1150750" cy="267575"/>
          </a:xfrm>
          <a:prstGeom prst="rect">
            <a:avLst/>
          </a:prstGeom>
          <a:noFill/>
          <a:ln>
            <a:noFill/>
          </a:ln>
        </p:spPr>
      </p:pic>
    </p:spTree>
    <p:extLst>
      <p:ext uri="{BB962C8B-B14F-4D97-AF65-F5344CB8AC3E}">
        <p14:creationId xmlns:p14="http://schemas.microsoft.com/office/powerpoint/2010/main" val="32637618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1583</TotalTime>
  <Words>1526</Words>
  <Application>Microsoft Office PowerPoint</Application>
  <PresentationFormat>Presentación en pantalla (16:9)</PresentationFormat>
  <Paragraphs>109</Paragraphs>
  <Slides>21</Slides>
  <Notes>21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DM Sans</vt:lpstr>
      <vt:lpstr>Arial</vt:lpstr>
      <vt:lpstr>Helvetica Neue</vt:lpstr>
      <vt:lpstr>Wingdings</vt:lpstr>
      <vt:lpstr>Lucida Handwriting</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Diego</cp:lastModifiedBy>
  <cp:revision>39</cp:revision>
  <dcterms:modified xsi:type="dcterms:W3CDTF">2023-06-06T13:51:55Z</dcterms:modified>
</cp:coreProperties>
</file>