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1" r:id="rId2"/>
    <p:sldId id="2562" r:id="rId3"/>
    <p:sldId id="2563" r:id="rId4"/>
    <p:sldId id="2564" r:id="rId5"/>
    <p:sldId id="2565" r:id="rId6"/>
    <p:sldId id="2567" r:id="rId7"/>
    <p:sldId id="2588" r:id="rId8"/>
    <p:sldId id="2571" r:id="rId9"/>
    <p:sldId id="2590" r:id="rId10"/>
    <p:sldId id="2574" r:id="rId11"/>
    <p:sldId id="2579" r:id="rId12"/>
    <p:sldId id="2580" r:id="rId13"/>
    <p:sldId id="2581" r:id="rId14"/>
    <p:sldId id="2583" r:id="rId15"/>
    <p:sldId id="2586" r:id="rId16"/>
    <p:sldId id="258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tch Deck: Solução Inteligente para Digitalização de Documentos Fiscais" id="{03648E6C-9502-4604-AD05-5EDB8988567E}">
          <p14:sldIdLst>
            <p14:sldId id="2561"/>
            <p14:sldId id="2562"/>
          </p14:sldIdLst>
        </p14:section>
        <p14:section name="Problema: Desafios na Digitalização Fiscal de Pequenas Empresas" id="{0CBBE2B0-5155-42DE-BEB8-E70D2B85B42E}">
          <p14:sldIdLst>
            <p14:sldId id="2563"/>
            <p14:sldId id="2564"/>
            <p14:sldId id="2565"/>
          </p14:sldIdLst>
        </p14:section>
        <p14:section name="Solução: Agente Inteligente para Extração de Dados Fiscais" id="{AE684BD6-2FAC-4E54-B61E-9B5D1D851F7D}">
          <p14:sldIdLst>
            <p14:sldId id="2567"/>
            <p14:sldId id="2588"/>
          </p14:sldIdLst>
        </p14:section>
        <p14:section name="Sobre o Agente: Características e Funcionalidades" id="{62C9CC02-C3BE-4FA8-B928-CFDD6C9D688E}">
          <p14:sldIdLst>
            <p14:sldId id="2571"/>
            <p14:sldId id="2590"/>
            <p14:sldId id="2574"/>
          </p14:sldIdLst>
        </p14:section>
        <p14:section name="Oportunidade de Mercado: Potencial e Demanda" id="{5F0C1D3A-D713-47DD-896C-60CEA55FBBDF}">
          <p14:sldIdLst>
            <p14:sldId id="2579"/>
            <p14:sldId id="2580"/>
            <p14:sldId id="2581"/>
          </p14:sldIdLst>
        </p14:section>
        <p14:section name="Concorrência: Diferenciais do Nosso Produto" id="{74E44A0C-ED93-4188-A46A-5CA6AAA5C73E}">
          <p14:sldIdLst>
            <p14:sldId id="2583"/>
            <p14:sldId id="2586"/>
          </p14:sldIdLst>
        </p14:section>
        <p14:section name="Conclusão" id="{5A1118A9-AF89-48DE-AE2B-EF91A2E22723}">
          <p14:sldIdLst>
            <p14:sldId id="25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DDB"/>
    <a:srgbClr val="000000"/>
    <a:srgbClr val="E8E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97F97-C3D9-418C-9438-5045B2AEEB7B}" v="20" dt="2025-10-29T23:53:49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7294" autoAdjust="0"/>
  </p:normalViewPr>
  <p:slideViewPr>
    <p:cSldViewPr snapToGrid="0">
      <p:cViewPr varScale="1">
        <p:scale>
          <a:sx n="46" d="100"/>
          <a:sy n="46" d="100"/>
        </p:scale>
        <p:origin x="3072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6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z" userId="9d9485b46f07d5cc" providerId="LiveId" clId="{D1413C0A-D306-4F20-BABB-0381CBC22B32}"/>
    <pc:docChg chg="undo custSel modSld">
      <pc:chgData name="Ricardo Luz" userId="9d9485b46f07d5cc" providerId="LiveId" clId="{D1413C0A-D306-4F20-BABB-0381CBC22B32}" dt="2025-10-30T00:01:27.338" v="95" actId="20577"/>
      <pc:docMkLst>
        <pc:docMk/>
      </pc:docMkLst>
      <pc:sldChg chg="modNotesTx">
        <pc:chgData name="Ricardo Luz" userId="9d9485b46f07d5cc" providerId="LiveId" clId="{D1413C0A-D306-4F20-BABB-0381CBC22B32}" dt="2025-10-29T23:28:48.058" v="51" actId="6549"/>
        <pc:sldMkLst>
          <pc:docMk/>
          <pc:sldMk cId="766003219" sldId="2561"/>
        </pc:sldMkLst>
      </pc:sldChg>
      <pc:sldChg chg="modNotesTx">
        <pc:chgData name="Ricardo Luz" userId="9d9485b46f07d5cc" providerId="LiveId" clId="{D1413C0A-D306-4F20-BABB-0381CBC22B32}" dt="2025-10-29T23:27:52.841" v="42" actId="6549"/>
        <pc:sldMkLst>
          <pc:docMk/>
          <pc:sldMk cId="1681448369" sldId="2562"/>
        </pc:sldMkLst>
      </pc:sldChg>
      <pc:sldChg chg="modNotesTx">
        <pc:chgData name="Ricardo Luz" userId="9d9485b46f07d5cc" providerId="LiveId" clId="{D1413C0A-D306-4F20-BABB-0381CBC22B32}" dt="2025-10-30T00:01:27.338" v="95" actId="20577"/>
        <pc:sldMkLst>
          <pc:docMk/>
          <pc:sldMk cId="4182435168" sldId="2563"/>
        </pc:sldMkLst>
      </pc:sldChg>
      <pc:sldChg chg="modNotesTx">
        <pc:chgData name="Ricardo Luz" userId="9d9485b46f07d5cc" providerId="LiveId" clId="{D1413C0A-D306-4F20-BABB-0381CBC22B32}" dt="2025-10-29T23:31:23.136" v="59" actId="6549"/>
        <pc:sldMkLst>
          <pc:docMk/>
          <pc:sldMk cId="3740667526" sldId="2564"/>
        </pc:sldMkLst>
      </pc:sldChg>
      <pc:sldChg chg="modNotesTx">
        <pc:chgData name="Ricardo Luz" userId="9d9485b46f07d5cc" providerId="LiveId" clId="{D1413C0A-D306-4F20-BABB-0381CBC22B32}" dt="2025-10-29T23:31:51.566" v="61" actId="6549"/>
        <pc:sldMkLst>
          <pc:docMk/>
          <pc:sldMk cId="1186633409" sldId="2565"/>
        </pc:sldMkLst>
      </pc:sldChg>
      <pc:sldChg chg="modNotesTx">
        <pc:chgData name="Ricardo Luz" userId="9d9485b46f07d5cc" providerId="LiveId" clId="{D1413C0A-D306-4F20-BABB-0381CBC22B32}" dt="2025-10-29T23:32:05.269" v="62" actId="6549"/>
        <pc:sldMkLst>
          <pc:docMk/>
          <pc:sldMk cId="2652461701" sldId="2567"/>
        </pc:sldMkLst>
      </pc:sldChg>
      <pc:sldChg chg="modNotesTx">
        <pc:chgData name="Ricardo Luz" userId="9d9485b46f07d5cc" providerId="LiveId" clId="{D1413C0A-D306-4F20-BABB-0381CBC22B32}" dt="2025-10-29T23:32:08.299" v="63" actId="6549"/>
        <pc:sldMkLst>
          <pc:docMk/>
          <pc:sldMk cId="2811217602" sldId="2571"/>
        </pc:sldMkLst>
      </pc:sldChg>
      <pc:sldChg chg="modNotesTx">
        <pc:chgData name="Ricardo Luz" userId="9d9485b46f07d5cc" providerId="LiveId" clId="{D1413C0A-D306-4F20-BABB-0381CBC22B32}" dt="2025-10-29T23:39:11.578" v="77" actId="20577"/>
        <pc:sldMkLst>
          <pc:docMk/>
          <pc:sldMk cId="3009044071" sldId="2574"/>
        </pc:sldMkLst>
      </pc:sldChg>
      <pc:sldChg chg="modNotesTx">
        <pc:chgData name="Ricardo Luz" userId="9d9485b46f07d5cc" providerId="LiveId" clId="{D1413C0A-D306-4F20-BABB-0381CBC22B32}" dt="2025-10-29T23:32:22.275" v="66" actId="6549"/>
        <pc:sldMkLst>
          <pc:docMk/>
          <pc:sldMk cId="2398468842" sldId="2579"/>
        </pc:sldMkLst>
      </pc:sldChg>
      <pc:sldChg chg="modNotesTx">
        <pc:chgData name="Ricardo Luz" userId="9d9485b46f07d5cc" providerId="LiveId" clId="{D1413C0A-D306-4F20-BABB-0381CBC22B32}" dt="2025-10-29T23:32:25.678" v="67" actId="6549"/>
        <pc:sldMkLst>
          <pc:docMk/>
          <pc:sldMk cId="4235532402" sldId="2580"/>
        </pc:sldMkLst>
      </pc:sldChg>
      <pc:sldChg chg="modNotesTx">
        <pc:chgData name="Ricardo Luz" userId="9d9485b46f07d5cc" providerId="LiveId" clId="{D1413C0A-D306-4F20-BABB-0381CBC22B32}" dt="2025-10-29T23:48:18.771" v="84" actId="20577"/>
        <pc:sldMkLst>
          <pc:docMk/>
          <pc:sldMk cId="3822364961" sldId="2581"/>
        </pc:sldMkLst>
      </pc:sldChg>
      <pc:sldChg chg="modNotesTx">
        <pc:chgData name="Ricardo Luz" userId="9d9485b46f07d5cc" providerId="LiveId" clId="{D1413C0A-D306-4F20-BABB-0381CBC22B32}" dt="2025-10-29T23:49:10.486" v="85" actId="6549"/>
        <pc:sldMkLst>
          <pc:docMk/>
          <pc:sldMk cId="1677676492" sldId="2583"/>
        </pc:sldMkLst>
      </pc:sldChg>
      <pc:sldChg chg="modNotesTx">
        <pc:chgData name="Ricardo Luz" userId="9d9485b46f07d5cc" providerId="LiveId" clId="{D1413C0A-D306-4F20-BABB-0381CBC22B32}" dt="2025-10-29T23:51:03.261" v="86" actId="20577"/>
        <pc:sldMkLst>
          <pc:docMk/>
          <pc:sldMk cId="3769878909" sldId="2586"/>
        </pc:sldMkLst>
      </pc:sldChg>
      <pc:sldChg chg="modNotesTx">
        <pc:chgData name="Ricardo Luz" userId="9d9485b46f07d5cc" providerId="LiveId" clId="{D1413C0A-D306-4F20-BABB-0381CBC22B32}" dt="2025-10-29T23:53:51.091" v="89" actId="20577"/>
        <pc:sldMkLst>
          <pc:docMk/>
          <pc:sldMk cId="1004261413" sldId="2587"/>
        </pc:sldMkLst>
      </pc:sldChg>
      <pc:sldChg chg="modNotesTx">
        <pc:chgData name="Ricardo Luz" userId="9d9485b46f07d5cc" providerId="LiveId" clId="{D1413C0A-D306-4F20-BABB-0381CBC22B32}" dt="2025-10-29T23:35:51.416" v="74" actId="6549"/>
        <pc:sldMkLst>
          <pc:docMk/>
          <pc:sldMk cId="329789188" sldId="2588"/>
        </pc:sldMkLst>
      </pc:sldChg>
      <pc:sldChg chg="modNotesTx">
        <pc:chgData name="Ricardo Luz" userId="9d9485b46f07d5cc" providerId="LiveId" clId="{D1413C0A-D306-4F20-BABB-0381CBC22B32}" dt="2025-10-29T23:38:07.075" v="76" actId="6549"/>
        <pc:sldMkLst>
          <pc:docMk/>
          <pc:sldMk cId="1560853205" sldId="259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2EAAD-DE2A-4311-B7A2-4C17F2377D90}" type="doc">
      <dgm:prSet loTypeId="urn:microsoft.com/office/officeart/2024/3/layout/verticalVisualTextBlock1" loCatId="Picture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FAB9E5F8-4C06-4424-89D5-BA9D8974A24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Custo Elevado das Soluções</a:t>
          </a:r>
        </a:p>
      </dgm:t>
    </dgm:pt>
    <dgm:pt modelId="{B1582AB4-5F8B-4D9E-B9C6-2D0CFAE5D054}" type="parTrans" cxnId="{5CF9CD85-C7DE-4908-B6E8-2649D245A17D}">
      <dgm:prSet/>
      <dgm:spPr/>
      <dgm:t>
        <a:bodyPr/>
        <a:lstStyle/>
        <a:p>
          <a:endParaRPr lang="pt-BR"/>
        </a:p>
      </dgm:t>
    </dgm:pt>
    <dgm:pt modelId="{6B6A69B8-5C51-4206-8338-A1BB0AED5B57}" type="sibTrans" cxnId="{5CF9CD85-C7DE-4908-B6E8-2649D245A17D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pt-BR"/>
        </a:p>
      </dgm:t>
    </dgm:pt>
    <dgm:pt modelId="{96669806-497E-4EFF-A934-48AAB5824A7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As soluções de digitalização no mercado são frequentemente muito caras, o que impede pequenas empresas de adotá-las.</a:t>
          </a:r>
        </a:p>
      </dgm:t>
    </dgm:pt>
    <dgm:pt modelId="{97CD3EC1-F783-4E28-8206-2EABCA8347F0}" type="parTrans" cxnId="{4DED2B43-00C0-487F-A218-E98B18FFEE12}">
      <dgm:prSet/>
      <dgm:spPr/>
      <dgm:t>
        <a:bodyPr/>
        <a:lstStyle/>
        <a:p>
          <a:endParaRPr lang="pt-BR"/>
        </a:p>
      </dgm:t>
    </dgm:pt>
    <dgm:pt modelId="{9A985B59-395C-4159-B03F-54884F4C42E3}" type="sibTrans" cxnId="{4DED2B43-00C0-487F-A218-E98B18FFEE12}">
      <dgm:prSet/>
      <dgm:spPr/>
      <dgm:t>
        <a:bodyPr/>
        <a:lstStyle/>
        <a:p>
          <a:endParaRPr lang="pt-BR"/>
        </a:p>
      </dgm:t>
    </dgm:pt>
    <dgm:pt modelId="{3C8B77A1-5867-4054-AB8E-02C28157AB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Complexidade das Tecnologias</a:t>
          </a:r>
        </a:p>
      </dgm:t>
    </dgm:pt>
    <dgm:pt modelId="{9CD4040C-B0C5-46DF-847A-7EDEB5D5A241}" type="parTrans" cxnId="{3196AE23-0A39-4F45-8771-7C7BAA927790}">
      <dgm:prSet/>
      <dgm:spPr/>
      <dgm:t>
        <a:bodyPr/>
        <a:lstStyle/>
        <a:p>
          <a:endParaRPr lang="pt-BR"/>
        </a:p>
      </dgm:t>
    </dgm:pt>
    <dgm:pt modelId="{3DD61529-0F8E-4D92-8A63-EC662BA16654}" type="sibTrans" cxnId="{3196AE23-0A39-4F45-8771-7C7BAA927790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pt-BR"/>
        </a:p>
      </dgm:t>
    </dgm:pt>
    <dgm:pt modelId="{FB955CB5-EAAF-4A6F-BD6A-39117955070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Além do custo, a complexidade das tecnologias de digitalização é uma barreira significativa para pequenas empresas.</a:t>
          </a:r>
        </a:p>
      </dgm:t>
    </dgm:pt>
    <dgm:pt modelId="{61E9F725-CBDB-4908-858A-952FD6A842FF}" type="parTrans" cxnId="{FB47A18C-8A6B-491B-95A3-774CA368A88C}">
      <dgm:prSet/>
      <dgm:spPr/>
      <dgm:t>
        <a:bodyPr/>
        <a:lstStyle/>
        <a:p>
          <a:endParaRPr lang="pt-BR"/>
        </a:p>
      </dgm:t>
    </dgm:pt>
    <dgm:pt modelId="{CE5E34FD-0F62-4D6E-90CE-D7D555C4029F}" type="sibTrans" cxnId="{FB47A18C-8A6B-491B-95A3-774CA368A88C}">
      <dgm:prSet/>
      <dgm:spPr/>
      <dgm:t>
        <a:bodyPr/>
        <a:lstStyle/>
        <a:p>
          <a:endParaRPr lang="pt-BR"/>
        </a:p>
      </dgm:t>
    </dgm:pt>
    <dgm:pt modelId="{741A3BF6-06A8-4873-80E3-64CE5F9A58D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dirty="0"/>
            <a:t>Processos Manuais Ineficientes</a:t>
          </a:r>
        </a:p>
      </dgm:t>
    </dgm:pt>
    <dgm:pt modelId="{58A33E17-AE04-4D4F-B057-E36F7343FF96}" type="parTrans" cxnId="{7277B57E-F3DD-49AE-ACE2-5AD45D46979B}">
      <dgm:prSet/>
      <dgm:spPr/>
      <dgm:t>
        <a:bodyPr/>
        <a:lstStyle/>
        <a:p>
          <a:endParaRPr lang="pt-BR"/>
        </a:p>
      </dgm:t>
    </dgm:pt>
    <dgm:pt modelId="{C9175CC1-C51B-49D4-9FA5-1B7E39C6C55D}" type="sibTrans" cxnId="{7277B57E-F3DD-49AE-ACE2-5AD45D46979B}">
      <dgm:prSet/>
      <dgm:spPr/>
      <dgm:t>
        <a:bodyPr/>
        <a:lstStyle/>
        <a:p>
          <a:endParaRPr lang="pt-BR"/>
        </a:p>
      </dgm:t>
    </dgm:pt>
    <dgm:pt modelId="{933F1ED9-0565-41F3-87DE-ABB0BB9B727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 falta de soluções acessíveis resulta em processos manuais, ineficientes e propensos a erros nas pequenas empresas.</a:t>
          </a:r>
        </a:p>
      </dgm:t>
    </dgm:pt>
    <dgm:pt modelId="{273DC83A-E53C-4F61-AC6D-958BC07B2F6A}" type="parTrans" cxnId="{E694D050-CC73-4F37-A6DC-53DC55F1BDCC}">
      <dgm:prSet/>
      <dgm:spPr/>
      <dgm:t>
        <a:bodyPr/>
        <a:lstStyle/>
        <a:p>
          <a:endParaRPr lang="pt-BR"/>
        </a:p>
      </dgm:t>
    </dgm:pt>
    <dgm:pt modelId="{A817DFBC-AF74-40F2-A2D1-558CF825DA86}" type="sibTrans" cxnId="{E694D050-CC73-4F37-A6DC-53DC55F1BDCC}">
      <dgm:prSet/>
      <dgm:spPr/>
      <dgm:t>
        <a:bodyPr/>
        <a:lstStyle/>
        <a:p>
          <a:endParaRPr lang="pt-BR"/>
        </a:p>
      </dgm:t>
    </dgm:pt>
    <dgm:pt modelId="{522008F1-687E-4C1C-A622-D30E5E7DBD86}" type="pres">
      <dgm:prSet presAssocID="{8E82EAAD-DE2A-4311-B7A2-4C17F2377D90}" presName="Root" presStyleCnt="0">
        <dgm:presLayoutVars>
          <dgm:dir/>
          <dgm:resizeHandles val="exact"/>
        </dgm:presLayoutVars>
      </dgm:prSet>
      <dgm:spPr/>
    </dgm:pt>
    <dgm:pt modelId="{F0B01FA3-49B7-4F51-AEE2-C603F00D12B3}" type="pres">
      <dgm:prSet presAssocID="{FAB9E5F8-4C06-4424-89D5-BA9D8974A243}" presName="Composite" presStyleCnt="0"/>
      <dgm:spPr/>
    </dgm:pt>
    <dgm:pt modelId="{F3EDCBD2-FECD-4F3A-9275-9651423DDEB2}" type="pres">
      <dgm:prSet presAssocID="{FAB9E5F8-4C06-4424-89D5-BA9D8974A243}" presName="Pictur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r="19571" b="2"/>
          <a:stretch/>
        </a:blipFill>
      </dgm:spPr>
      <dgm:extLst>
        <a:ext uri="{E40237B7-FDA0-4F09-8148-C483321AD2D9}">
          <dgm14:cNvPr xmlns:dgm14="http://schemas.microsoft.com/office/drawing/2010/diagram" id="0" name="" descr="retrato, de, um, homem adulto, usando, seu, celular, enquanto, trabalhando, seu, finanças, em, casa"/>
        </a:ext>
      </dgm:extLst>
    </dgm:pt>
    <dgm:pt modelId="{4B8DD849-6069-47C0-AF09-CADBFDDAE52A}" type="pres">
      <dgm:prSet presAssocID="{FAB9E5F8-4C06-4424-89D5-BA9D8974A243}" presName="Subtitle" presStyleLbl="revTx" presStyleIdx="0" presStyleCnt="6">
        <dgm:presLayoutVars>
          <dgm:chMax val="0"/>
          <dgm:bulletEnabled/>
        </dgm:presLayoutVars>
      </dgm:prSet>
      <dgm:spPr/>
    </dgm:pt>
    <dgm:pt modelId="{64C14AF4-A68D-457D-BCDC-6F5F3F2DF679}" type="pres">
      <dgm:prSet presAssocID="{FAB9E5F8-4C06-4424-89D5-BA9D8974A243}" presName="Description" presStyleLbl="revTx" presStyleIdx="1" presStyleCnt="6">
        <dgm:presLayoutVars>
          <dgm:bulletEnabled/>
        </dgm:presLayoutVars>
      </dgm:prSet>
      <dgm:spPr/>
    </dgm:pt>
    <dgm:pt modelId="{8F2F8A02-87CD-4A60-81C1-4A499C759976}" type="pres">
      <dgm:prSet presAssocID="{6B6A69B8-5C51-4206-8338-A1BB0AED5B57}" presName="sibTrans" presStyleLbl="sibTrans2D1" presStyleIdx="0" presStyleCnt="0"/>
      <dgm:spPr/>
    </dgm:pt>
    <dgm:pt modelId="{8098471F-D54E-4C2A-AF4D-E0515DDBFF7D}" type="pres">
      <dgm:prSet presAssocID="{3C8B77A1-5867-4054-AB8E-02C28157AB57}" presName="Composite" presStyleCnt="0"/>
      <dgm:spPr/>
    </dgm:pt>
    <dgm:pt modelId="{440E61A7-F02C-46F7-85CD-77D368CBD1DA}" type="pres">
      <dgm:prSet presAssocID="{3C8B77A1-5867-4054-AB8E-02C28157AB57}" presName="Picture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3" r="12238" b="2"/>
          <a:stretch/>
        </a:blipFill>
      </dgm:spPr>
      <dgm:extLst>
        <a:ext uri="{E40237B7-FDA0-4F09-8148-C483321AD2D9}">
          <dgm14:cNvPr xmlns:dgm14="http://schemas.microsoft.com/office/drawing/2010/diagram" id="0" name="" descr="Cidade inteligente e rede de comunicação sem fio"/>
        </a:ext>
      </dgm:extLst>
    </dgm:pt>
    <dgm:pt modelId="{E61AA07C-FE88-41C4-8407-497D8732E1C2}" type="pres">
      <dgm:prSet presAssocID="{3C8B77A1-5867-4054-AB8E-02C28157AB57}" presName="Subtitle" presStyleLbl="revTx" presStyleIdx="2" presStyleCnt="6">
        <dgm:presLayoutVars>
          <dgm:chMax val="0"/>
          <dgm:bulletEnabled/>
        </dgm:presLayoutVars>
      </dgm:prSet>
      <dgm:spPr/>
    </dgm:pt>
    <dgm:pt modelId="{76167392-5D1F-434A-92F8-6DA006C10968}" type="pres">
      <dgm:prSet presAssocID="{3C8B77A1-5867-4054-AB8E-02C28157AB57}" presName="Description" presStyleLbl="revTx" presStyleIdx="3" presStyleCnt="6">
        <dgm:presLayoutVars>
          <dgm:bulletEnabled/>
        </dgm:presLayoutVars>
      </dgm:prSet>
      <dgm:spPr/>
    </dgm:pt>
    <dgm:pt modelId="{FF3F89ED-8D97-45FA-AC7C-E8E9C60D0A32}" type="pres">
      <dgm:prSet presAssocID="{3DD61529-0F8E-4D92-8A63-EC662BA16654}" presName="sibTrans" presStyleLbl="sibTrans2D1" presStyleIdx="0" presStyleCnt="0"/>
      <dgm:spPr/>
    </dgm:pt>
    <dgm:pt modelId="{2105AC9D-3909-49E0-B334-F67DF1BE0372}" type="pres">
      <dgm:prSet presAssocID="{741A3BF6-06A8-4873-80E3-64CE5F9A58D8}" presName="Composite" presStyleCnt="0"/>
      <dgm:spPr/>
    </dgm:pt>
    <dgm:pt modelId="{C024F525-B163-4D96-B740-CBFE895285D8}" type="pres">
      <dgm:prSet presAssocID="{741A3BF6-06A8-4873-80E3-64CE5F9A58D8}" presName="Picture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 r="16307" b="2"/>
          <a:stretch/>
        </a:blipFill>
      </dgm:spPr>
      <dgm:extLst>
        <a:ext uri="{E40237B7-FDA0-4F09-8148-C483321AD2D9}">
          <dgm14:cNvPr xmlns:dgm14="http://schemas.microsoft.com/office/drawing/2010/diagram" id="0" name="" descr="A educação é uma parte crucial do ser humano e da sociedade"/>
        </a:ext>
      </dgm:extLst>
    </dgm:pt>
    <dgm:pt modelId="{487F4676-B5AE-41E9-B53B-E7E4FBA5D5BF}" type="pres">
      <dgm:prSet presAssocID="{741A3BF6-06A8-4873-80E3-64CE5F9A58D8}" presName="Subtitle" presStyleLbl="revTx" presStyleIdx="4" presStyleCnt="6">
        <dgm:presLayoutVars>
          <dgm:chMax val="0"/>
          <dgm:bulletEnabled/>
        </dgm:presLayoutVars>
      </dgm:prSet>
      <dgm:spPr/>
    </dgm:pt>
    <dgm:pt modelId="{7BF6D86C-4DF7-46E5-918E-118F12796BA8}" type="pres">
      <dgm:prSet presAssocID="{741A3BF6-06A8-4873-80E3-64CE5F9A58D8}" presName="Description" presStyleLbl="revTx" presStyleIdx="5" presStyleCnt="6">
        <dgm:presLayoutVars>
          <dgm:bulletEnabled/>
        </dgm:presLayoutVars>
      </dgm:prSet>
      <dgm:spPr/>
    </dgm:pt>
  </dgm:ptLst>
  <dgm:cxnLst>
    <dgm:cxn modelId="{AE80AB00-EE8F-4241-B908-72CAE3E71693}" type="presOf" srcId="{6B6A69B8-5C51-4206-8338-A1BB0AED5B57}" destId="{8F2F8A02-87CD-4A60-81C1-4A499C759976}" srcOrd="0" destOrd="0" presId="urn:microsoft.com/office/officeart/2024/3/layout/verticalVisualTextBlock1"/>
    <dgm:cxn modelId="{3196AE23-0A39-4F45-8771-7C7BAA927790}" srcId="{8E82EAAD-DE2A-4311-B7A2-4C17F2377D90}" destId="{3C8B77A1-5867-4054-AB8E-02C28157AB57}" srcOrd="1" destOrd="0" parTransId="{9CD4040C-B0C5-46DF-847A-7EDEB5D5A241}" sibTransId="{3DD61529-0F8E-4D92-8A63-EC662BA16654}"/>
    <dgm:cxn modelId="{8B483C2A-03A0-4A8E-A9F8-558318CBCEFF}" type="presOf" srcId="{8E82EAAD-DE2A-4311-B7A2-4C17F2377D90}" destId="{522008F1-687E-4C1C-A622-D30E5E7DBD86}" srcOrd="0" destOrd="0" presId="urn:microsoft.com/office/officeart/2024/3/layout/verticalVisualTextBlock1"/>
    <dgm:cxn modelId="{BE2DA22B-C5D9-4B4D-99F2-04083821B577}" type="presOf" srcId="{FAB9E5F8-4C06-4424-89D5-BA9D8974A243}" destId="{4B8DD849-6069-47C0-AF09-CADBFDDAE52A}" srcOrd="0" destOrd="0" presId="urn:microsoft.com/office/officeart/2024/3/layout/verticalVisualTextBlock1"/>
    <dgm:cxn modelId="{4DED2B43-00C0-487F-A218-E98B18FFEE12}" srcId="{FAB9E5F8-4C06-4424-89D5-BA9D8974A243}" destId="{96669806-497E-4EFF-A934-48AAB5824A70}" srcOrd="0" destOrd="0" parTransId="{97CD3EC1-F783-4E28-8206-2EABCA8347F0}" sibTransId="{9A985B59-395C-4159-B03F-54884F4C42E3}"/>
    <dgm:cxn modelId="{E694D050-CC73-4F37-A6DC-53DC55F1BDCC}" srcId="{741A3BF6-06A8-4873-80E3-64CE5F9A58D8}" destId="{933F1ED9-0565-41F3-87DE-ABB0BB9B727F}" srcOrd="0" destOrd="0" parTransId="{273DC83A-E53C-4F61-AC6D-958BC07B2F6A}" sibTransId="{A817DFBC-AF74-40F2-A2D1-558CF825DA86}"/>
    <dgm:cxn modelId="{16FE1F56-C29E-4865-B452-C545E4DFDB3E}" type="presOf" srcId="{96669806-497E-4EFF-A934-48AAB5824A70}" destId="{64C14AF4-A68D-457D-BCDC-6F5F3F2DF679}" srcOrd="0" destOrd="0" presId="urn:microsoft.com/office/officeart/2024/3/layout/verticalVisualTextBlock1"/>
    <dgm:cxn modelId="{7277B57E-F3DD-49AE-ACE2-5AD45D46979B}" srcId="{8E82EAAD-DE2A-4311-B7A2-4C17F2377D90}" destId="{741A3BF6-06A8-4873-80E3-64CE5F9A58D8}" srcOrd="2" destOrd="0" parTransId="{58A33E17-AE04-4D4F-B057-E36F7343FF96}" sibTransId="{C9175CC1-C51B-49D4-9FA5-1B7E39C6C55D}"/>
    <dgm:cxn modelId="{5CF9CD85-C7DE-4908-B6E8-2649D245A17D}" srcId="{8E82EAAD-DE2A-4311-B7A2-4C17F2377D90}" destId="{FAB9E5F8-4C06-4424-89D5-BA9D8974A243}" srcOrd="0" destOrd="0" parTransId="{B1582AB4-5F8B-4D9E-B9C6-2D0CFAE5D054}" sibTransId="{6B6A69B8-5C51-4206-8338-A1BB0AED5B57}"/>
    <dgm:cxn modelId="{FB47A18C-8A6B-491B-95A3-774CA368A88C}" srcId="{3C8B77A1-5867-4054-AB8E-02C28157AB57}" destId="{FB955CB5-EAAF-4A6F-BD6A-39117955070A}" srcOrd="0" destOrd="0" parTransId="{61E9F725-CBDB-4908-858A-952FD6A842FF}" sibTransId="{CE5E34FD-0F62-4D6E-90CE-D7D555C4029F}"/>
    <dgm:cxn modelId="{678449A4-86A3-4C2A-8A62-DB869A3D61F0}" type="presOf" srcId="{3DD61529-0F8E-4D92-8A63-EC662BA16654}" destId="{FF3F89ED-8D97-45FA-AC7C-E8E9C60D0A32}" srcOrd="0" destOrd="0" presId="urn:microsoft.com/office/officeart/2024/3/layout/verticalVisualTextBlock1"/>
    <dgm:cxn modelId="{4E7450D5-0B8E-4C50-BBA4-A98D17A4754D}" type="presOf" srcId="{FB955CB5-EAAF-4A6F-BD6A-39117955070A}" destId="{76167392-5D1F-434A-92F8-6DA006C10968}" srcOrd="0" destOrd="0" presId="urn:microsoft.com/office/officeart/2024/3/layout/verticalVisualTextBlock1"/>
    <dgm:cxn modelId="{4564C7D9-4409-4879-A5CD-036AA58E2ABA}" type="presOf" srcId="{741A3BF6-06A8-4873-80E3-64CE5F9A58D8}" destId="{487F4676-B5AE-41E9-B53B-E7E4FBA5D5BF}" srcOrd="0" destOrd="0" presId="urn:microsoft.com/office/officeart/2024/3/layout/verticalVisualTextBlock1"/>
    <dgm:cxn modelId="{B34077E8-0EDA-445F-8461-D1B67C042495}" type="presOf" srcId="{3C8B77A1-5867-4054-AB8E-02C28157AB57}" destId="{E61AA07C-FE88-41C4-8407-497D8732E1C2}" srcOrd="0" destOrd="0" presId="urn:microsoft.com/office/officeart/2024/3/layout/verticalVisualTextBlock1"/>
    <dgm:cxn modelId="{0B3455F1-2994-4D1E-B728-C7A3A05153B7}" type="presOf" srcId="{933F1ED9-0565-41F3-87DE-ABB0BB9B727F}" destId="{7BF6D86C-4DF7-46E5-918E-118F12796BA8}" srcOrd="0" destOrd="0" presId="urn:microsoft.com/office/officeart/2024/3/layout/verticalVisualTextBlock1"/>
    <dgm:cxn modelId="{D92BD488-9C48-4497-9EFC-CB9BB09376E9}" type="presParOf" srcId="{522008F1-687E-4C1C-A622-D30E5E7DBD86}" destId="{F0B01FA3-49B7-4F51-AEE2-C603F00D12B3}" srcOrd="0" destOrd="0" presId="urn:microsoft.com/office/officeart/2024/3/layout/verticalVisualTextBlock1"/>
    <dgm:cxn modelId="{F751D6BA-992E-4DCD-9BBF-BA0F4AF69A8C}" type="presParOf" srcId="{F0B01FA3-49B7-4F51-AEE2-C603F00D12B3}" destId="{F3EDCBD2-FECD-4F3A-9275-9651423DDEB2}" srcOrd="0" destOrd="0" presId="urn:microsoft.com/office/officeart/2024/3/layout/verticalVisualTextBlock1"/>
    <dgm:cxn modelId="{9153872B-4350-4E40-A99E-9A1FC84AB65F}" type="presParOf" srcId="{F0B01FA3-49B7-4F51-AEE2-C603F00D12B3}" destId="{4B8DD849-6069-47C0-AF09-CADBFDDAE52A}" srcOrd="1" destOrd="0" presId="urn:microsoft.com/office/officeart/2024/3/layout/verticalVisualTextBlock1"/>
    <dgm:cxn modelId="{EE8B8502-2CBA-4D33-821B-BF31FE5E134F}" type="presParOf" srcId="{F0B01FA3-49B7-4F51-AEE2-C603F00D12B3}" destId="{64C14AF4-A68D-457D-BCDC-6F5F3F2DF679}" srcOrd="2" destOrd="0" presId="urn:microsoft.com/office/officeart/2024/3/layout/verticalVisualTextBlock1"/>
    <dgm:cxn modelId="{A748186A-70C5-45A1-B7DC-38EE56A766BF}" type="presParOf" srcId="{522008F1-687E-4C1C-A622-D30E5E7DBD86}" destId="{8F2F8A02-87CD-4A60-81C1-4A499C759976}" srcOrd="1" destOrd="0" presId="urn:microsoft.com/office/officeart/2024/3/layout/verticalVisualTextBlock1"/>
    <dgm:cxn modelId="{4A82C93E-E996-49EB-8C01-B4DCFE4F1A1B}" type="presParOf" srcId="{522008F1-687E-4C1C-A622-D30E5E7DBD86}" destId="{8098471F-D54E-4C2A-AF4D-E0515DDBFF7D}" srcOrd="2" destOrd="0" presId="urn:microsoft.com/office/officeart/2024/3/layout/verticalVisualTextBlock1"/>
    <dgm:cxn modelId="{D9BDCB85-B639-4838-ADA8-8F012AA39D0D}" type="presParOf" srcId="{8098471F-D54E-4C2A-AF4D-E0515DDBFF7D}" destId="{440E61A7-F02C-46F7-85CD-77D368CBD1DA}" srcOrd="0" destOrd="0" presId="urn:microsoft.com/office/officeart/2024/3/layout/verticalVisualTextBlock1"/>
    <dgm:cxn modelId="{C738FF66-EC9D-4B55-A15C-B834FA894D60}" type="presParOf" srcId="{8098471F-D54E-4C2A-AF4D-E0515DDBFF7D}" destId="{E61AA07C-FE88-41C4-8407-497D8732E1C2}" srcOrd="1" destOrd="0" presId="urn:microsoft.com/office/officeart/2024/3/layout/verticalVisualTextBlock1"/>
    <dgm:cxn modelId="{A63B94E2-DF8B-47BF-9F1B-1624BE9A4202}" type="presParOf" srcId="{8098471F-D54E-4C2A-AF4D-E0515DDBFF7D}" destId="{76167392-5D1F-434A-92F8-6DA006C10968}" srcOrd="2" destOrd="0" presId="urn:microsoft.com/office/officeart/2024/3/layout/verticalVisualTextBlock1"/>
    <dgm:cxn modelId="{6203BABC-25F2-468C-B4C5-123F9C635E90}" type="presParOf" srcId="{522008F1-687E-4C1C-A622-D30E5E7DBD86}" destId="{FF3F89ED-8D97-45FA-AC7C-E8E9C60D0A32}" srcOrd="3" destOrd="0" presId="urn:microsoft.com/office/officeart/2024/3/layout/verticalVisualTextBlock1"/>
    <dgm:cxn modelId="{F251C1C3-B39F-43DD-A4BC-93CCDDF22697}" type="presParOf" srcId="{522008F1-687E-4C1C-A622-D30E5E7DBD86}" destId="{2105AC9D-3909-49E0-B334-F67DF1BE0372}" srcOrd="4" destOrd="0" presId="urn:microsoft.com/office/officeart/2024/3/layout/verticalVisualTextBlock1"/>
    <dgm:cxn modelId="{C71435C3-E427-4C37-9ED8-C7CB0095F4B8}" type="presParOf" srcId="{2105AC9D-3909-49E0-B334-F67DF1BE0372}" destId="{C024F525-B163-4D96-B740-CBFE895285D8}" srcOrd="0" destOrd="0" presId="urn:microsoft.com/office/officeart/2024/3/layout/verticalVisualTextBlock1"/>
    <dgm:cxn modelId="{E73B026A-7696-4FB4-9DE6-2F785D663127}" type="presParOf" srcId="{2105AC9D-3909-49E0-B334-F67DF1BE0372}" destId="{487F4676-B5AE-41E9-B53B-E7E4FBA5D5BF}" srcOrd="1" destOrd="0" presId="urn:microsoft.com/office/officeart/2024/3/layout/verticalVisualTextBlock1"/>
    <dgm:cxn modelId="{1797CEBC-950F-4CB2-BC16-8D2DD373A7F5}" type="presParOf" srcId="{2105AC9D-3909-49E0-B334-F67DF1BE0372}" destId="{7BF6D86C-4DF7-46E5-918E-118F12796BA8}" srcOrd="2" destOrd="0" presId="urn:microsoft.com/office/officeart/2024/3/layout/verticalVisualTextBlock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26F353-30DD-449E-A631-634CC7D9C332}" type="doc">
      <dgm:prSet loTypeId="urn:microsoft.com/office/officeart/2024/3/layout/verticalVisualTextBlock1" loCatId="Pictur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76BBACC0-E37A-4D05-AD25-9E2AA57DFC3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Métodos Manuais em MPEs</a:t>
          </a:r>
        </a:p>
      </dgm:t>
    </dgm:pt>
    <dgm:pt modelId="{A1F49295-49E4-425A-8ACC-82331AE1DCDC}" type="parTrans" cxnId="{64F75636-AB66-45EA-96CF-4D2A88FBFA06}">
      <dgm:prSet/>
      <dgm:spPr/>
      <dgm:t>
        <a:bodyPr/>
        <a:lstStyle/>
        <a:p>
          <a:endParaRPr lang="pt-BR"/>
        </a:p>
      </dgm:t>
    </dgm:pt>
    <dgm:pt modelId="{59ECE6D0-1A0D-4E6A-AD3E-2F9EEB73B149}" type="sibTrans" cxnId="{64F75636-AB66-45EA-96CF-4D2A88FBFA06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pt-BR"/>
        </a:p>
      </dgm:t>
    </dgm:pt>
    <dgm:pt modelId="{335370F1-2D35-448F-BF6F-F7D31FCB6B1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Muitas pequenas e médias empresas ainda utilizam métodos manuais para gerenciar seus documentos fiscais, o que pode ser ineficiente.</a:t>
          </a:r>
        </a:p>
      </dgm:t>
    </dgm:pt>
    <dgm:pt modelId="{CA726CF4-A668-469F-BFE5-1097493C051B}" type="parTrans" cxnId="{00E2FFD3-2357-401C-9601-B4249E38F2F8}">
      <dgm:prSet/>
      <dgm:spPr/>
      <dgm:t>
        <a:bodyPr/>
        <a:lstStyle/>
        <a:p>
          <a:endParaRPr lang="pt-BR"/>
        </a:p>
      </dgm:t>
    </dgm:pt>
    <dgm:pt modelId="{9CD9C6CF-ADF5-4842-B233-8338E6F4A3FB}" type="sibTrans" cxnId="{00E2FFD3-2357-401C-9601-B4249E38F2F8}">
      <dgm:prSet/>
      <dgm:spPr/>
      <dgm:t>
        <a:bodyPr/>
        <a:lstStyle/>
        <a:p>
          <a:endParaRPr lang="pt-BR"/>
        </a:p>
      </dgm:t>
    </dgm:pt>
    <dgm:pt modelId="{652471B6-123E-437E-93F7-3179229FD5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Oportunidade de Digitalização</a:t>
          </a:r>
        </a:p>
      </dgm:t>
    </dgm:pt>
    <dgm:pt modelId="{F9A5673E-E3BA-4C73-8EBB-C2955CF83874}" type="parTrans" cxnId="{95C58706-E670-4800-A6E0-5D727601641B}">
      <dgm:prSet/>
      <dgm:spPr/>
      <dgm:t>
        <a:bodyPr/>
        <a:lstStyle/>
        <a:p>
          <a:endParaRPr lang="pt-BR"/>
        </a:p>
      </dgm:t>
    </dgm:pt>
    <dgm:pt modelId="{461AA219-B35A-4CD9-BA09-440077104857}" type="sibTrans" cxnId="{95C58706-E670-4800-A6E0-5D727601641B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pt-BR"/>
        </a:p>
      </dgm:t>
    </dgm:pt>
    <dgm:pt modelId="{4AEC1F92-E5FF-4738-8FF3-E61728DA70C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 transição para métodos digitais representa uma oportunidade significativa para melhorar a eficiência operacional nas MPEs.</a:t>
          </a:r>
        </a:p>
      </dgm:t>
    </dgm:pt>
    <dgm:pt modelId="{033297C1-7D32-4F61-9AE9-A90FD67193B4}" type="parTrans" cxnId="{E5450B89-8F1D-4F03-AD7C-CC41FD43C440}">
      <dgm:prSet/>
      <dgm:spPr/>
      <dgm:t>
        <a:bodyPr/>
        <a:lstStyle/>
        <a:p>
          <a:endParaRPr lang="pt-BR"/>
        </a:p>
      </dgm:t>
    </dgm:pt>
    <dgm:pt modelId="{99EFEE1D-A898-4F60-BC79-970906DBB20D}" type="sibTrans" cxnId="{E5450B89-8F1D-4F03-AD7C-CC41FD43C440}">
      <dgm:prSet/>
      <dgm:spPr/>
      <dgm:t>
        <a:bodyPr/>
        <a:lstStyle/>
        <a:p>
          <a:endParaRPr lang="pt-BR"/>
        </a:p>
      </dgm:t>
    </dgm:pt>
    <dgm:pt modelId="{9788100F-A63B-4531-AE1F-08E56AA99FFC}" type="pres">
      <dgm:prSet presAssocID="{DE26F353-30DD-449E-A631-634CC7D9C332}" presName="Root" presStyleCnt="0">
        <dgm:presLayoutVars>
          <dgm:dir/>
          <dgm:resizeHandles val="exact"/>
        </dgm:presLayoutVars>
      </dgm:prSet>
      <dgm:spPr/>
    </dgm:pt>
    <dgm:pt modelId="{C499C2CA-EB46-47E8-90F8-621F1B251B93}" type="pres">
      <dgm:prSet presAssocID="{76BBACC0-E37A-4D05-AD25-9E2AA57DFC34}" presName="Composite" presStyleCnt="0"/>
      <dgm:spPr/>
    </dgm:pt>
    <dgm:pt modelId="{158846BA-8071-4D42-911D-502FE0F8CB55}" type="pres">
      <dgm:prSet presAssocID="{76BBACC0-E37A-4D05-AD25-9E2AA57DFC34}" presName="Picture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6" r="13869" b="-6"/>
          <a:stretch/>
        </a:blipFill>
      </dgm:spPr>
      <dgm:extLst>
        <a:ext uri="{E40237B7-FDA0-4F09-8148-C483321AD2D9}">
          <dgm14:cNvPr xmlns:dgm14="http://schemas.microsoft.com/office/drawing/2010/diagram" id="0" name="" descr="Vista de perto de objetos em casa ou no escritório."/>
        </a:ext>
      </dgm:extLst>
    </dgm:pt>
    <dgm:pt modelId="{198C5E6F-5B0D-46C1-85F4-A0C7E18B8A59}" type="pres">
      <dgm:prSet presAssocID="{76BBACC0-E37A-4D05-AD25-9E2AA57DFC34}" presName="Subtitle" presStyleLbl="revTx" presStyleIdx="0" presStyleCnt="4">
        <dgm:presLayoutVars>
          <dgm:chMax val="0"/>
          <dgm:bulletEnabled/>
        </dgm:presLayoutVars>
      </dgm:prSet>
      <dgm:spPr/>
    </dgm:pt>
    <dgm:pt modelId="{9C6921E2-CBEB-41EA-B581-8BDBC866BFBD}" type="pres">
      <dgm:prSet presAssocID="{76BBACC0-E37A-4D05-AD25-9E2AA57DFC34}" presName="Description" presStyleLbl="revTx" presStyleIdx="1" presStyleCnt="4">
        <dgm:presLayoutVars>
          <dgm:bulletEnabled/>
        </dgm:presLayoutVars>
      </dgm:prSet>
      <dgm:spPr/>
    </dgm:pt>
    <dgm:pt modelId="{617A33EE-46D7-458A-8BDE-4CE4800ABAA1}" type="pres">
      <dgm:prSet presAssocID="{59ECE6D0-1A0D-4E6A-AD3E-2F9EEB73B149}" presName="sibTrans" presStyleLbl="sibTrans2D1" presStyleIdx="0" presStyleCnt="0"/>
      <dgm:spPr/>
    </dgm:pt>
    <dgm:pt modelId="{C45EBF3A-5AD3-4FA3-AB23-2A81177D63FD}" type="pres">
      <dgm:prSet presAssocID="{652471B6-123E-437E-93F7-3179229FD5BC}" presName="Composite" presStyleCnt="0"/>
      <dgm:spPr/>
    </dgm:pt>
    <dgm:pt modelId="{6A38CA83-F127-4035-9BEE-6B3DAAA45D42}" type="pres">
      <dgm:prSet presAssocID="{652471B6-123E-437E-93F7-3179229FD5BC}" presName="Picture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14126" b="2"/>
          <a:stretch/>
        </a:blipFill>
      </dgm:spPr>
      <dgm:extLst>
        <a:ext uri="{E40237B7-FDA0-4F09-8148-C483321AD2D9}">
          <dgm14:cNvPr xmlns:dgm14="http://schemas.microsoft.com/office/drawing/2010/diagram" id="0" name="" descr="Pessoa que veste os smartglasses da realidade misturada que tocam na tela transparente"/>
        </a:ext>
      </dgm:extLst>
    </dgm:pt>
    <dgm:pt modelId="{961EBA5E-9085-4508-9A45-3C25910A7A40}" type="pres">
      <dgm:prSet presAssocID="{652471B6-123E-437E-93F7-3179229FD5BC}" presName="Subtitle" presStyleLbl="revTx" presStyleIdx="2" presStyleCnt="4">
        <dgm:presLayoutVars>
          <dgm:chMax val="0"/>
          <dgm:bulletEnabled/>
        </dgm:presLayoutVars>
      </dgm:prSet>
      <dgm:spPr/>
    </dgm:pt>
    <dgm:pt modelId="{2BDBACDC-3C99-41AE-B8A7-821E64DD517E}" type="pres">
      <dgm:prSet presAssocID="{652471B6-123E-437E-93F7-3179229FD5BC}" presName="Description" presStyleLbl="revTx" presStyleIdx="3" presStyleCnt="4">
        <dgm:presLayoutVars>
          <dgm:bulletEnabled/>
        </dgm:presLayoutVars>
      </dgm:prSet>
      <dgm:spPr/>
    </dgm:pt>
  </dgm:ptLst>
  <dgm:cxnLst>
    <dgm:cxn modelId="{95C58706-E670-4800-A6E0-5D727601641B}" srcId="{DE26F353-30DD-449E-A631-634CC7D9C332}" destId="{652471B6-123E-437E-93F7-3179229FD5BC}" srcOrd="1" destOrd="0" parTransId="{F9A5673E-E3BA-4C73-8EBB-C2955CF83874}" sibTransId="{461AA219-B35A-4CD9-BA09-440077104857}"/>
    <dgm:cxn modelId="{D1F9C908-1B8C-4D89-9836-04C18773C4F2}" type="presOf" srcId="{76BBACC0-E37A-4D05-AD25-9E2AA57DFC34}" destId="{198C5E6F-5B0D-46C1-85F4-A0C7E18B8A59}" srcOrd="0" destOrd="0" presId="urn:microsoft.com/office/officeart/2024/3/layout/verticalVisualTextBlock1"/>
    <dgm:cxn modelId="{90CB7A25-8A0B-4E69-9B72-742914AFBF7B}" type="presOf" srcId="{59ECE6D0-1A0D-4E6A-AD3E-2F9EEB73B149}" destId="{617A33EE-46D7-458A-8BDE-4CE4800ABAA1}" srcOrd="0" destOrd="0" presId="urn:microsoft.com/office/officeart/2024/3/layout/verticalVisualTextBlock1"/>
    <dgm:cxn modelId="{BB10602E-4E43-408F-8EBB-D3A604443F61}" type="presOf" srcId="{DE26F353-30DD-449E-A631-634CC7D9C332}" destId="{9788100F-A63B-4531-AE1F-08E56AA99FFC}" srcOrd="0" destOrd="0" presId="urn:microsoft.com/office/officeart/2024/3/layout/verticalVisualTextBlock1"/>
    <dgm:cxn modelId="{64F75636-AB66-45EA-96CF-4D2A88FBFA06}" srcId="{DE26F353-30DD-449E-A631-634CC7D9C332}" destId="{76BBACC0-E37A-4D05-AD25-9E2AA57DFC34}" srcOrd="0" destOrd="0" parTransId="{A1F49295-49E4-425A-8ACC-82331AE1DCDC}" sibTransId="{59ECE6D0-1A0D-4E6A-AD3E-2F9EEB73B149}"/>
    <dgm:cxn modelId="{E5450B89-8F1D-4F03-AD7C-CC41FD43C440}" srcId="{652471B6-123E-437E-93F7-3179229FD5BC}" destId="{4AEC1F92-E5FF-4738-8FF3-E61728DA70C0}" srcOrd="0" destOrd="0" parTransId="{033297C1-7D32-4F61-9AE9-A90FD67193B4}" sibTransId="{99EFEE1D-A898-4F60-BC79-970906DBB20D}"/>
    <dgm:cxn modelId="{FF547F96-C4A2-44A6-A361-DA216F59DA54}" type="presOf" srcId="{335370F1-2D35-448F-BF6F-F7D31FCB6B19}" destId="{9C6921E2-CBEB-41EA-B581-8BDBC866BFBD}" srcOrd="0" destOrd="0" presId="urn:microsoft.com/office/officeart/2024/3/layout/verticalVisualTextBlock1"/>
    <dgm:cxn modelId="{E5E1D5AE-9790-46A6-90D5-CE2F7F193FAB}" type="presOf" srcId="{4AEC1F92-E5FF-4738-8FF3-E61728DA70C0}" destId="{2BDBACDC-3C99-41AE-B8A7-821E64DD517E}" srcOrd="0" destOrd="0" presId="urn:microsoft.com/office/officeart/2024/3/layout/verticalVisualTextBlock1"/>
    <dgm:cxn modelId="{00E2FFD3-2357-401C-9601-B4249E38F2F8}" srcId="{76BBACC0-E37A-4D05-AD25-9E2AA57DFC34}" destId="{335370F1-2D35-448F-BF6F-F7D31FCB6B19}" srcOrd="0" destOrd="0" parTransId="{CA726CF4-A668-469F-BFE5-1097493C051B}" sibTransId="{9CD9C6CF-ADF5-4842-B233-8338E6F4A3FB}"/>
    <dgm:cxn modelId="{CC811BFA-84A1-462A-B7B8-D4E303768D45}" type="presOf" srcId="{652471B6-123E-437E-93F7-3179229FD5BC}" destId="{961EBA5E-9085-4508-9A45-3C25910A7A40}" srcOrd="0" destOrd="0" presId="urn:microsoft.com/office/officeart/2024/3/layout/verticalVisualTextBlock1"/>
    <dgm:cxn modelId="{F954E0FD-2CC9-4A52-9164-0D18F3739A11}" type="presParOf" srcId="{9788100F-A63B-4531-AE1F-08E56AA99FFC}" destId="{C499C2CA-EB46-47E8-90F8-621F1B251B93}" srcOrd="0" destOrd="0" presId="urn:microsoft.com/office/officeart/2024/3/layout/verticalVisualTextBlock1"/>
    <dgm:cxn modelId="{B3C23D5D-87BB-426E-98DA-01F25E9D1E64}" type="presParOf" srcId="{C499C2CA-EB46-47E8-90F8-621F1B251B93}" destId="{158846BA-8071-4D42-911D-502FE0F8CB55}" srcOrd="0" destOrd="0" presId="urn:microsoft.com/office/officeart/2024/3/layout/verticalVisualTextBlock1"/>
    <dgm:cxn modelId="{F759CECA-C265-4A98-BE93-084931E8E433}" type="presParOf" srcId="{C499C2CA-EB46-47E8-90F8-621F1B251B93}" destId="{198C5E6F-5B0D-46C1-85F4-A0C7E18B8A59}" srcOrd="1" destOrd="0" presId="urn:microsoft.com/office/officeart/2024/3/layout/verticalVisualTextBlock1"/>
    <dgm:cxn modelId="{8440D228-E007-4E4A-985A-3DFB28E6F8F3}" type="presParOf" srcId="{C499C2CA-EB46-47E8-90F8-621F1B251B93}" destId="{9C6921E2-CBEB-41EA-B581-8BDBC866BFBD}" srcOrd="2" destOrd="0" presId="urn:microsoft.com/office/officeart/2024/3/layout/verticalVisualTextBlock1"/>
    <dgm:cxn modelId="{AE400002-C796-43A2-A4E2-D368FDDA2FF0}" type="presParOf" srcId="{9788100F-A63B-4531-AE1F-08E56AA99FFC}" destId="{617A33EE-46D7-458A-8BDE-4CE4800ABAA1}" srcOrd="1" destOrd="0" presId="urn:microsoft.com/office/officeart/2024/3/layout/verticalVisualTextBlock1"/>
    <dgm:cxn modelId="{E44E697F-DA2E-42A7-9854-DD52A5079977}" type="presParOf" srcId="{9788100F-A63B-4531-AE1F-08E56AA99FFC}" destId="{C45EBF3A-5AD3-4FA3-AB23-2A81177D63FD}" srcOrd="2" destOrd="0" presId="urn:microsoft.com/office/officeart/2024/3/layout/verticalVisualTextBlock1"/>
    <dgm:cxn modelId="{E32FE37F-833F-4CCE-8E6F-A84E543B7F68}" type="presParOf" srcId="{C45EBF3A-5AD3-4FA3-AB23-2A81177D63FD}" destId="{6A38CA83-F127-4035-9BEE-6B3DAAA45D42}" srcOrd="0" destOrd="0" presId="urn:microsoft.com/office/officeart/2024/3/layout/verticalVisualTextBlock1"/>
    <dgm:cxn modelId="{32209093-63FF-4C86-A06F-87F026206231}" type="presParOf" srcId="{C45EBF3A-5AD3-4FA3-AB23-2A81177D63FD}" destId="{961EBA5E-9085-4508-9A45-3C25910A7A40}" srcOrd="1" destOrd="0" presId="urn:microsoft.com/office/officeart/2024/3/layout/verticalVisualTextBlock1"/>
    <dgm:cxn modelId="{BE96617B-EF28-482D-889C-1264AC212039}" type="presParOf" srcId="{C45EBF3A-5AD3-4FA3-AB23-2A81177D63FD}" destId="{2BDBACDC-3C99-41AE-B8A7-821E64DD517E}" srcOrd="2" destOrd="0" presId="urn:microsoft.com/office/officeart/2024/3/layout/verticalVisualTextBlock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64C822-D324-4209-9655-EFF393E5244F}" type="doc">
      <dgm:prSet loTypeId="urn:microsoft.com/office/officeart/2024/3/layout/verticalVisualTextBlock1" loCatId="Picture" qsTypeId="urn:microsoft.com/office/officeart/2005/8/quickstyle/simple4" qsCatId="simple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B15E348E-A655-4A03-97FC-C01520F4828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Simplicidade de Uso</a:t>
          </a:r>
        </a:p>
      </dgm:t>
    </dgm:pt>
    <dgm:pt modelId="{4298CDA8-6DEF-43E7-B4CE-6C492A5D8021}" type="parTrans" cxnId="{53B2DBA1-43BF-450C-B07B-15D556DE8949}">
      <dgm:prSet/>
      <dgm:spPr/>
      <dgm:t>
        <a:bodyPr/>
        <a:lstStyle/>
        <a:p>
          <a:endParaRPr lang="pt-BR"/>
        </a:p>
      </dgm:t>
    </dgm:pt>
    <dgm:pt modelId="{EEF756E6-D9F3-46AA-AEDF-C9D071CD3F84}" type="sibTrans" cxnId="{53B2DBA1-43BF-450C-B07B-15D556DE8949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pt-BR"/>
        </a:p>
      </dgm:t>
    </dgm:pt>
    <dgm:pt modelId="{E3C35B40-728E-465B-9701-347F1BF14787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Nossa solução é projetada para ser intuitiva, permitindo que pequenas empresas a utilizem facilmente sem complicações.</a:t>
          </a:r>
        </a:p>
      </dgm:t>
    </dgm:pt>
    <dgm:pt modelId="{2689BA8A-F77A-48DB-93FB-4DF04C73144C}" type="parTrans" cxnId="{13354688-C383-434F-B23D-4F9FFB1D62BF}">
      <dgm:prSet/>
      <dgm:spPr/>
      <dgm:t>
        <a:bodyPr/>
        <a:lstStyle/>
        <a:p>
          <a:endParaRPr lang="pt-BR"/>
        </a:p>
      </dgm:t>
    </dgm:pt>
    <dgm:pt modelId="{D6B249C1-131A-4535-92A7-E59240907E8C}" type="sibTrans" cxnId="{13354688-C383-434F-B23D-4F9FFB1D62BF}">
      <dgm:prSet/>
      <dgm:spPr/>
      <dgm:t>
        <a:bodyPr/>
        <a:lstStyle/>
        <a:p>
          <a:endParaRPr lang="pt-BR"/>
        </a:p>
      </dgm:t>
    </dgm:pt>
    <dgm:pt modelId="{87A56B63-DFA6-4FF0-8DBE-0F02B13D9B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Inteligência Incorporada</a:t>
          </a:r>
        </a:p>
      </dgm:t>
    </dgm:pt>
    <dgm:pt modelId="{FA67E202-B684-4C08-BFDB-39211E842BB9}" type="parTrans" cxnId="{AEE7EEAA-DF74-4589-A420-06B94DD91359}">
      <dgm:prSet/>
      <dgm:spPr/>
      <dgm:t>
        <a:bodyPr/>
        <a:lstStyle/>
        <a:p>
          <a:endParaRPr lang="pt-BR"/>
        </a:p>
      </dgm:t>
    </dgm:pt>
    <dgm:pt modelId="{746B9052-5D22-4058-A16A-B0C995FA7668}" type="sibTrans" cxnId="{AEE7EEAA-DF74-4589-A420-06B94DD91359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pt-BR"/>
        </a:p>
      </dgm:t>
    </dgm:pt>
    <dgm:pt modelId="{E40DC4F8-C2AB-4F51-BFCA-0ECA1E10C91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Incorporamos o uso da inteligência artificial em nosso produto, proporcionando soluções eficazes e automatizadas que ajudam pequenas empresas a prosperar.</a:t>
          </a:r>
        </a:p>
      </dgm:t>
    </dgm:pt>
    <dgm:pt modelId="{7B37AF08-5B1D-4E3C-951A-F1290AF4AA69}" type="parTrans" cxnId="{CCE264CD-187B-43B6-9B2C-CEA727DF4323}">
      <dgm:prSet/>
      <dgm:spPr/>
      <dgm:t>
        <a:bodyPr/>
        <a:lstStyle/>
        <a:p>
          <a:endParaRPr lang="pt-BR"/>
        </a:p>
      </dgm:t>
    </dgm:pt>
    <dgm:pt modelId="{A08482A2-F385-412B-A4A1-6F13CFB012DA}" type="sibTrans" cxnId="{CCE264CD-187B-43B6-9B2C-CEA727DF4323}">
      <dgm:prSet/>
      <dgm:spPr/>
      <dgm:t>
        <a:bodyPr/>
        <a:lstStyle/>
        <a:p>
          <a:endParaRPr lang="pt-BR"/>
        </a:p>
      </dgm:t>
    </dgm:pt>
    <dgm:pt modelId="{59703281-C104-4B92-8135-ECEB2ECA6C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Baixo Custo</a:t>
          </a:r>
        </a:p>
      </dgm:t>
    </dgm:pt>
    <dgm:pt modelId="{86436D68-2A34-4CE6-B86F-8646E8777376}" type="parTrans" cxnId="{84555837-3E74-44C2-AB5B-F2507DA44BCB}">
      <dgm:prSet/>
      <dgm:spPr/>
      <dgm:t>
        <a:bodyPr/>
        <a:lstStyle/>
        <a:p>
          <a:endParaRPr lang="pt-BR"/>
        </a:p>
      </dgm:t>
    </dgm:pt>
    <dgm:pt modelId="{50C13225-2540-4ABF-AF4B-AC656F5BDDEB}" type="sibTrans" cxnId="{84555837-3E74-44C2-AB5B-F2507DA44BCB}">
      <dgm:prSet/>
      <dgm:spPr/>
      <dgm:t>
        <a:bodyPr/>
        <a:lstStyle/>
        <a:p>
          <a:endParaRPr lang="pt-BR"/>
        </a:p>
      </dgm:t>
    </dgm:pt>
    <dgm:pt modelId="{FA31425A-F289-417C-BCCE-8C28EFEDEAD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Nosso produto é significativo em preços, tornando-se uma opção viável para pequenas empresas sem comprometer a qualidade.</a:t>
          </a:r>
        </a:p>
      </dgm:t>
    </dgm:pt>
    <dgm:pt modelId="{1A7843E0-DF11-4E1B-8575-1F272EA5A397}" type="parTrans" cxnId="{B4BB7F67-C367-4153-9CA1-D904EE81B362}">
      <dgm:prSet/>
      <dgm:spPr/>
      <dgm:t>
        <a:bodyPr/>
        <a:lstStyle/>
        <a:p>
          <a:endParaRPr lang="pt-BR"/>
        </a:p>
      </dgm:t>
    </dgm:pt>
    <dgm:pt modelId="{4ABAAA3E-24EF-409E-9D5B-94E2663F079D}" type="sibTrans" cxnId="{B4BB7F67-C367-4153-9CA1-D904EE81B362}">
      <dgm:prSet/>
      <dgm:spPr/>
      <dgm:t>
        <a:bodyPr/>
        <a:lstStyle/>
        <a:p>
          <a:endParaRPr lang="pt-BR"/>
        </a:p>
      </dgm:t>
    </dgm:pt>
    <dgm:pt modelId="{7EE874B1-F9E8-47CE-B477-A4EE2B71A726}" type="pres">
      <dgm:prSet presAssocID="{1D64C822-D324-4209-9655-EFF393E5244F}" presName="Root" presStyleCnt="0">
        <dgm:presLayoutVars>
          <dgm:dir/>
          <dgm:resizeHandles val="exact"/>
        </dgm:presLayoutVars>
      </dgm:prSet>
      <dgm:spPr/>
    </dgm:pt>
    <dgm:pt modelId="{530A4605-4836-48C7-92B3-ECD4301493D5}" type="pres">
      <dgm:prSet presAssocID="{B15E348E-A655-4A03-97FC-C01520F48280}" presName="Composite" presStyleCnt="0"/>
      <dgm:spPr/>
    </dgm:pt>
    <dgm:pt modelId="{F05A2642-DC4E-41C4-8565-FE9B6E1F58BB}" type="pres">
      <dgm:prSet presAssocID="{B15E348E-A655-4A03-97FC-C01520F48280}" presName="Pictur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5" r="9046" b="2"/>
          <a:stretch/>
        </a:blipFill>
      </dgm:spPr>
      <dgm:extLst>
        <a:ext uri="{E40237B7-FDA0-4F09-8148-C483321AD2D9}">
          <dgm14:cNvPr xmlns:dgm14="http://schemas.microsoft.com/office/drawing/2010/diagram" id="0" name="" descr="Mesa de escritório branca com acessórios de trabalho"/>
        </a:ext>
      </dgm:extLst>
    </dgm:pt>
    <dgm:pt modelId="{F6756753-67F6-40D7-85BB-CC12A308E6BC}" type="pres">
      <dgm:prSet presAssocID="{B15E348E-A655-4A03-97FC-C01520F48280}" presName="Subtitle" presStyleLbl="revTx" presStyleIdx="0" presStyleCnt="6">
        <dgm:presLayoutVars>
          <dgm:chMax val="0"/>
          <dgm:bulletEnabled/>
        </dgm:presLayoutVars>
      </dgm:prSet>
      <dgm:spPr/>
    </dgm:pt>
    <dgm:pt modelId="{FD3A83FD-F6F3-4D6E-88F7-5556B648013A}" type="pres">
      <dgm:prSet presAssocID="{B15E348E-A655-4A03-97FC-C01520F48280}" presName="Description" presStyleLbl="revTx" presStyleIdx="1" presStyleCnt="6">
        <dgm:presLayoutVars>
          <dgm:bulletEnabled/>
        </dgm:presLayoutVars>
      </dgm:prSet>
      <dgm:spPr/>
    </dgm:pt>
    <dgm:pt modelId="{AA785387-CB1B-4C56-A37F-00509BA49B51}" type="pres">
      <dgm:prSet presAssocID="{EEF756E6-D9F3-46AA-AEDF-C9D071CD3F84}" presName="sibTrans" presStyleLbl="sibTrans2D1" presStyleIdx="0" presStyleCnt="0"/>
      <dgm:spPr/>
    </dgm:pt>
    <dgm:pt modelId="{9484F602-1589-45FC-81C9-E63FD8D1A79B}" type="pres">
      <dgm:prSet presAssocID="{87A56B63-DFA6-4FF0-8DBE-0F02B13D9B0E}" presName="Composite" presStyleCnt="0"/>
      <dgm:spPr/>
    </dgm:pt>
    <dgm:pt modelId="{A561270B-4E35-4C5D-B267-785374F7CA26}" type="pres">
      <dgm:prSet presAssocID="{87A56B63-DFA6-4FF0-8DBE-0F02B13D9B0E}" presName="Picture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3" r="21944" b="-6"/>
          <a:stretch/>
        </a:blipFill>
      </dgm:spPr>
      <dgm:extLst>
        <a:ext uri="{E40237B7-FDA0-4F09-8148-C483321AD2D9}">
          <dgm14:cNvPr xmlns:dgm14="http://schemas.microsoft.com/office/drawing/2010/diagram" id="0" name="" descr="Dispositivo móvel com aplicativos"/>
        </a:ext>
      </dgm:extLst>
    </dgm:pt>
    <dgm:pt modelId="{0EB6CBFA-5380-4295-B1E3-863432CF99D9}" type="pres">
      <dgm:prSet presAssocID="{87A56B63-DFA6-4FF0-8DBE-0F02B13D9B0E}" presName="Subtitle" presStyleLbl="revTx" presStyleIdx="2" presStyleCnt="6">
        <dgm:presLayoutVars>
          <dgm:chMax val="0"/>
          <dgm:bulletEnabled/>
        </dgm:presLayoutVars>
      </dgm:prSet>
      <dgm:spPr/>
    </dgm:pt>
    <dgm:pt modelId="{BD36E48F-8AC1-4A8C-A48E-13EF7AE80C13}" type="pres">
      <dgm:prSet presAssocID="{87A56B63-DFA6-4FF0-8DBE-0F02B13D9B0E}" presName="Description" presStyleLbl="revTx" presStyleIdx="3" presStyleCnt="6">
        <dgm:presLayoutVars>
          <dgm:bulletEnabled/>
        </dgm:presLayoutVars>
      </dgm:prSet>
      <dgm:spPr/>
    </dgm:pt>
    <dgm:pt modelId="{9280D1D8-54D1-481F-8FAF-AD532422DA10}" type="pres">
      <dgm:prSet presAssocID="{746B9052-5D22-4058-A16A-B0C995FA7668}" presName="sibTrans" presStyleLbl="sibTrans2D1" presStyleIdx="0" presStyleCnt="0"/>
      <dgm:spPr/>
    </dgm:pt>
    <dgm:pt modelId="{69C40A3E-6A1F-4736-B402-199F01E5F101}" type="pres">
      <dgm:prSet presAssocID="{59703281-C104-4B92-8135-ECEB2ECA6C2B}" presName="Composite" presStyleCnt="0"/>
      <dgm:spPr/>
    </dgm:pt>
    <dgm:pt modelId="{69404953-B77F-432A-93F9-681E7BEA07E6}" type="pres">
      <dgm:prSet presAssocID="{59703281-C104-4B92-8135-ECEB2ECA6C2B}" presName="Picture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r="30087" b="2"/>
          <a:stretch/>
        </a:blipFill>
      </dgm:spPr>
      <dgm:extLst>
        <a:ext uri="{E40237B7-FDA0-4F09-8148-C483321AD2D9}">
          <dgm14:cNvPr xmlns:dgm14="http://schemas.microsoft.com/office/drawing/2010/diagram" id="0" name="" descr="Bolas de picles: Fundo abstrato de padrão repetido."/>
        </a:ext>
      </dgm:extLst>
    </dgm:pt>
    <dgm:pt modelId="{46CF5E5F-5AC8-4133-8BA5-DE7F734FF25E}" type="pres">
      <dgm:prSet presAssocID="{59703281-C104-4B92-8135-ECEB2ECA6C2B}" presName="Subtitle" presStyleLbl="revTx" presStyleIdx="4" presStyleCnt="6">
        <dgm:presLayoutVars>
          <dgm:chMax val="0"/>
          <dgm:bulletEnabled/>
        </dgm:presLayoutVars>
      </dgm:prSet>
      <dgm:spPr/>
    </dgm:pt>
    <dgm:pt modelId="{53711F9C-19E8-48E9-9E3F-7A0FDE9E672C}" type="pres">
      <dgm:prSet presAssocID="{59703281-C104-4B92-8135-ECEB2ECA6C2B}" presName="Description" presStyleLbl="revTx" presStyleIdx="5" presStyleCnt="6">
        <dgm:presLayoutVars>
          <dgm:bulletEnabled/>
        </dgm:presLayoutVars>
      </dgm:prSet>
      <dgm:spPr/>
    </dgm:pt>
  </dgm:ptLst>
  <dgm:cxnLst>
    <dgm:cxn modelId="{8BBFC912-3796-44DB-AD07-40397C039199}" type="presOf" srcId="{E40DC4F8-C2AB-4F51-BFCA-0ECA1E10C91F}" destId="{BD36E48F-8AC1-4A8C-A48E-13EF7AE80C13}" srcOrd="0" destOrd="0" presId="urn:microsoft.com/office/officeart/2024/3/layout/verticalVisualTextBlock1"/>
    <dgm:cxn modelId="{84555837-3E74-44C2-AB5B-F2507DA44BCB}" srcId="{1D64C822-D324-4209-9655-EFF393E5244F}" destId="{59703281-C104-4B92-8135-ECEB2ECA6C2B}" srcOrd="2" destOrd="0" parTransId="{86436D68-2A34-4CE6-B86F-8646E8777376}" sibTransId="{50C13225-2540-4ABF-AF4B-AC656F5BDDEB}"/>
    <dgm:cxn modelId="{924B2C44-EB2C-457B-AA93-D3ADC3FB9F6A}" type="presOf" srcId="{B15E348E-A655-4A03-97FC-C01520F48280}" destId="{F6756753-67F6-40D7-85BB-CC12A308E6BC}" srcOrd="0" destOrd="0" presId="urn:microsoft.com/office/officeart/2024/3/layout/verticalVisualTextBlock1"/>
    <dgm:cxn modelId="{B4BB7F67-C367-4153-9CA1-D904EE81B362}" srcId="{59703281-C104-4B92-8135-ECEB2ECA6C2B}" destId="{FA31425A-F289-417C-BCCE-8C28EFEDEAD2}" srcOrd="0" destOrd="0" parTransId="{1A7843E0-DF11-4E1B-8575-1F272EA5A397}" sibTransId="{4ABAAA3E-24EF-409E-9D5B-94E2663F079D}"/>
    <dgm:cxn modelId="{ECA37E77-95DA-4461-842B-38394E3CF23B}" type="presOf" srcId="{FA31425A-F289-417C-BCCE-8C28EFEDEAD2}" destId="{53711F9C-19E8-48E9-9E3F-7A0FDE9E672C}" srcOrd="0" destOrd="0" presId="urn:microsoft.com/office/officeart/2024/3/layout/verticalVisualTextBlock1"/>
    <dgm:cxn modelId="{65E0B359-ABAA-4495-995D-A34B7E7A87E4}" type="presOf" srcId="{EEF756E6-D9F3-46AA-AEDF-C9D071CD3F84}" destId="{AA785387-CB1B-4C56-A37F-00509BA49B51}" srcOrd="0" destOrd="0" presId="urn:microsoft.com/office/officeart/2024/3/layout/verticalVisualTextBlock1"/>
    <dgm:cxn modelId="{0DA34E7E-E415-43C9-BAB9-926D5E706CD6}" type="presOf" srcId="{87A56B63-DFA6-4FF0-8DBE-0F02B13D9B0E}" destId="{0EB6CBFA-5380-4295-B1E3-863432CF99D9}" srcOrd="0" destOrd="0" presId="urn:microsoft.com/office/officeart/2024/3/layout/verticalVisualTextBlock1"/>
    <dgm:cxn modelId="{13354688-C383-434F-B23D-4F9FFB1D62BF}" srcId="{B15E348E-A655-4A03-97FC-C01520F48280}" destId="{E3C35B40-728E-465B-9701-347F1BF14787}" srcOrd="0" destOrd="0" parTransId="{2689BA8A-F77A-48DB-93FB-4DF04C73144C}" sibTransId="{D6B249C1-131A-4535-92A7-E59240907E8C}"/>
    <dgm:cxn modelId="{53B2DBA1-43BF-450C-B07B-15D556DE8949}" srcId="{1D64C822-D324-4209-9655-EFF393E5244F}" destId="{B15E348E-A655-4A03-97FC-C01520F48280}" srcOrd="0" destOrd="0" parTransId="{4298CDA8-6DEF-43E7-B4CE-6C492A5D8021}" sibTransId="{EEF756E6-D9F3-46AA-AEDF-C9D071CD3F84}"/>
    <dgm:cxn modelId="{21D311A6-15CF-4F38-9C07-7739C76D0251}" type="presOf" srcId="{746B9052-5D22-4058-A16A-B0C995FA7668}" destId="{9280D1D8-54D1-481F-8FAF-AD532422DA10}" srcOrd="0" destOrd="0" presId="urn:microsoft.com/office/officeart/2024/3/layout/verticalVisualTextBlock1"/>
    <dgm:cxn modelId="{AEE7EEAA-DF74-4589-A420-06B94DD91359}" srcId="{1D64C822-D324-4209-9655-EFF393E5244F}" destId="{87A56B63-DFA6-4FF0-8DBE-0F02B13D9B0E}" srcOrd="1" destOrd="0" parTransId="{FA67E202-B684-4C08-BFDB-39211E842BB9}" sibTransId="{746B9052-5D22-4058-A16A-B0C995FA7668}"/>
    <dgm:cxn modelId="{7D0185BB-A2AB-44F3-A9F3-5C31CD410048}" type="presOf" srcId="{59703281-C104-4B92-8135-ECEB2ECA6C2B}" destId="{46CF5E5F-5AC8-4133-8BA5-DE7F734FF25E}" srcOrd="0" destOrd="0" presId="urn:microsoft.com/office/officeart/2024/3/layout/verticalVisualTextBlock1"/>
    <dgm:cxn modelId="{716193C2-B8AD-4A98-8558-42302AC2D5AD}" type="presOf" srcId="{1D64C822-D324-4209-9655-EFF393E5244F}" destId="{7EE874B1-F9E8-47CE-B477-A4EE2B71A726}" srcOrd="0" destOrd="0" presId="urn:microsoft.com/office/officeart/2024/3/layout/verticalVisualTextBlock1"/>
    <dgm:cxn modelId="{F4F9FEC7-8E40-4112-B44C-DD75F48FF100}" type="presOf" srcId="{E3C35B40-728E-465B-9701-347F1BF14787}" destId="{FD3A83FD-F6F3-4D6E-88F7-5556B648013A}" srcOrd="0" destOrd="0" presId="urn:microsoft.com/office/officeart/2024/3/layout/verticalVisualTextBlock1"/>
    <dgm:cxn modelId="{CCE264CD-187B-43B6-9B2C-CEA727DF4323}" srcId="{87A56B63-DFA6-4FF0-8DBE-0F02B13D9B0E}" destId="{E40DC4F8-C2AB-4F51-BFCA-0ECA1E10C91F}" srcOrd="0" destOrd="0" parTransId="{7B37AF08-5B1D-4E3C-951A-F1290AF4AA69}" sibTransId="{A08482A2-F385-412B-A4A1-6F13CFB012DA}"/>
    <dgm:cxn modelId="{A79E702F-2D32-428B-AE6D-ACBE40CC4022}" type="presParOf" srcId="{7EE874B1-F9E8-47CE-B477-A4EE2B71A726}" destId="{530A4605-4836-48C7-92B3-ECD4301493D5}" srcOrd="0" destOrd="0" presId="urn:microsoft.com/office/officeart/2024/3/layout/verticalVisualTextBlock1"/>
    <dgm:cxn modelId="{0741471F-71CF-4F59-957E-37E2DDF16C36}" type="presParOf" srcId="{530A4605-4836-48C7-92B3-ECD4301493D5}" destId="{F05A2642-DC4E-41C4-8565-FE9B6E1F58BB}" srcOrd="0" destOrd="0" presId="urn:microsoft.com/office/officeart/2024/3/layout/verticalVisualTextBlock1"/>
    <dgm:cxn modelId="{4ED00B1D-55A0-412E-82CB-EB7608131EB3}" type="presParOf" srcId="{530A4605-4836-48C7-92B3-ECD4301493D5}" destId="{F6756753-67F6-40D7-85BB-CC12A308E6BC}" srcOrd="1" destOrd="0" presId="urn:microsoft.com/office/officeart/2024/3/layout/verticalVisualTextBlock1"/>
    <dgm:cxn modelId="{784C176A-35C9-44E7-AB95-427199A16DD2}" type="presParOf" srcId="{530A4605-4836-48C7-92B3-ECD4301493D5}" destId="{FD3A83FD-F6F3-4D6E-88F7-5556B648013A}" srcOrd="2" destOrd="0" presId="urn:microsoft.com/office/officeart/2024/3/layout/verticalVisualTextBlock1"/>
    <dgm:cxn modelId="{2307991F-2D32-4919-BBE9-7248B0DD2594}" type="presParOf" srcId="{7EE874B1-F9E8-47CE-B477-A4EE2B71A726}" destId="{AA785387-CB1B-4C56-A37F-00509BA49B51}" srcOrd="1" destOrd="0" presId="urn:microsoft.com/office/officeart/2024/3/layout/verticalVisualTextBlock1"/>
    <dgm:cxn modelId="{3EA5A894-09F7-48D7-82B3-B46B6C9B1768}" type="presParOf" srcId="{7EE874B1-F9E8-47CE-B477-A4EE2B71A726}" destId="{9484F602-1589-45FC-81C9-E63FD8D1A79B}" srcOrd="2" destOrd="0" presId="urn:microsoft.com/office/officeart/2024/3/layout/verticalVisualTextBlock1"/>
    <dgm:cxn modelId="{C7CD6F03-F4D5-44EA-BECA-33F5DC94A9DE}" type="presParOf" srcId="{9484F602-1589-45FC-81C9-E63FD8D1A79B}" destId="{A561270B-4E35-4C5D-B267-785374F7CA26}" srcOrd="0" destOrd="0" presId="urn:microsoft.com/office/officeart/2024/3/layout/verticalVisualTextBlock1"/>
    <dgm:cxn modelId="{6E00542E-A11E-4EDA-A038-74A830AB0520}" type="presParOf" srcId="{9484F602-1589-45FC-81C9-E63FD8D1A79B}" destId="{0EB6CBFA-5380-4295-B1E3-863432CF99D9}" srcOrd="1" destOrd="0" presId="urn:microsoft.com/office/officeart/2024/3/layout/verticalVisualTextBlock1"/>
    <dgm:cxn modelId="{70786A96-2EBB-4F87-81F5-F2C38060F5A4}" type="presParOf" srcId="{9484F602-1589-45FC-81C9-E63FD8D1A79B}" destId="{BD36E48F-8AC1-4A8C-A48E-13EF7AE80C13}" srcOrd="2" destOrd="0" presId="urn:microsoft.com/office/officeart/2024/3/layout/verticalVisualTextBlock1"/>
    <dgm:cxn modelId="{F3B7C013-C82D-4134-A350-CE8697DC12A8}" type="presParOf" srcId="{7EE874B1-F9E8-47CE-B477-A4EE2B71A726}" destId="{9280D1D8-54D1-481F-8FAF-AD532422DA10}" srcOrd="3" destOrd="0" presId="urn:microsoft.com/office/officeart/2024/3/layout/verticalVisualTextBlock1"/>
    <dgm:cxn modelId="{26EA837A-3EF4-4897-87AD-24C0CA140BBF}" type="presParOf" srcId="{7EE874B1-F9E8-47CE-B477-A4EE2B71A726}" destId="{69C40A3E-6A1F-4736-B402-199F01E5F101}" srcOrd="4" destOrd="0" presId="urn:microsoft.com/office/officeart/2024/3/layout/verticalVisualTextBlock1"/>
    <dgm:cxn modelId="{266CC8FE-B971-4AA8-BD6D-6CF7ED64F413}" type="presParOf" srcId="{69C40A3E-6A1F-4736-B402-199F01E5F101}" destId="{69404953-B77F-432A-93F9-681E7BEA07E6}" srcOrd="0" destOrd="0" presId="urn:microsoft.com/office/officeart/2024/3/layout/verticalVisualTextBlock1"/>
    <dgm:cxn modelId="{719ED118-2220-4FDA-95F7-8C2DDF662F17}" type="presParOf" srcId="{69C40A3E-6A1F-4736-B402-199F01E5F101}" destId="{46CF5E5F-5AC8-4133-8BA5-DE7F734FF25E}" srcOrd="1" destOrd="0" presId="urn:microsoft.com/office/officeart/2024/3/layout/verticalVisualTextBlock1"/>
    <dgm:cxn modelId="{0329826C-B27D-49DE-B005-3734D15608DF}" type="presParOf" srcId="{69C40A3E-6A1F-4736-B402-199F01E5F101}" destId="{53711F9C-19E8-48E9-9E3F-7A0FDE9E672C}" srcOrd="2" destOrd="0" presId="urn:microsoft.com/office/officeart/2024/3/layout/verticalVisualTextBlock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983EB8-6812-4A08-A0DC-F5E8FD36E542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0809A5-73AD-415F-808F-679E63A52E60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pt-BR">
              <a:solidFill>
                <a:srgbClr val="FFFFFF"/>
              </a:solidFill>
              <a:ea typeface="+mn-ea"/>
              <a:cs typeface="+mn-cs"/>
            </a:rPr>
            <a:t>Solução Inteligente</a:t>
          </a:r>
          <a:endParaRPr lang="en-US">
            <a:solidFill>
              <a:srgbClr val="FFFFFF"/>
            </a:solidFill>
            <a:ea typeface="+mn-ea"/>
            <a:cs typeface="+mn-cs"/>
          </a:endParaRPr>
        </a:p>
      </dgm:t>
    </dgm:pt>
    <dgm:pt modelId="{FA655A36-AAA6-4CD5-AE25-A51C5AD310DF}" type="parTrans" cxnId="{5F4327A1-3842-41F0-A38A-D954EEA718AD}">
      <dgm:prSet/>
      <dgm:spPr/>
      <dgm:t>
        <a:bodyPr/>
        <a:lstStyle/>
        <a:p>
          <a:endParaRPr lang="en-US"/>
        </a:p>
      </dgm:t>
    </dgm:pt>
    <dgm:pt modelId="{081E65A4-C6C4-4F5F-8E65-B2408D7B5995}" type="sibTrans" cxnId="{5F4327A1-3842-41F0-A38A-D954EEA718AD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D79CC0E4-ED8F-4E57-B52E-8185AE110768}">
      <dgm:prSet/>
      <dgm:spPr/>
      <dgm:t>
        <a:bodyPr/>
        <a:lstStyle/>
        <a:p>
          <a:pPr algn="l" rtl="0">
            <a:lnSpc>
              <a:spcPct val="100000"/>
            </a:lnSpc>
          </a:pPr>
          <a:r>
            <a:rPr lang="pt-BR" sz="1400" dirty="0">
              <a:solidFill>
                <a:srgbClr val="FFFFFF"/>
              </a:solidFill>
              <a:ea typeface="+mn-ea"/>
              <a:cs typeface="+mn-cs"/>
            </a:rPr>
            <a:t>Nossa solução oferece uma abordagem inovadora com uso de IA para </a:t>
          </a:r>
          <a:r>
            <a:rPr lang="pt-BR" sz="1400" dirty="0">
              <a:solidFill>
                <a:srgbClr val="FFFFFF"/>
              </a:solidFill>
              <a:latin typeface="Neue Haas Grotesk Text Pro"/>
              <a:ea typeface="+mn-ea"/>
              <a:cs typeface="+mn-cs"/>
            </a:rPr>
            <a:t>consolidação e busca de informações gerencias</a:t>
          </a:r>
          <a:r>
            <a:rPr lang="pt-BR" sz="1400" dirty="0">
              <a:solidFill>
                <a:srgbClr val="FFFFFF"/>
              </a:solidFill>
              <a:ea typeface="+mn-ea"/>
              <a:cs typeface="+mn-cs"/>
            </a:rPr>
            <a:t>, facilitando a gestão para pequenas empresas.</a:t>
          </a:r>
          <a:endParaRPr lang="en-US" sz="1400" dirty="0">
            <a:solidFill>
              <a:srgbClr val="FFFFFF"/>
            </a:solidFill>
            <a:ea typeface="+mn-ea"/>
            <a:cs typeface="+mn-cs"/>
          </a:endParaRPr>
        </a:p>
      </dgm:t>
    </dgm:pt>
    <dgm:pt modelId="{65477415-2A23-4AC5-8853-375A9410B4EA}" type="parTrans" cxnId="{FFD39F9D-E1BA-4478-BA29-2406AE1C277F}">
      <dgm:prSet/>
      <dgm:spPr/>
      <dgm:t>
        <a:bodyPr/>
        <a:lstStyle/>
        <a:p>
          <a:endParaRPr lang="en-US"/>
        </a:p>
      </dgm:t>
    </dgm:pt>
    <dgm:pt modelId="{1B0CDB78-BE63-41E9-954C-289F7E94AA94}" type="sibTrans" cxnId="{FFD39F9D-E1BA-4478-BA29-2406AE1C277F}">
      <dgm:prSet/>
      <dgm:spPr/>
      <dgm:t>
        <a:bodyPr/>
        <a:lstStyle/>
        <a:p>
          <a:endParaRPr lang="en-US"/>
        </a:p>
      </dgm:t>
    </dgm:pt>
    <dgm:pt modelId="{3D3FC927-7CFC-4342-AAE2-C7390C3389AB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pt-BR">
              <a:solidFill>
                <a:srgbClr val="FFFFFF"/>
              </a:solidFill>
              <a:ea typeface="+mn-ea"/>
              <a:cs typeface="+mn-cs"/>
            </a:rPr>
            <a:t>Tecnologia Avançada</a:t>
          </a:r>
          <a:endParaRPr lang="en-US">
            <a:solidFill>
              <a:srgbClr val="FFFFFF"/>
            </a:solidFill>
            <a:ea typeface="+mn-ea"/>
            <a:cs typeface="+mn-cs"/>
          </a:endParaRPr>
        </a:p>
      </dgm:t>
    </dgm:pt>
    <dgm:pt modelId="{C3BB838A-9650-45C5-A8CE-CDF67B4149D2}" type="parTrans" cxnId="{E8A26E2A-93C9-4CFA-82C5-7F8318A405A2}">
      <dgm:prSet/>
      <dgm:spPr/>
      <dgm:t>
        <a:bodyPr/>
        <a:lstStyle/>
        <a:p>
          <a:endParaRPr lang="en-US"/>
        </a:p>
      </dgm:t>
    </dgm:pt>
    <dgm:pt modelId="{FD963A8F-4828-4F74-829A-3EF2F05C89BA}" type="sibTrans" cxnId="{E8A26E2A-93C9-4CFA-82C5-7F8318A405A2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22B9A96C-2E0D-4019-BF7F-51B25924ED3B}">
      <dgm:prSet/>
      <dgm:spPr/>
      <dgm:t>
        <a:bodyPr/>
        <a:lstStyle/>
        <a:p>
          <a:pPr algn="l" rtl="0">
            <a:lnSpc>
              <a:spcPct val="100000"/>
            </a:lnSpc>
          </a:pPr>
          <a:r>
            <a:rPr lang="pt-BR" sz="1400" dirty="0">
              <a:solidFill>
                <a:srgbClr val="FFFFFF"/>
              </a:solidFill>
              <a:ea typeface="+mn-ea"/>
              <a:cs typeface="+mn-cs"/>
            </a:rPr>
            <a:t>Utilizamos tecnologia de ponta para garantir segurança e eficiência </a:t>
          </a:r>
          <a:r>
            <a:rPr lang="pt-BR" sz="1400" dirty="0">
              <a:solidFill>
                <a:srgbClr val="FFFFFF"/>
              </a:solidFill>
              <a:latin typeface="Neue Haas Grotesk Text Pro"/>
              <a:ea typeface="+mn-ea"/>
              <a:cs typeface="+mn-cs"/>
            </a:rPr>
            <a:t>consolidação e armazenamento das informações </a:t>
          </a:r>
          <a:r>
            <a:rPr lang="pt-BR" sz="1400" dirty="0">
              <a:solidFill>
                <a:srgbClr val="FFFFFF"/>
              </a:solidFill>
              <a:ea typeface="+mn-ea"/>
              <a:cs typeface="+mn-cs"/>
            </a:rPr>
            <a:t>fiscais.</a:t>
          </a:r>
          <a:endParaRPr lang="en-US" sz="1400" dirty="0">
            <a:solidFill>
              <a:srgbClr val="FFFFFF"/>
            </a:solidFill>
            <a:ea typeface="+mn-ea"/>
            <a:cs typeface="+mn-cs"/>
          </a:endParaRPr>
        </a:p>
      </dgm:t>
    </dgm:pt>
    <dgm:pt modelId="{6D6DDA13-10AB-4173-81C0-2F9AD2DF9EB5}" type="parTrans" cxnId="{7CD3551C-4159-4B0F-89C2-3DFD9F485566}">
      <dgm:prSet/>
      <dgm:spPr/>
      <dgm:t>
        <a:bodyPr/>
        <a:lstStyle/>
        <a:p>
          <a:endParaRPr lang="en-US"/>
        </a:p>
      </dgm:t>
    </dgm:pt>
    <dgm:pt modelId="{0D9599E5-C0E5-4DC8-8D28-3B983D772C4D}" type="sibTrans" cxnId="{7CD3551C-4159-4B0F-89C2-3DFD9F485566}">
      <dgm:prSet/>
      <dgm:spPr/>
      <dgm:t>
        <a:bodyPr/>
        <a:lstStyle/>
        <a:p>
          <a:endParaRPr lang="en-US"/>
        </a:p>
      </dgm:t>
    </dgm:pt>
    <dgm:pt modelId="{974E7620-FE1C-4075-B20C-FA0EDDAB122F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pt-BR">
              <a:solidFill>
                <a:srgbClr val="FFFFFF"/>
              </a:solidFill>
              <a:ea typeface="+mn-ea"/>
              <a:cs typeface="+mn-cs"/>
            </a:rPr>
            <a:t>Modelo de Negócios Acessível</a:t>
          </a:r>
          <a:endParaRPr lang="en-US">
            <a:solidFill>
              <a:srgbClr val="FFFFFF"/>
            </a:solidFill>
            <a:ea typeface="+mn-ea"/>
            <a:cs typeface="+mn-cs"/>
          </a:endParaRPr>
        </a:p>
      </dgm:t>
    </dgm:pt>
    <dgm:pt modelId="{226B170B-A8E3-4248-A67E-3EB406076192}" type="parTrans" cxnId="{17101138-981C-41F9-9B5B-ED1BBD9BC548}">
      <dgm:prSet/>
      <dgm:spPr/>
      <dgm:t>
        <a:bodyPr/>
        <a:lstStyle/>
        <a:p>
          <a:endParaRPr lang="en-US"/>
        </a:p>
      </dgm:t>
    </dgm:pt>
    <dgm:pt modelId="{7C363133-3099-4434-A42B-DAB3D23D1FFE}" type="sibTrans" cxnId="{17101138-981C-41F9-9B5B-ED1BBD9BC548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7E5AA8BB-2286-47C4-B348-BB273319226F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pt-BR" sz="1400">
              <a:solidFill>
                <a:srgbClr val="FFFFFF"/>
              </a:solidFill>
              <a:ea typeface="+mn-ea"/>
              <a:cs typeface="+mn-cs"/>
            </a:rPr>
            <a:t>Nosso modelo de negócios é acessível e foi projetado para atender especificamente às necessidades das pequenas empresas.</a:t>
          </a:r>
          <a:endParaRPr lang="en-US" sz="1400">
            <a:solidFill>
              <a:srgbClr val="FFFFFF"/>
            </a:solidFill>
            <a:ea typeface="+mn-ea"/>
            <a:cs typeface="+mn-cs"/>
          </a:endParaRPr>
        </a:p>
      </dgm:t>
    </dgm:pt>
    <dgm:pt modelId="{9454FBBD-D1D3-49B5-89D9-8FC3362DDCAC}" type="parTrans" cxnId="{ECB473A2-7E3B-4446-A942-AA1EF245E2FB}">
      <dgm:prSet/>
      <dgm:spPr/>
      <dgm:t>
        <a:bodyPr/>
        <a:lstStyle/>
        <a:p>
          <a:endParaRPr lang="en-US"/>
        </a:p>
      </dgm:t>
    </dgm:pt>
    <dgm:pt modelId="{DF28FC3D-E059-4D37-9E89-03865159813B}" type="sibTrans" cxnId="{ECB473A2-7E3B-4446-A942-AA1EF245E2FB}">
      <dgm:prSet/>
      <dgm:spPr/>
      <dgm:t>
        <a:bodyPr/>
        <a:lstStyle/>
        <a:p>
          <a:endParaRPr lang="en-US"/>
        </a:p>
      </dgm:t>
    </dgm:pt>
    <dgm:pt modelId="{E48D29C0-BFFA-477C-AEDF-06C2C7E190D2}">
      <dgm:prSet/>
      <dgm:spPr/>
      <dgm:t>
        <a:bodyPr/>
        <a:lstStyle/>
        <a:p>
          <a:pPr algn="l">
            <a:lnSpc>
              <a:spcPct val="100000"/>
            </a:lnSpc>
            <a:defRPr b="1"/>
          </a:pPr>
          <a:r>
            <a:rPr lang="pt-BR">
              <a:solidFill>
                <a:srgbClr val="FFFFFF"/>
              </a:solidFill>
              <a:ea typeface="+mn-ea"/>
              <a:cs typeface="+mn-cs"/>
            </a:rPr>
            <a:t>Transformação na Gestão</a:t>
          </a:r>
          <a:endParaRPr lang="en-US">
            <a:solidFill>
              <a:srgbClr val="FFFFFF"/>
            </a:solidFill>
            <a:ea typeface="+mn-ea"/>
            <a:cs typeface="+mn-cs"/>
          </a:endParaRPr>
        </a:p>
      </dgm:t>
    </dgm:pt>
    <dgm:pt modelId="{2916FCED-7CFD-4217-BC1F-88C154F18003}" type="parTrans" cxnId="{5AE39A5C-8B31-4A81-BAEA-C230B494A09B}">
      <dgm:prSet/>
      <dgm:spPr/>
      <dgm:t>
        <a:bodyPr/>
        <a:lstStyle/>
        <a:p>
          <a:endParaRPr lang="en-US"/>
        </a:p>
      </dgm:t>
    </dgm:pt>
    <dgm:pt modelId="{B3D170AC-D170-419A-AB3C-6FA5CA02A772}" type="sibTrans" cxnId="{5AE39A5C-8B31-4A81-BAEA-C230B494A09B}">
      <dgm:prSet/>
      <dgm:spPr/>
      <dgm:t>
        <a:bodyPr/>
        <a:lstStyle/>
        <a:p>
          <a:endParaRPr lang="en-US"/>
        </a:p>
      </dgm:t>
    </dgm:pt>
    <dgm:pt modelId="{37805D8B-5BAA-4D4B-ADF1-6948A32C772B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pt-BR" sz="1400" dirty="0">
              <a:solidFill>
                <a:srgbClr val="FFFFFF"/>
              </a:solidFill>
              <a:ea typeface="+mn-ea"/>
              <a:cs typeface="+mn-cs"/>
            </a:rPr>
            <a:t>Estamos prontos para transformar a forma como as pequenas empresas gerenciam suas vendas..</a:t>
          </a:r>
          <a:endParaRPr lang="en-US" sz="1400" dirty="0">
            <a:solidFill>
              <a:srgbClr val="FFFFFF"/>
            </a:solidFill>
            <a:ea typeface="+mn-ea"/>
            <a:cs typeface="+mn-cs"/>
          </a:endParaRPr>
        </a:p>
      </dgm:t>
    </dgm:pt>
    <dgm:pt modelId="{679D9984-80EC-490A-A172-FC30B389F2CA}" type="parTrans" cxnId="{B846C44D-D4FD-484B-95D3-7E38685B6D20}">
      <dgm:prSet/>
      <dgm:spPr/>
      <dgm:t>
        <a:bodyPr/>
        <a:lstStyle/>
        <a:p>
          <a:endParaRPr lang="en-US"/>
        </a:p>
      </dgm:t>
    </dgm:pt>
    <dgm:pt modelId="{A03B50F6-DA9C-45E6-8FF1-5437CD2D2B17}" type="sibTrans" cxnId="{B846C44D-D4FD-484B-95D3-7E38685B6D20}">
      <dgm:prSet/>
      <dgm:spPr/>
      <dgm:t>
        <a:bodyPr/>
        <a:lstStyle/>
        <a:p>
          <a:endParaRPr lang="en-US"/>
        </a:p>
      </dgm:t>
    </dgm:pt>
    <dgm:pt modelId="{9D5A38C9-8AA8-44C9-8268-4581C83BBFA3}" type="pres">
      <dgm:prSet presAssocID="{04983EB8-6812-4A08-A0DC-F5E8FD36E542}" presName="Name0" presStyleCnt="0">
        <dgm:presLayoutVars>
          <dgm:dir/>
          <dgm:resizeHandles val="exact"/>
        </dgm:presLayoutVars>
      </dgm:prSet>
      <dgm:spPr/>
    </dgm:pt>
    <dgm:pt modelId="{5F21CCA2-FDD9-4700-8580-8E41B36769B9}" type="pres">
      <dgm:prSet presAssocID="{920809A5-73AD-415F-808F-679E63A52E60}" presName="compNode" presStyleCnt="0"/>
      <dgm:spPr/>
    </dgm:pt>
    <dgm:pt modelId="{C8A19651-AF16-4840-AD25-6FE44722AE99}" type="pres">
      <dgm:prSet presAssocID="{920809A5-73AD-415F-808F-679E63A52E60}" presName="pictRect" presStyleLbl="revTx" presStyleIdx="0" presStyleCnt="8">
        <dgm:presLayoutVars>
          <dgm:chMax val="0"/>
          <dgm:bulletEnabled/>
        </dgm:presLayoutVars>
      </dgm:prSet>
      <dgm:spPr/>
    </dgm:pt>
    <dgm:pt modelId="{E0469E2E-74B2-48B5-8CD0-AD6C0EBF235D}" type="pres">
      <dgm:prSet presAssocID="{920809A5-73AD-415F-808F-679E63A52E60}" presName="textRect" presStyleLbl="revTx" presStyleIdx="1" presStyleCnt="8">
        <dgm:presLayoutVars>
          <dgm:bulletEnabled/>
        </dgm:presLayoutVars>
      </dgm:prSet>
      <dgm:spPr/>
    </dgm:pt>
    <dgm:pt modelId="{0585D0F0-F882-4681-9CC9-A2AB6605BC7F}" type="pres">
      <dgm:prSet presAssocID="{081E65A4-C6C4-4F5F-8E65-B2408D7B5995}" presName="sibTrans" presStyleLbl="sibTrans2D1" presStyleIdx="0" presStyleCnt="0"/>
      <dgm:spPr/>
    </dgm:pt>
    <dgm:pt modelId="{833E7D9D-EB0B-40A9-A626-24E461114335}" type="pres">
      <dgm:prSet presAssocID="{3D3FC927-7CFC-4342-AAE2-C7390C3389AB}" presName="compNode" presStyleCnt="0"/>
      <dgm:spPr/>
    </dgm:pt>
    <dgm:pt modelId="{50A3EEF0-8BB6-4AF5-857D-BACE0DD5D3FB}" type="pres">
      <dgm:prSet presAssocID="{3D3FC927-7CFC-4342-AAE2-C7390C3389AB}" presName="pictRect" presStyleLbl="revTx" presStyleIdx="2" presStyleCnt="8">
        <dgm:presLayoutVars>
          <dgm:chMax val="0"/>
          <dgm:bulletEnabled/>
        </dgm:presLayoutVars>
      </dgm:prSet>
      <dgm:spPr/>
    </dgm:pt>
    <dgm:pt modelId="{CDAB78BE-22B5-4284-BE82-9274011B3333}" type="pres">
      <dgm:prSet presAssocID="{3D3FC927-7CFC-4342-AAE2-C7390C3389AB}" presName="textRect" presStyleLbl="revTx" presStyleIdx="3" presStyleCnt="8">
        <dgm:presLayoutVars>
          <dgm:bulletEnabled/>
        </dgm:presLayoutVars>
      </dgm:prSet>
      <dgm:spPr/>
    </dgm:pt>
    <dgm:pt modelId="{1AF01648-F09F-4DD1-A3ED-5AFC7DED34E1}" type="pres">
      <dgm:prSet presAssocID="{FD963A8F-4828-4F74-829A-3EF2F05C89BA}" presName="sibTrans" presStyleLbl="sibTrans2D1" presStyleIdx="0" presStyleCnt="0"/>
      <dgm:spPr/>
    </dgm:pt>
    <dgm:pt modelId="{6478EBB0-8D2A-434F-A045-709BB00DAE39}" type="pres">
      <dgm:prSet presAssocID="{974E7620-FE1C-4075-B20C-FA0EDDAB122F}" presName="compNode" presStyleCnt="0"/>
      <dgm:spPr/>
    </dgm:pt>
    <dgm:pt modelId="{09DEF2BB-9A5D-4924-A658-63C31C362FF6}" type="pres">
      <dgm:prSet presAssocID="{974E7620-FE1C-4075-B20C-FA0EDDAB122F}" presName="pictRect" presStyleLbl="revTx" presStyleIdx="4" presStyleCnt="8">
        <dgm:presLayoutVars>
          <dgm:chMax val="0"/>
          <dgm:bulletEnabled/>
        </dgm:presLayoutVars>
      </dgm:prSet>
      <dgm:spPr/>
    </dgm:pt>
    <dgm:pt modelId="{CA280EED-F7CF-4E5A-B60D-B19516328796}" type="pres">
      <dgm:prSet presAssocID="{974E7620-FE1C-4075-B20C-FA0EDDAB122F}" presName="textRect" presStyleLbl="revTx" presStyleIdx="5" presStyleCnt="8">
        <dgm:presLayoutVars>
          <dgm:bulletEnabled/>
        </dgm:presLayoutVars>
      </dgm:prSet>
      <dgm:spPr/>
    </dgm:pt>
    <dgm:pt modelId="{B191ADBB-C74F-475A-B5B7-023B67D661A8}" type="pres">
      <dgm:prSet presAssocID="{7C363133-3099-4434-A42B-DAB3D23D1FFE}" presName="sibTrans" presStyleLbl="sibTrans2D1" presStyleIdx="0" presStyleCnt="0"/>
      <dgm:spPr/>
    </dgm:pt>
    <dgm:pt modelId="{F81525C9-FAE2-47B1-8FC9-222E1BF63A1D}" type="pres">
      <dgm:prSet presAssocID="{E48D29C0-BFFA-477C-AEDF-06C2C7E190D2}" presName="compNode" presStyleCnt="0"/>
      <dgm:spPr/>
    </dgm:pt>
    <dgm:pt modelId="{AAA1AE3A-6EC8-45F5-81DB-3EC34186B997}" type="pres">
      <dgm:prSet presAssocID="{E48D29C0-BFFA-477C-AEDF-06C2C7E190D2}" presName="pictRect" presStyleLbl="revTx" presStyleIdx="6" presStyleCnt="8">
        <dgm:presLayoutVars>
          <dgm:chMax val="0"/>
          <dgm:bulletEnabled/>
        </dgm:presLayoutVars>
      </dgm:prSet>
      <dgm:spPr/>
    </dgm:pt>
    <dgm:pt modelId="{EE640E2C-7231-45C1-B278-85CC834E3BA9}" type="pres">
      <dgm:prSet presAssocID="{E48D29C0-BFFA-477C-AEDF-06C2C7E190D2}" presName="textRect" presStyleLbl="revTx" presStyleIdx="7" presStyleCnt="8">
        <dgm:presLayoutVars>
          <dgm:bulletEnabled/>
        </dgm:presLayoutVars>
      </dgm:prSet>
      <dgm:spPr/>
    </dgm:pt>
  </dgm:ptLst>
  <dgm:cxnLst>
    <dgm:cxn modelId="{A94C9C03-7478-4A31-9DF3-FC798A3C4B18}" type="presOf" srcId="{7E5AA8BB-2286-47C4-B348-BB273319226F}" destId="{CA280EED-F7CF-4E5A-B60D-B19516328796}" srcOrd="0" destOrd="0" presId="urn:microsoft.com/office/officeart/2024/3/layout/hArchList1"/>
    <dgm:cxn modelId="{7CD3551C-4159-4B0F-89C2-3DFD9F485566}" srcId="{3D3FC927-7CFC-4342-AAE2-C7390C3389AB}" destId="{22B9A96C-2E0D-4019-BF7F-51B25924ED3B}" srcOrd="0" destOrd="0" parTransId="{6D6DDA13-10AB-4173-81C0-2F9AD2DF9EB5}" sibTransId="{0D9599E5-C0E5-4DC8-8D28-3B983D772C4D}"/>
    <dgm:cxn modelId="{E8A26E2A-93C9-4CFA-82C5-7F8318A405A2}" srcId="{04983EB8-6812-4A08-A0DC-F5E8FD36E542}" destId="{3D3FC927-7CFC-4342-AAE2-C7390C3389AB}" srcOrd="1" destOrd="0" parTransId="{C3BB838A-9650-45C5-A8CE-CDF67B4149D2}" sibTransId="{FD963A8F-4828-4F74-829A-3EF2F05C89BA}"/>
    <dgm:cxn modelId="{5D93A032-2C11-45C9-9A64-DBFEA6CADAE8}" type="presOf" srcId="{37805D8B-5BAA-4D4B-ADF1-6948A32C772B}" destId="{EE640E2C-7231-45C1-B278-85CC834E3BA9}" srcOrd="0" destOrd="0" presId="urn:microsoft.com/office/officeart/2024/3/layout/hArchList1"/>
    <dgm:cxn modelId="{17101138-981C-41F9-9B5B-ED1BBD9BC548}" srcId="{04983EB8-6812-4A08-A0DC-F5E8FD36E542}" destId="{974E7620-FE1C-4075-B20C-FA0EDDAB122F}" srcOrd="2" destOrd="0" parTransId="{226B170B-A8E3-4248-A67E-3EB406076192}" sibTransId="{7C363133-3099-4434-A42B-DAB3D23D1FFE}"/>
    <dgm:cxn modelId="{5AE39A5C-8B31-4A81-BAEA-C230B494A09B}" srcId="{04983EB8-6812-4A08-A0DC-F5E8FD36E542}" destId="{E48D29C0-BFFA-477C-AEDF-06C2C7E190D2}" srcOrd="3" destOrd="0" parTransId="{2916FCED-7CFD-4217-BC1F-88C154F18003}" sibTransId="{B3D170AC-D170-419A-AB3C-6FA5CA02A772}"/>
    <dgm:cxn modelId="{FE30CE64-3D7C-40F9-A872-E3D583A1C157}" type="presOf" srcId="{081E65A4-C6C4-4F5F-8E65-B2408D7B5995}" destId="{0585D0F0-F882-4681-9CC9-A2AB6605BC7F}" srcOrd="0" destOrd="0" presId="urn:microsoft.com/office/officeart/2024/3/layout/hArchList1"/>
    <dgm:cxn modelId="{B846C44D-D4FD-484B-95D3-7E38685B6D20}" srcId="{E48D29C0-BFFA-477C-AEDF-06C2C7E190D2}" destId="{37805D8B-5BAA-4D4B-ADF1-6948A32C772B}" srcOrd="0" destOrd="0" parTransId="{679D9984-80EC-490A-A172-FC30B389F2CA}" sibTransId="{A03B50F6-DA9C-45E6-8FF1-5437CD2D2B17}"/>
    <dgm:cxn modelId="{DE7D697D-4DDC-4CAB-A5BF-9691BE2F8284}" type="presOf" srcId="{7C363133-3099-4434-A42B-DAB3D23D1FFE}" destId="{B191ADBB-C74F-475A-B5B7-023B67D661A8}" srcOrd="0" destOrd="0" presId="urn:microsoft.com/office/officeart/2024/3/layout/hArchList1"/>
    <dgm:cxn modelId="{DF17DF81-6AB9-4A56-AB1E-B29AAB6EE93D}" type="presOf" srcId="{FD963A8F-4828-4F74-829A-3EF2F05C89BA}" destId="{1AF01648-F09F-4DD1-A3ED-5AFC7DED34E1}" srcOrd="0" destOrd="0" presId="urn:microsoft.com/office/officeart/2024/3/layout/hArchList1"/>
    <dgm:cxn modelId="{AFA94387-8F9C-4F6B-ACA9-141CC585C8A9}" type="presOf" srcId="{22B9A96C-2E0D-4019-BF7F-51B25924ED3B}" destId="{CDAB78BE-22B5-4284-BE82-9274011B3333}" srcOrd="0" destOrd="0" presId="urn:microsoft.com/office/officeart/2024/3/layout/hArchList1"/>
    <dgm:cxn modelId="{FFD39F9D-E1BA-4478-BA29-2406AE1C277F}" srcId="{920809A5-73AD-415F-808F-679E63A52E60}" destId="{D79CC0E4-ED8F-4E57-B52E-8185AE110768}" srcOrd="0" destOrd="0" parTransId="{65477415-2A23-4AC5-8853-375A9410B4EA}" sibTransId="{1B0CDB78-BE63-41E9-954C-289F7E94AA94}"/>
    <dgm:cxn modelId="{5F4327A1-3842-41F0-A38A-D954EEA718AD}" srcId="{04983EB8-6812-4A08-A0DC-F5E8FD36E542}" destId="{920809A5-73AD-415F-808F-679E63A52E60}" srcOrd="0" destOrd="0" parTransId="{FA655A36-AAA6-4CD5-AE25-A51C5AD310DF}" sibTransId="{081E65A4-C6C4-4F5F-8E65-B2408D7B5995}"/>
    <dgm:cxn modelId="{ECB473A2-7E3B-4446-A942-AA1EF245E2FB}" srcId="{974E7620-FE1C-4075-B20C-FA0EDDAB122F}" destId="{7E5AA8BB-2286-47C4-B348-BB273319226F}" srcOrd="0" destOrd="0" parTransId="{9454FBBD-D1D3-49B5-89D9-8FC3362DDCAC}" sibTransId="{DF28FC3D-E059-4D37-9E89-03865159813B}"/>
    <dgm:cxn modelId="{199831A4-A580-4F9C-9221-C65E13B1697D}" type="presOf" srcId="{3D3FC927-7CFC-4342-AAE2-C7390C3389AB}" destId="{50A3EEF0-8BB6-4AF5-857D-BACE0DD5D3FB}" srcOrd="0" destOrd="0" presId="urn:microsoft.com/office/officeart/2024/3/layout/hArchList1"/>
    <dgm:cxn modelId="{07F1AFB4-1DB7-487B-85B6-5347DE86609E}" type="presOf" srcId="{E48D29C0-BFFA-477C-AEDF-06C2C7E190D2}" destId="{AAA1AE3A-6EC8-45F5-81DB-3EC34186B997}" srcOrd="0" destOrd="0" presId="urn:microsoft.com/office/officeart/2024/3/layout/hArchList1"/>
    <dgm:cxn modelId="{AEBD3CC8-95A1-4C9D-B916-F1F3D239D9CA}" type="presOf" srcId="{D79CC0E4-ED8F-4E57-B52E-8185AE110768}" destId="{E0469E2E-74B2-48B5-8CD0-AD6C0EBF235D}" srcOrd="0" destOrd="0" presId="urn:microsoft.com/office/officeart/2024/3/layout/hArchList1"/>
    <dgm:cxn modelId="{1A4FFAD9-A9C1-41F1-81F5-EBAAE65430FE}" type="presOf" srcId="{04983EB8-6812-4A08-A0DC-F5E8FD36E542}" destId="{9D5A38C9-8AA8-44C9-8268-4581C83BBFA3}" srcOrd="0" destOrd="0" presId="urn:microsoft.com/office/officeart/2024/3/layout/hArchList1"/>
    <dgm:cxn modelId="{060962EB-9855-4E76-AD35-FDD4F660D001}" type="presOf" srcId="{974E7620-FE1C-4075-B20C-FA0EDDAB122F}" destId="{09DEF2BB-9A5D-4924-A658-63C31C362FF6}" srcOrd="0" destOrd="0" presId="urn:microsoft.com/office/officeart/2024/3/layout/hArchList1"/>
    <dgm:cxn modelId="{EC88DAF1-6CD0-41F1-9387-009746857111}" type="presOf" srcId="{920809A5-73AD-415F-808F-679E63A52E60}" destId="{C8A19651-AF16-4840-AD25-6FE44722AE99}" srcOrd="0" destOrd="0" presId="urn:microsoft.com/office/officeart/2024/3/layout/hArchList1"/>
    <dgm:cxn modelId="{11D6D2E9-F034-4488-A91B-5E368796510C}" type="presParOf" srcId="{9D5A38C9-8AA8-44C9-8268-4581C83BBFA3}" destId="{5F21CCA2-FDD9-4700-8580-8E41B36769B9}" srcOrd="0" destOrd="0" presId="urn:microsoft.com/office/officeart/2024/3/layout/hArchList1"/>
    <dgm:cxn modelId="{D535B7B4-23B6-4954-90E0-2B369798C06A}" type="presParOf" srcId="{5F21CCA2-FDD9-4700-8580-8E41B36769B9}" destId="{C8A19651-AF16-4840-AD25-6FE44722AE99}" srcOrd="0" destOrd="0" presId="urn:microsoft.com/office/officeart/2024/3/layout/hArchList1"/>
    <dgm:cxn modelId="{1B129822-A9E1-45B3-8F1D-1BC81B76EBD1}" type="presParOf" srcId="{5F21CCA2-FDD9-4700-8580-8E41B36769B9}" destId="{E0469E2E-74B2-48B5-8CD0-AD6C0EBF235D}" srcOrd="1" destOrd="0" presId="urn:microsoft.com/office/officeart/2024/3/layout/hArchList1"/>
    <dgm:cxn modelId="{D87CBAFB-3E26-40DC-8215-7F7703DEE9CD}" type="presParOf" srcId="{9D5A38C9-8AA8-44C9-8268-4581C83BBFA3}" destId="{0585D0F0-F882-4681-9CC9-A2AB6605BC7F}" srcOrd="1" destOrd="0" presId="urn:microsoft.com/office/officeart/2024/3/layout/hArchList1"/>
    <dgm:cxn modelId="{9C67DAA7-ABCF-4D17-9314-CB52D7560387}" type="presParOf" srcId="{9D5A38C9-8AA8-44C9-8268-4581C83BBFA3}" destId="{833E7D9D-EB0B-40A9-A626-24E461114335}" srcOrd="2" destOrd="0" presId="urn:microsoft.com/office/officeart/2024/3/layout/hArchList1"/>
    <dgm:cxn modelId="{5F01C329-299E-4F12-98CF-F1FE934AFD20}" type="presParOf" srcId="{833E7D9D-EB0B-40A9-A626-24E461114335}" destId="{50A3EEF0-8BB6-4AF5-857D-BACE0DD5D3FB}" srcOrd="0" destOrd="0" presId="urn:microsoft.com/office/officeart/2024/3/layout/hArchList1"/>
    <dgm:cxn modelId="{88AAB179-7B4E-4E6B-BC70-01CE219CCDE4}" type="presParOf" srcId="{833E7D9D-EB0B-40A9-A626-24E461114335}" destId="{CDAB78BE-22B5-4284-BE82-9274011B3333}" srcOrd="1" destOrd="0" presId="urn:microsoft.com/office/officeart/2024/3/layout/hArchList1"/>
    <dgm:cxn modelId="{5C4693B3-A006-4267-8C30-177902C91777}" type="presParOf" srcId="{9D5A38C9-8AA8-44C9-8268-4581C83BBFA3}" destId="{1AF01648-F09F-4DD1-A3ED-5AFC7DED34E1}" srcOrd="3" destOrd="0" presId="urn:microsoft.com/office/officeart/2024/3/layout/hArchList1"/>
    <dgm:cxn modelId="{52C73040-C6CB-4BA4-9C8D-E48FD90E87A2}" type="presParOf" srcId="{9D5A38C9-8AA8-44C9-8268-4581C83BBFA3}" destId="{6478EBB0-8D2A-434F-A045-709BB00DAE39}" srcOrd="4" destOrd="0" presId="urn:microsoft.com/office/officeart/2024/3/layout/hArchList1"/>
    <dgm:cxn modelId="{E46D7FD0-9F05-4AB9-8FD4-4CDCE6A65C6A}" type="presParOf" srcId="{6478EBB0-8D2A-434F-A045-709BB00DAE39}" destId="{09DEF2BB-9A5D-4924-A658-63C31C362FF6}" srcOrd="0" destOrd="0" presId="urn:microsoft.com/office/officeart/2024/3/layout/hArchList1"/>
    <dgm:cxn modelId="{2F46FA43-3367-4452-BF65-7F3C865C1C38}" type="presParOf" srcId="{6478EBB0-8D2A-434F-A045-709BB00DAE39}" destId="{CA280EED-F7CF-4E5A-B60D-B19516328796}" srcOrd="1" destOrd="0" presId="urn:microsoft.com/office/officeart/2024/3/layout/hArchList1"/>
    <dgm:cxn modelId="{ECE3E162-EACD-43BC-A1F0-F5E31F09D046}" type="presParOf" srcId="{9D5A38C9-8AA8-44C9-8268-4581C83BBFA3}" destId="{B191ADBB-C74F-475A-B5B7-023B67D661A8}" srcOrd="5" destOrd="0" presId="urn:microsoft.com/office/officeart/2024/3/layout/hArchList1"/>
    <dgm:cxn modelId="{4F5BF7E6-84A3-4DA8-B24F-7775C37262EA}" type="presParOf" srcId="{9D5A38C9-8AA8-44C9-8268-4581C83BBFA3}" destId="{F81525C9-FAE2-47B1-8FC9-222E1BF63A1D}" srcOrd="6" destOrd="0" presId="urn:microsoft.com/office/officeart/2024/3/layout/hArchList1"/>
    <dgm:cxn modelId="{947605D4-6C08-4A55-8963-1073B40910E0}" type="presParOf" srcId="{F81525C9-FAE2-47B1-8FC9-222E1BF63A1D}" destId="{AAA1AE3A-6EC8-45F5-81DB-3EC34186B997}" srcOrd="0" destOrd="0" presId="urn:microsoft.com/office/officeart/2024/3/layout/hArchList1"/>
    <dgm:cxn modelId="{10FBF5D8-C943-4FAA-A66B-379E33D99DF2}" type="presParOf" srcId="{F81525C9-FAE2-47B1-8FC9-222E1BF63A1D}" destId="{EE640E2C-7231-45C1-B278-85CC834E3BA9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DCBD2-FECD-4F3A-9275-9651423DDEB2}">
      <dsp:nvSpPr>
        <dsp:cNvPr id="0" name=""/>
        <dsp:cNvSpPr/>
      </dsp:nvSpPr>
      <dsp:spPr>
        <a:xfrm>
          <a:off x="0" y="0"/>
          <a:ext cx="1854553" cy="18545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0" r="19571" b="2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8DD849-6069-47C0-AF09-CADBFDDAE52A}">
      <dsp:nvSpPr>
        <dsp:cNvPr id="0" name=""/>
        <dsp:cNvSpPr/>
      </dsp:nvSpPr>
      <dsp:spPr>
        <a:xfrm>
          <a:off x="2034553" y="0"/>
          <a:ext cx="4155226" cy="37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Custo Elevado das Soluções</a:t>
          </a:r>
        </a:p>
      </dsp:txBody>
      <dsp:txXfrm>
        <a:off x="2034553" y="0"/>
        <a:ext cx="4155226" cy="370034"/>
      </dsp:txXfrm>
    </dsp:sp>
    <dsp:sp modelId="{64C14AF4-A68D-457D-BCDC-6F5F3F2DF679}">
      <dsp:nvSpPr>
        <dsp:cNvPr id="0" name=""/>
        <dsp:cNvSpPr/>
      </dsp:nvSpPr>
      <dsp:spPr>
        <a:xfrm>
          <a:off x="2034553" y="370034"/>
          <a:ext cx="4155226" cy="1484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As soluções de digitalização no mercado são frequentemente muito caras, o que impede pequenas empresas de adotá-las.</a:t>
          </a:r>
        </a:p>
      </dsp:txBody>
      <dsp:txXfrm>
        <a:off x="2034553" y="370034"/>
        <a:ext cx="4155226" cy="1484518"/>
      </dsp:txXfrm>
    </dsp:sp>
    <dsp:sp modelId="{440E61A7-F02C-46F7-85CD-77D368CBD1DA}">
      <dsp:nvSpPr>
        <dsp:cNvPr id="0" name=""/>
        <dsp:cNvSpPr/>
      </dsp:nvSpPr>
      <dsp:spPr>
        <a:xfrm>
          <a:off x="0" y="2002917"/>
          <a:ext cx="1854553" cy="185455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3" r="12238" b="2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1AA07C-FE88-41C4-8407-497D8732E1C2}">
      <dsp:nvSpPr>
        <dsp:cNvPr id="0" name=""/>
        <dsp:cNvSpPr/>
      </dsp:nvSpPr>
      <dsp:spPr>
        <a:xfrm>
          <a:off x="2034553" y="2002917"/>
          <a:ext cx="4155226" cy="37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Complexidade das Tecnologias</a:t>
          </a:r>
        </a:p>
      </dsp:txBody>
      <dsp:txXfrm>
        <a:off x="2034553" y="2002917"/>
        <a:ext cx="4155226" cy="370034"/>
      </dsp:txXfrm>
    </dsp:sp>
    <dsp:sp modelId="{76167392-5D1F-434A-92F8-6DA006C10968}">
      <dsp:nvSpPr>
        <dsp:cNvPr id="0" name=""/>
        <dsp:cNvSpPr/>
      </dsp:nvSpPr>
      <dsp:spPr>
        <a:xfrm>
          <a:off x="2034553" y="2372952"/>
          <a:ext cx="4155226" cy="1484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Além do custo, a complexidade das tecnologias de digitalização é uma barreira significativa para pequenas empresas.</a:t>
          </a:r>
        </a:p>
      </dsp:txBody>
      <dsp:txXfrm>
        <a:off x="2034553" y="2372952"/>
        <a:ext cx="4155226" cy="1484518"/>
      </dsp:txXfrm>
    </dsp:sp>
    <dsp:sp modelId="{C024F525-B163-4D96-B740-CBFE895285D8}">
      <dsp:nvSpPr>
        <dsp:cNvPr id="0" name=""/>
        <dsp:cNvSpPr/>
      </dsp:nvSpPr>
      <dsp:spPr>
        <a:xfrm>
          <a:off x="0" y="4005834"/>
          <a:ext cx="1854553" cy="18545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4" r="16307" b="2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7F4676-B5AE-41E9-B53B-E7E4FBA5D5BF}">
      <dsp:nvSpPr>
        <dsp:cNvPr id="0" name=""/>
        <dsp:cNvSpPr/>
      </dsp:nvSpPr>
      <dsp:spPr>
        <a:xfrm>
          <a:off x="2034553" y="4005834"/>
          <a:ext cx="4155226" cy="37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 dirty="0"/>
            <a:t>Processos Manuais Ineficientes</a:t>
          </a:r>
        </a:p>
      </dsp:txBody>
      <dsp:txXfrm>
        <a:off x="2034553" y="4005834"/>
        <a:ext cx="4155226" cy="370034"/>
      </dsp:txXfrm>
    </dsp:sp>
    <dsp:sp modelId="{7BF6D86C-4DF7-46E5-918E-118F12796BA8}">
      <dsp:nvSpPr>
        <dsp:cNvPr id="0" name=""/>
        <dsp:cNvSpPr/>
      </dsp:nvSpPr>
      <dsp:spPr>
        <a:xfrm>
          <a:off x="2034553" y="4375869"/>
          <a:ext cx="4155226" cy="1484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 falta de soluções acessíveis resulta em processos manuais, ineficientes e propensos a erros nas pequenas empresas.</a:t>
          </a:r>
        </a:p>
      </dsp:txBody>
      <dsp:txXfrm>
        <a:off x="2034553" y="4375869"/>
        <a:ext cx="4155226" cy="1484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846BA-8071-4D42-911D-502FE0F8CB55}">
      <dsp:nvSpPr>
        <dsp:cNvPr id="0" name=""/>
        <dsp:cNvSpPr/>
      </dsp:nvSpPr>
      <dsp:spPr>
        <a:xfrm>
          <a:off x="0" y="0"/>
          <a:ext cx="2073576" cy="2073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6" r="13869" b="-6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8C5E6F-5B0D-46C1-85F4-A0C7E18B8A59}">
      <dsp:nvSpPr>
        <dsp:cNvPr id="0" name=""/>
        <dsp:cNvSpPr/>
      </dsp:nvSpPr>
      <dsp:spPr>
        <a:xfrm>
          <a:off x="2253576" y="0"/>
          <a:ext cx="3936203" cy="3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Métodos Manuais em MPEs</a:t>
          </a:r>
        </a:p>
      </dsp:txBody>
      <dsp:txXfrm>
        <a:off x="2253576" y="0"/>
        <a:ext cx="3936203" cy="362421"/>
      </dsp:txXfrm>
    </dsp:sp>
    <dsp:sp modelId="{9C6921E2-CBEB-41EA-B581-8BDBC866BFBD}">
      <dsp:nvSpPr>
        <dsp:cNvPr id="0" name=""/>
        <dsp:cNvSpPr/>
      </dsp:nvSpPr>
      <dsp:spPr>
        <a:xfrm>
          <a:off x="2253576" y="362421"/>
          <a:ext cx="3936203" cy="2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Muitas pequenas e médias empresas ainda utilizam métodos manuais para gerenciar seus documentos fiscais, o que pode ser ineficiente.</a:t>
          </a:r>
        </a:p>
      </dsp:txBody>
      <dsp:txXfrm>
        <a:off x="2253576" y="362421"/>
        <a:ext cx="3936203" cy="2453752"/>
      </dsp:txXfrm>
    </dsp:sp>
    <dsp:sp modelId="{6A38CA83-F127-4035-9BEE-6B3DAAA45D42}">
      <dsp:nvSpPr>
        <dsp:cNvPr id="0" name=""/>
        <dsp:cNvSpPr/>
      </dsp:nvSpPr>
      <dsp:spPr>
        <a:xfrm>
          <a:off x="0" y="3041467"/>
          <a:ext cx="2073576" cy="207357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14126" b="2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1EBA5E-9085-4508-9A45-3C25910A7A40}">
      <dsp:nvSpPr>
        <dsp:cNvPr id="0" name=""/>
        <dsp:cNvSpPr/>
      </dsp:nvSpPr>
      <dsp:spPr>
        <a:xfrm>
          <a:off x="2253576" y="3041467"/>
          <a:ext cx="3936203" cy="36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Oportunidade de Digitalização</a:t>
          </a:r>
        </a:p>
      </dsp:txBody>
      <dsp:txXfrm>
        <a:off x="2253576" y="3041467"/>
        <a:ext cx="3936203" cy="362421"/>
      </dsp:txXfrm>
    </dsp:sp>
    <dsp:sp modelId="{2BDBACDC-3C99-41AE-B8A7-821E64DD517E}">
      <dsp:nvSpPr>
        <dsp:cNvPr id="0" name=""/>
        <dsp:cNvSpPr/>
      </dsp:nvSpPr>
      <dsp:spPr>
        <a:xfrm>
          <a:off x="2253576" y="3403888"/>
          <a:ext cx="3936203" cy="245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 transição para métodos digitais representa uma oportunidade significativa para melhorar a eficiência operacional nas MPEs.</a:t>
          </a:r>
        </a:p>
      </dsp:txBody>
      <dsp:txXfrm>
        <a:off x="2253576" y="3403888"/>
        <a:ext cx="3936203" cy="24537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A2642-DC4E-41C4-8565-FE9B6E1F58BB}">
      <dsp:nvSpPr>
        <dsp:cNvPr id="0" name=""/>
        <dsp:cNvSpPr/>
      </dsp:nvSpPr>
      <dsp:spPr>
        <a:xfrm>
          <a:off x="0" y="0"/>
          <a:ext cx="1854553" cy="18545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5" r="9046" b="2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756753-67F6-40D7-85BB-CC12A308E6BC}">
      <dsp:nvSpPr>
        <dsp:cNvPr id="0" name=""/>
        <dsp:cNvSpPr/>
      </dsp:nvSpPr>
      <dsp:spPr>
        <a:xfrm>
          <a:off x="2034553" y="0"/>
          <a:ext cx="4155226" cy="37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Simplicidade de Uso</a:t>
          </a:r>
        </a:p>
      </dsp:txBody>
      <dsp:txXfrm>
        <a:off x="2034553" y="0"/>
        <a:ext cx="4155226" cy="370034"/>
      </dsp:txXfrm>
    </dsp:sp>
    <dsp:sp modelId="{FD3A83FD-F6F3-4D6E-88F7-5556B648013A}">
      <dsp:nvSpPr>
        <dsp:cNvPr id="0" name=""/>
        <dsp:cNvSpPr/>
      </dsp:nvSpPr>
      <dsp:spPr>
        <a:xfrm>
          <a:off x="2034553" y="370034"/>
          <a:ext cx="4155226" cy="1484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Nossa solução é projetada para ser intuitiva, permitindo que pequenas empresas a utilizem facilmente sem complicações.</a:t>
          </a:r>
        </a:p>
      </dsp:txBody>
      <dsp:txXfrm>
        <a:off x="2034553" y="370034"/>
        <a:ext cx="4155226" cy="1484518"/>
      </dsp:txXfrm>
    </dsp:sp>
    <dsp:sp modelId="{A561270B-4E35-4C5D-B267-785374F7CA26}">
      <dsp:nvSpPr>
        <dsp:cNvPr id="0" name=""/>
        <dsp:cNvSpPr/>
      </dsp:nvSpPr>
      <dsp:spPr>
        <a:xfrm>
          <a:off x="0" y="2002917"/>
          <a:ext cx="1854553" cy="185455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3" r="21944" b="-6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B6CBFA-5380-4295-B1E3-863432CF99D9}">
      <dsp:nvSpPr>
        <dsp:cNvPr id="0" name=""/>
        <dsp:cNvSpPr/>
      </dsp:nvSpPr>
      <dsp:spPr>
        <a:xfrm>
          <a:off x="2034553" y="2002917"/>
          <a:ext cx="4155226" cy="37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Inteligência Incorporada</a:t>
          </a:r>
        </a:p>
      </dsp:txBody>
      <dsp:txXfrm>
        <a:off x="2034553" y="2002917"/>
        <a:ext cx="4155226" cy="370034"/>
      </dsp:txXfrm>
    </dsp:sp>
    <dsp:sp modelId="{BD36E48F-8AC1-4A8C-A48E-13EF7AE80C13}">
      <dsp:nvSpPr>
        <dsp:cNvPr id="0" name=""/>
        <dsp:cNvSpPr/>
      </dsp:nvSpPr>
      <dsp:spPr>
        <a:xfrm>
          <a:off x="2034553" y="2372952"/>
          <a:ext cx="4155226" cy="1484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Incorporamos o uso da inteligência artificial em nosso produto, proporcionando soluções eficazes e automatizadas que ajudam pequenas empresas a prosperar.</a:t>
          </a:r>
        </a:p>
      </dsp:txBody>
      <dsp:txXfrm>
        <a:off x="2034553" y="2372952"/>
        <a:ext cx="4155226" cy="1484518"/>
      </dsp:txXfrm>
    </dsp:sp>
    <dsp:sp modelId="{69404953-B77F-432A-93F9-681E7BEA07E6}">
      <dsp:nvSpPr>
        <dsp:cNvPr id="0" name=""/>
        <dsp:cNvSpPr/>
      </dsp:nvSpPr>
      <dsp:spPr>
        <a:xfrm>
          <a:off x="0" y="4005834"/>
          <a:ext cx="1854553" cy="18545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r="30087" b="2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CF5E5F-5AC8-4133-8BA5-DE7F734FF25E}">
      <dsp:nvSpPr>
        <dsp:cNvPr id="0" name=""/>
        <dsp:cNvSpPr/>
      </dsp:nvSpPr>
      <dsp:spPr>
        <a:xfrm>
          <a:off x="2034553" y="4005834"/>
          <a:ext cx="4155226" cy="3700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/>
            <a:t>Baixo Custo</a:t>
          </a:r>
        </a:p>
      </dsp:txBody>
      <dsp:txXfrm>
        <a:off x="2034553" y="4005834"/>
        <a:ext cx="4155226" cy="370034"/>
      </dsp:txXfrm>
    </dsp:sp>
    <dsp:sp modelId="{53711F9C-19E8-48E9-9E3F-7A0FDE9E672C}">
      <dsp:nvSpPr>
        <dsp:cNvPr id="0" name=""/>
        <dsp:cNvSpPr/>
      </dsp:nvSpPr>
      <dsp:spPr>
        <a:xfrm>
          <a:off x="2034553" y="4375869"/>
          <a:ext cx="4155226" cy="1484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Nosso produto é significativo em preços, tornando-se uma opção viável para pequenas empresas sem comprometer a qualidade.</a:t>
          </a:r>
        </a:p>
      </dsp:txBody>
      <dsp:txXfrm>
        <a:off x="2034553" y="4375869"/>
        <a:ext cx="4155226" cy="14845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19651-AF16-4840-AD25-6FE44722AE99}">
      <dsp:nvSpPr>
        <dsp:cNvPr id="0" name=""/>
        <dsp:cNvSpPr/>
      </dsp:nvSpPr>
      <dsp:spPr>
        <a:xfrm>
          <a:off x="0" y="0"/>
          <a:ext cx="2531191" cy="62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>
              <a:solidFill>
                <a:srgbClr val="FFFFFF"/>
              </a:solidFill>
              <a:ea typeface="+mn-ea"/>
              <a:cs typeface="+mn-cs"/>
            </a:rPr>
            <a:t>Solução Inteligente</a:t>
          </a:r>
          <a:endParaRPr lang="en-US" sz="1800" kern="1200">
            <a:solidFill>
              <a:srgbClr val="FFFFFF"/>
            </a:solidFill>
            <a:ea typeface="+mn-ea"/>
            <a:cs typeface="+mn-cs"/>
          </a:endParaRPr>
        </a:p>
      </dsp:txBody>
      <dsp:txXfrm>
        <a:off x="0" y="0"/>
        <a:ext cx="2531191" cy="627588"/>
      </dsp:txXfrm>
    </dsp:sp>
    <dsp:sp modelId="{E0469E2E-74B2-48B5-8CD0-AD6C0EBF235D}">
      <dsp:nvSpPr>
        <dsp:cNvPr id="0" name=""/>
        <dsp:cNvSpPr/>
      </dsp:nvSpPr>
      <dsp:spPr>
        <a:xfrm>
          <a:off x="0" y="627588"/>
          <a:ext cx="2531191" cy="1875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rgbClr val="FFFFFF"/>
              </a:solidFill>
              <a:ea typeface="+mn-ea"/>
              <a:cs typeface="+mn-cs"/>
            </a:rPr>
            <a:t>Nossa solução oferece uma abordagem inovadora com uso de IA para </a:t>
          </a:r>
          <a:r>
            <a:rPr lang="pt-BR" sz="1400" kern="1200" dirty="0">
              <a:solidFill>
                <a:srgbClr val="FFFFFF"/>
              </a:solidFill>
              <a:latin typeface="Neue Haas Grotesk Text Pro"/>
              <a:ea typeface="+mn-ea"/>
              <a:cs typeface="+mn-cs"/>
            </a:rPr>
            <a:t>consolidação e busca de informações gerencias</a:t>
          </a:r>
          <a:r>
            <a:rPr lang="pt-BR" sz="1400" kern="1200" dirty="0">
              <a:solidFill>
                <a:srgbClr val="FFFFFF"/>
              </a:solidFill>
              <a:ea typeface="+mn-ea"/>
              <a:cs typeface="+mn-cs"/>
            </a:rPr>
            <a:t>, facilitando a gestão para pequenas empresas.</a:t>
          </a:r>
          <a:endParaRPr lang="en-US" sz="1400" kern="1200" dirty="0">
            <a:solidFill>
              <a:srgbClr val="FFFFFF"/>
            </a:solidFill>
            <a:ea typeface="+mn-ea"/>
            <a:cs typeface="+mn-cs"/>
          </a:endParaRPr>
        </a:p>
      </dsp:txBody>
      <dsp:txXfrm>
        <a:off x="0" y="627588"/>
        <a:ext cx="2531191" cy="1875755"/>
      </dsp:txXfrm>
    </dsp:sp>
    <dsp:sp modelId="{50A3EEF0-8BB6-4AF5-857D-BACE0DD5D3FB}">
      <dsp:nvSpPr>
        <dsp:cNvPr id="0" name=""/>
        <dsp:cNvSpPr/>
      </dsp:nvSpPr>
      <dsp:spPr>
        <a:xfrm>
          <a:off x="2784310" y="0"/>
          <a:ext cx="2531191" cy="62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>
              <a:solidFill>
                <a:srgbClr val="FFFFFF"/>
              </a:solidFill>
              <a:ea typeface="+mn-ea"/>
              <a:cs typeface="+mn-cs"/>
            </a:rPr>
            <a:t>Tecnologia Avançada</a:t>
          </a:r>
          <a:endParaRPr lang="en-US" sz="1800" kern="1200">
            <a:solidFill>
              <a:srgbClr val="FFFFFF"/>
            </a:solidFill>
            <a:ea typeface="+mn-ea"/>
            <a:cs typeface="+mn-cs"/>
          </a:endParaRPr>
        </a:p>
      </dsp:txBody>
      <dsp:txXfrm>
        <a:off x="2784310" y="0"/>
        <a:ext cx="2531191" cy="627588"/>
      </dsp:txXfrm>
    </dsp:sp>
    <dsp:sp modelId="{CDAB78BE-22B5-4284-BE82-9274011B3333}">
      <dsp:nvSpPr>
        <dsp:cNvPr id="0" name=""/>
        <dsp:cNvSpPr/>
      </dsp:nvSpPr>
      <dsp:spPr>
        <a:xfrm>
          <a:off x="2784310" y="627588"/>
          <a:ext cx="2531191" cy="1875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rgbClr val="FFFFFF"/>
              </a:solidFill>
              <a:ea typeface="+mn-ea"/>
              <a:cs typeface="+mn-cs"/>
            </a:rPr>
            <a:t>Utilizamos tecnologia de ponta para garantir segurança e eficiência </a:t>
          </a:r>
          <a:r>
            <a:rPr lang="pt-BR" sz="1400" kern="1200" dirty="0">
              <a:solidFill>
                <a:srgbClr val="FFFFFF"/>
              </a:solidFill>
              <a:latin typeface="Neue Haas Grotesk Text Pro"/>
              <a:ea typeface="+mn-ea"/>
              <a:cs typeface="+mn-cs"/>
            </a:rPr>
            <a:t>consolidação e armazenamento das informações </a:t>
          </a:r>
          <a:r>
            <a:rPr lang="pt-BR" sz="1400" kern="1200" dirty="0">
              <a:solidFill>
                <a:srgbClr val="FFFFFF"/>
              </a:solidFill>
              <a:ea typeface="+mn-ea"/>
              <a:cs typeface="+mn-cs"/>
            </a:rPr>
            <a:t>fiscais.</a:t>
          </a:r>
          <a:endParaRPr lang="en-US" sz="1400" kern="1200" dirty="0">
            <a:solidFill>
              <a:srgbClr val="FFFFFF"/>
            </a:solidFill>
            <a:ea typeface="+mn-ea"/>
            <a:cs typeface="+mn-cs"/>
          </a:endParaRPr>
        </a:p>
      </dsp:txBody>
      <dsp:txXfrm>
        <a:off x="2784310" y="627588"/>
        <a:ext cx="2531191" cy="1875755"/>
      </dsp:txXfrm>
    </dsp:sp>
    <dsp:sp modelId="{09DEF2BB-9A5D-4924-A658-63C31C362FF6}">
      <dsp:nvSpPr>
        <dsp:cNvPr id="0" name=""/>
        <dsp:cNvSpPr/>
      </dsp:nvSpPr>
      <dsp:spPr>
        <a:xfrm>
          <a:off x="5568620" y="0"/>
          <a:ext cx="2531191" cy="62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>
              <a:solidFill>
                <a:srgbClr val="FFFFFF"/>
              </a:solidFill>
              <a:ea typeface="+mn-ea"/>
              <a:cs typeface="+mn-cs"/>
            </a:rPr>
            <a:t>Modelo de Negócios Acessível</a:t>
          </a:r>
          <a:endParaRPr lang="en-US" sz="1800" kern="1200">
            <a:solidFill>
              <a:srgbClr val="FFFFFF"/>
            </a:solidFill>
            <a:ea typeface="+mn-ea"/>
            <a:cs typeface="+mn-cs"/>
          </a:endParaRPr>
        </a:p>
      </dsp:txBody>
      <dsp:txXfrm>
        <a:off x="5568620" y="0"/>
        <a:ext cx="2531191" cy="627588"/>
      </dsp:txXfrm>
    </dsp:sp>
    <dsp:sp modelId="{CA280EED-F7CF-4E5A-B60D-B19516328796}">
      <dsp:nvSpPr>
        <dsp:cNvPr id="0" name=""/>
        <dsp:cNvSpPr/>
      </dsp:nvSpPr>
      <dsp:spPr>
        <a:xfrm>
          <a:off x="5568620" y="627588"/>
          <a:ext cx="2531191" cy="1875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>
              <a:solidFill>
                <a:srgbClr val="FFFFFF"/>
              </a:solidFill>
              <a:ea typeface="+mn-ea"/>
              <a:cs typeface="+mn-cs"/>
            </a:rPr>
            <a:t>Nosso modelo de negócios é acessível e foi projetado para atender especificamente às necessidades das pequenas empresas.</a:t>
          </a:r>
          <a:endParaRPr lang="en-US" sz="1400" kern="1200">
            <a:solidFill>
              <a:srgbClr val="FFFFFF"/>
            </a:solidFill>
            <a:ea typeface="+mn-ea"/>
            <a:cs typeface="+mn-cs"/>
          </a:endParaRPr>
        </a:p>
      </dsp:txBody>
      <dsp:txXfrm>
        <a:off x="5568620" y="627588"/>
        <a:ext cx="2531191" cy="1875755"/>
      </dsp:txXfrm>
    </dsp:sp>
    <dsp:sp modelId="{AAA1AE3A-6EC8-45F5-81DB-3EC34186B997}">
      <dsp:nvSpPr>
        <dsp:cNvPr id="0" name=""/>
        <dsp:cNvSpPr/>
      </dsp:nvSpPr>
      <dsp:spPr>
        <a:xfrm>
          <a:off x="8352931" y="0"/>
          <a:ext cx="2531191" cy="627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800" kern="1200">
              <a:solidFill>
                <a:srgbClr val="FFFFFF"/>
              </a:solidFill>
              <a:ea typeface="+mn-ea"/>
              <a:cs typeface="+mn-cs"/>
            </a:rPr>
            <a:t>Transformação na Gestão</a:t>
          </a:r>
          <a:endParaRPr lang="en-US" sz="1800" kern="1200">
            <a:solidFill>
              <a:srgbClr val="FFFFFF"/>
            </a:solidFill>
            <a:ea typeface="+mn-ea"/>
            <a:cs typeface="+mn-cs"/>
          </a:endParaRPr>
        </a:p>
      </dsp:txBody>
      <dsp:txXfrm>
        <a:off x="8352931" y="0"/>
        <a:ext cx="2531191" cy="627588"/>
      </dsp:txXfrm>
    </dsp:sp>
    <dsp:sp modelId="{EE640E2C-7231-45C1-B278-85CC834E3BA9}">
      <dsp:nvSpPr>
        <dsp:cNvPr id="0" name=""/>
        <dsp:cNvSpPr/>
      </dsp:nvSpPr>
      <dsp:spPr>
        <a:xfrm>
          <a:off x="8352931" y="627588"/>
          <a:ext cx="2531191" cy="18757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rgbClr val="FFFFFF"/>
              </a:solidFill>
              <a:ea typeface="+mn-ea"/>
              <a:cs typeface="+mn-cs"/>
            </a:rPr>
            <a:t>Estamos prontos para transformar a forma como as pequenas empresas gerenciam suas vendas..</a:t>
          </a:r>
          <a:endParaRPr lang="en-US" sz="1400" kern="1200" dirty="0">
            <a:solidFill>
              <a:srgbClr val="FFFFFF"/>
            </a:solidFill>
            <a:ea typeface="+mn-ea"/>
            <a:cs typeface="+mn-cs"/>
          </a:endParaRPr>
        </a:p>
      </dsp:txBody>
      <dsp:txXfrm>
        <a:off x="8352931" y="627588"/>
        <a:ext cx="2531191" cy="18757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verticalVisualTextBlock1">
  <dgm:title val="Vertical Visual Text Blocks"/>
  <dgm:desc val="Pictures with short bits of text with formatted headers. Use as an easier-to-read alternative to a bulleted list."/>
  <dgm:catLst>
    <dgm:cat type="picture" pri="1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Root">
    <dgm:varLst>
      <dgm:dir/>
      <dgm:resizeHandles val="exact"/>
    </dgm:varLst>
    <dgm:choose name="BasedOnLanguageDirection">
      <dgm:if name="LeftToRight" func="var" arg="dir" op="equ" val="norm">
        <dgm:alg type="lin">
          <dgm:param type="linDir" val="fromT"/>
          <dgm:param type="vertAlign" val="t"/>
          <dgm:param type="horzAlign" val="l"/>
        </dgm:alg>
      </dgm:if>
      <dgm:else name="RightToLeft">
        <dgm:alg type="lin">
          <dgm:param type="linDir" val="fromT"/>
          <dgm:param type="vertAlign" val="t"/>
          <dgm:param type="horzAlign" val="r"/>
        </dgm:alg>
      </dgm:else>
    </dgm:choose>
    <dgm:presOf/>
    <dgm:constrLst>
      <dgm:constr type="primFontSz" for="des" forName="Subtitle" op="equ" val="18"/>
      <dgm:constr type="primFontSz" for="des" forName="Description" refType="primFontSz" refFor="des" refForName="Subtitle" op="equ" fact="0.77"/>
      <dgm:constr type="w" for="ch" forName="Composite" refType="w"/>
      <dgm:constr type="h" for="ch" forName="Composite" refType="h"/>
      <dgm:constr type="h" for="ch" forName="sibTrans" refType="h" refFor="ch" refForName="Composite" fact="0.08"/>
      <dgm:constr type="sp" refType="w" refFor="ch" refForName="Composite" op="equ" fact="0.1"/>
    </dgm:constrLst>
    <dgm:ruleLst/>
    <dgm:forEach name="DirectChildrenOfRoot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Picture" refType="w" fact="0.335"/>
          <dgm:constr type="h" for="ch" forName="Picture" refType="w" refFor="ch" refForName="Picture" op="equ"/>
          <dgm:constr type="h" for="ch" forName="Picture" refType="h" op="lte"/>
          <dgm:constr type="l" for="ch" forName="Subtitle" refType="r" refFor="ch" refForName="Picture"/>
          <dgm:constr type="lOff" for="ch" forName="Subtitle" val="5"/>
          <dgm:constr type="h" for="ch" forName="Subtitle" refType="h" fact="0.1"/>
          <dgm:constr type="t" for="ch" forName="Description" refType="b" refFor="ch" refForName="Subtitle"/>
          <dgm:constr type="l" for="ch" forName="Description" refType="r" refFor="ch" refForName="Picture"/>
          <dgm:constr type="lOff" for="ch" forName="Description" val="5"/>
        </dgm:constrLst>
        <dgm:ruleLst/>
        <dgm:layoutNode name="Picture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ubtitle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SubtitleConstraintsBasedOnLanguageDirection">
            <dgm:if name="SubtitleIsLeftToRight" func="var" arg="dir" op="equ" val="norm">
              <dgm:constrLst>
                <dgm:constr type="h" refType="w" op="lte" fact="0.4"/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SubtitleIsRightToLeft">
              <dgm:constrLst>
                <dgm:constr type="h" refType="w" op="lte" fact="0.4"/>
                <dgm:constr type="rMarg"/>
                <dgm:constr type="lMarg" refType="primFontSz" fact="0.1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Description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DescriptionConstraintsBasedOnLanguageDirection">
            <dgm:if name="DescriptionIsLeftToRight" func="var" arg="dir" op="equ" val="norm">
              <dgm:constrLst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DescriptionIsRightToLeft">
              <dgm:constrLst>
                <dgm:constr type="lMarg" refType="primFontSz" fact="0.1"/>
                <dgm:constr type="rMarg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24/3/layout/verticalVisualTextBlock1">
  <dgm:title val="Vertical Visual Text Blocks"/>
  <dgm:desc val="Pictures with short bits of text with formatted headers. Use as an easier-to-read alternative to a bulleted list."/>
  <dgm:catLst>
    <dgm:cat type="picture" pri="1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Root">
    <dgm:varLst>
      <dgm:dir/>
      <dgm:resizeHandles val="exact"/>
    </dgm:varLst>
    <dgm:choose name="BasedOnLanguageDirection">
      <dgm:if name="LeftToRight" func="var" arg="dir" op="equ" val="norm">
        <dgm:alg type="lin">
          <dgm:param type="linDir" val="fromT"/>
          <dgm:param type="vertAlign" val="t"/>
          <dgm:param type="horzAlign" val="l"/>
        </dgm:alg>
      </dgm:if>
      <dgm:else name="RightToLeft">
        <dgm:alg type="lin">
          <dgm:param type="linDir" val="fromT"/>
          <dgm:param type="vertAlign" val="t"/>
          <dgm:param type="horzAlign" val="r"/>
        </dgm:alg>
      </dgm:else>
    </dgm:choose>
    <dgm:presOf/>
    <dgm:constrLst>
      <dgm:constr type="primFontSz" for="des" forName="Subtitle" op="equ" val="18"/>
      <dgm:constr type="primFontSz" for="des" forName="Description" refType="primFontSz" refFor="des" refForName="Subtitle" op="equ" fact="0.77"/>
      <dgm:constr type="w" for="ch" forName="Composite" refType="w"/>
      <dgm:constr type="h" for="ch" forName="Composite" refType="h"/>
      <dgm:constr type="h" for="ch" forName="sibTrans" refType="h" refFor="ch" refForName="Composite" fact="0.08"/>
      <dgm:constr type="sp" refType="w" refFor="ch" refForName="Composite" op="equ" fact="0.1"/>
    </dgm:constrLst>
    <dgm:ruleLst/>
    <dgm:forEach name="DirectChildrenOfRoot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Picture" refType="w" fact="0.335"/>
          <dgm:constr type="h" for="ch" forName="Picture" refType="w" refFor="ch" refForName="Picture" op="equ"/>
          <dgm:constr type="h" for="ch" forName="Picture" refType="h" op="lte"/>
          <dgm:constr type="l" for="ch" forName="Subtitle" refType="r" refFor="ch" refForName="Picture"/>
          <dgm:constr type="lOff" for="ch" forName="Subtitle" val="5"/>
          <dgm:constr type="h" for="ch" forName="Subtitle" refType="h" fact="0.1"/>
          <dgm:constr type="t" for="ch" forName="Description" refType="b" refFor="ch" refForName="Subtitle"/>
          <dgm:constr type="l" for="ch" forName="Description" refType="r" refFor="ch" refForName="Picture"/>
          <dgm:constr type="lOff" for="ch" forName="Description" val="5"/>
        </dgm:constrLst>
        <dgm:ruleLst/>
        <dgm:layoutNode name="Picture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ubtitle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SubtitleConstraintsBasedOnLanguageDirection">
            <dgm:if name="SubtitleIsLeftToRight" func="var" arg="dir" op="equ" val="norm">
              <dgm:constrLst>
                <dgm:constr type="h" refType="w" op="lte" fact="0.4"/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SubtitleIsRightToLeft">
              <dgm:constrLst>
                <dgm:constr type="h" refType="w" op="lte" fact="0.4"/>
                <dgm:constr type="rMarg"/>
                <dgm:constr type="lMarg" refType="primFontSz" fact="0.1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Description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DescriptionConstraintsBasedOnLanguageDirection">
            <dgm:if name="DescriptionIsLeftToRight" func="var" arg="dir" op="equ" val="norm">
              <dgm:constrLst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DescriptionIsRightToLeft">
              <dgm:constrLst>
                <dgm:constr type="lMarg" refType="primFontSz" fact="0.1"/>
                <dgm:constr type="rMarg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24/3/layout/verticalVisualTextBlock1">
  <dgm:title val="Vertical Visual Text Blocks"/>
  <dgm:desc val="Pictures with short bits of text with formatted headers. Use as an easier-to-read alternative to a bulleted list."/>
  <dgm:catLst>
    <dgm:cat type="picture" pri="1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Root">
    <dgm:varLst>
      <dgm:dir/>
      <dgm:resizeHandles val="exact"/>
    </dgm:varLst>
    <dgm:choose name="BasedOnLanguageDirection">
      <dgm:if name="LeftToRight" func="var" arg="dir" op="equ" val="norm">
        <dgm:alg type="lin">
          <dgm:param type="linDir" val="fromT"/>
          <dgm:param type="vertAlign" val="t"/>
          <dgm:param type="horzAlign" val="l"/>
        </dgm:alg>
      </dgm:if>
      <dgm:else name="RightToLeft">
        <dgm:alg type="lin">
          <dgm:param type="linDir" val="fromT"/>
          <dgm:param type="vertAlign" val="t"/>
          <dgm:param type="horzAlign" val="r"/>
        </dgm:alg>
      </dgm:else>
    </dgm:choose>
    <dgm:presOf/>
    <dgm:constrLst>
      <dgm:constr type="primFontSz" for="des" forName="Subtitle" op="equ" val="18"/>
      <dgm:constr type="primFontSz" for="des" forName="Description" refType="primFontSz" refFor="des" refForName="Subtitle" op="equ" fact="0.77"/>
      <dgm:constr type="w" for="ch" forName="Composite" refType="w"/>
      <dgm:constr type="h" for="ch" forName="Composite" refType="h"/>
      <dgm:constr type="h" for="ch" forName="sibTrans" refType="h" refFor="ch" refForName="Composite" fact="0.08"/>
      <dgm:constr type="sp" refType="w" refFor="ch" refForName="Composite" op="equ" fact="0.1"/>
    </dgm:constrLst>
    <dgm:ruleLst/>
    <dgm:forEach name="DirectChildrenOfRoot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Picture" refType="w" fact="0.335"/>
          <dgm:constr type="h" for="ch" forName="Picture" refType="w" refFor="ch" refForName="Picture" op="equ"/>
          <dgm:constr type="h" for="ch" forName="Picture" refType="h" op="lte"/>
          <dgm:constr type="l" for="ch" forName="Subtitle" refType="r" refFor="ch" refForName="Picture"/>
          <dgm:constr type="lOff" for="ch" forName="Subtitle" val="5"/>
          <dgm:constr type="h" for="ch" forName="Subtitle" refType="h" fact="0.1"/>
          <dgm:constr type="t" for="ch" forName="Description" refType="b" refFor="ch" refForName="Subtitle"/>
          <dgm:constr type="l" for="ch" forName="Description" refType="r" refFor="ch" refForName="Picture"/>
          <dgm:constr type="lOff" for="ch" forName="Description" val="5"/>
        </dgm:constrLst>
        <dgm:ruleLst/>
        <dgm:layoutNode name="Picture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ubtitle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SubtitleConstraintsBasedOnLanguageDirection">
            <dgm:if name="SubtitleIsLeftToRight" func="var" arg="dir" op="equ" val="norm">
              <dgm:constrLst>
                <dgm:constr type="h" refType="w" op="lte" fact="0.4"/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SubtitleIsRightToLeft">
              <dgm:constrLst>
                <dgm:constr type="h" refType="w" op="lte" fact="0.4"/>
                <dgm:constr type="rMarg"/>
                <dgm:constr type="lMarg" refType="primFontSz" fact="0.1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Description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DescriptionConstraintsBasedOnLanguageDirection">
            <dgm:if name="DescriptionIsLeftToRight" func="var" arg="dir" op="equ" val="norm">
              <dgm:constrLst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DescriptionIsRightToLeft">
              <dgm:constrLst>
                <dgm:constr type="lMarg" refType="primFontSz" fact="0.1"/>
                <dgm:constr type="rMarg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15F46-6A30-4EDA-9225-98E34E80CE1B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28B11-297A-488C-991F-180EDC517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85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Neste </a:t>
            </a:r>
            <a:r>
              <a:rPr lang="pt-BR" dirty="0" err="1"/>
              <a:t>pitch</a:t>
            </a:r>
            <a:r>
              <a:rPr lang="pt-BR" dirty="0"/>
              <a:t> deck, apresentaremos uma solução inovadora para a obtenção de informações gerenciais, focada em pequenas empresas. Vamos abordar os desafios que enfrentam, a nossa proposta de solução, as características do agente inteligente e as oportunidades de mercado.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761D-7DB1-449A-AC1E-BDD6A582BF7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357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design é intuitivo e pensado para quem não tem conhecimento técnico. Pequenas empresas poderão usar a ferramenta facilmente, sem depender de suporte especializado, interagindo com o sistema de forma natural e direta.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761D-7DB1-449A-AC1E-BDD6A582BF7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090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Oportunidade de Mercado - O mercado é enorme: a maioria das micro e pequenas empresas ainda opera de forma manual, mas está em processo acelerado de digitalização fiscal. Isso abre espaço para soluções que tragam eficiência e simplicidade ao dia a dia empresarial.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761D-7DB1-449A-AC1E-BDD6A582BF7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073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Muitas micro e pequenas empresas ainda trabalham de forma manual, principalmente na gestão de documentos fiscais. Isso gera perda de tempo e ineficiência. Por outro lado, existe uma grande oportunidade de digitalização, que pode transformar esses processos e aumentar muito a produtividade desse segmento.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761D-7DB1-449A-AC1E-BDD6A582BF7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49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Destacamos o avanço da digitalização fiscal, impulsionado pela busca por mais eficiência e conformidade nos processos. As pequenas empresas estão aderindo rapidamente a soluções digitais para modernizar suas operações e acompanhar um mercado cada vez mais tecnológico.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761D-7DB1-449A-AC1E-BDD6A582BF7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043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mercado da digitalização fiscal, é fundamental entender a concorrência. Vamos analisar os principais concorrentes e destacar os diferenciais que tornam nosso produto mais atraente para pequenas empresas.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761D-7DB1-449A-AC1E-BDD6A582BF7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866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diferencial do nosso produto, que está na combinação de três pilares fundamentais. Primeiro, a simplicidade de uso, pois o sistema foi pensado para ser intuitivo e acessível, mesmo para quem não tem conhecimento técnico. Segundo, a inteligência incorporada, que traz automação e análise de dados através da inteligência artificial, facilitando decisões rápidas e assertivas. E por fim, o baixo custo, que torna a solução viável para pequenas empresas sem comprometer a qualidade ou o desempenho.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761D-7DB1-449A-AC1E-BDD6A582BF7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348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Encerrando, nossa solução vai além da tecnologia — ela transforma a gestão das pequenas empresas. Com IA acessível, tecnologia de ponta e baixo custo, democratizamos o acesso a informações de qualidade e impulsionamos decisões mais rápidas e estratégicas. </a:t>
            </a:r>
            <a:r>
              <a:rPr lang="pt-BR"/>
              <a:t>Estamos prontos para redefinir o futuro da gestão empresarial.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761D-7DB1-449A-AC1E-BDD6A582BF7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71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Nesta apresentação, vamos percorrer cinco pontos principais: o problema enfrentado pelas pequenas empresas, nossa proposta de solução com o agente inteligente, as principais funcionalidades, o potencial de mercado e os diferenciais competitivos do produto.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761D-7DB1-449A-AC1E-BDD6A582BF7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65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Apresentamos o problema central do projeto: as pequenas empresas têm dificuldade para acessar e organizar informações gerenciais, o que limita sua capacidade de tomar decisões baseadas em dados e acompanhar o desempenho do negócio.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761D-7DB1-449A-AC1E-BDD6A582BF7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Muitas pequenas empresas ainda têm dificuldade em organizar e acessar informações gerenciais de vendas. Isso causa perda de tempo, erros e decisões pouco embasadas. Falta uma ferramenta acessível que automatize esse processo de forma eficiente.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761D-7DB1-449A-AC1E-BDD6A582BF7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32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mercado carece de soluções simples e de baixo custo que atendam esse público. A maioria das ferramentas disponíveis são complexas ou caras, o que cria uma barreira para a digitalização dessas empresas.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761D-7DB1-449A-AC1E-BDD6A582BF7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265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Apresentamos a proposta do projeto — a criação de uma solução inteligente voltada para facilitar o acesso a informações gerenciais em pequenas empresas.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761D-7DB1-449A-AC1E-BDD6A582BF7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95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proposta é um agente inteligente capaz de ler automaticamente notas fiscais em formato CSV ou XML e extrair indicadores de desempenho como faturamento, impostos e desempenho por cliente — tudo com consultas em linguagem natural.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28B11-297A-488C-991F-180EDC51777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934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explorar em detalhes as características e funcionalidades do nosso agente inteligente, que o tornam uma solução ideal para pequenas empresas. A base em IA, a capacidade de aprendizado contínuo e a interface amigável são fundamentais para o seu sucesso.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0761D-7DB1-449A-AC1E-BDD6A582BF7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784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agente permite a importação ágil de notas fiscais, faz análises detalhadas de faturamento e identifica tendências, produtos e clientes de destaque — tudo para apoiar decisões estratégicas e gerar relatórios precisos.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28B11-297A-488C-991F-180EDC51777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01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6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7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3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6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7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A7B15706-5904-B894-F2CA-DE32C965974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198230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04" imgH="405" progId="TCLayout.ActiveDocument.1">
                  <p:embed/>
                </p:oleObj>
              </mc:Choice>
              <mc:Fallback>
                <p:oleObj name="think-cell Slide" r:id="rId14" imgW="404" imgH="405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7B15706-5904-B894-F2CA-DE32C96597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A5A8A-B80E-FCB1-B3A1-DB303284163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562600" y="6545580"/>
            <a:ext cx="10890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800">
                <a:solidFill>
                  <a:srgbClr val="737373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Classificado como Público</a:t>
            </a:r>
          </a:p>
        </p:txBody>
      </p:sp>
    </p:spTree>
    <p:extLst>
      <p:ext uri="{BB962C8B-B14F-4D97-AF65-F5344CB8AC3E}">
        <p14:creationId xmlns:p14="http://schemas.microsoft.com/office/powerpoint/2010/main" val="407536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Computador conectado a muitas pastas - isolado em branco com caminho de recorte">
            <a:extLst>
              <a:ext uri="{FF2B5EF4-FFF2-40B4-BE49-F238E27FC236}">
                <a16:creationId xmlns:a16="http://schemas.microsoft.com/office/drawing/2014/main" id="{79B2B501-B3A5-4944-A640-11B7660A40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658" r="9091" b="1330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30022-263A-B7EA-EB9B-8FD39536F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6225132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4100" dirty="0"/>
              <a:t>Solução Inteligente para obtenção de  Informações Gerenciais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A58A2-9507-83A2-B2C7-30DBA8697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6" y="5728766"/>
            <a:ext cx="6594354" cy="857389"/>
          </a:xfrm>
          <a:solidFill>
            <a:srgbClr val="D9FDDB">
              <a:alpha val="27843"/>
            </a:srgbClr>
          </a:solidFill>
        </p:spPr>
        <p:txBody>
          <a:bodyPr anchor="ctr">
            <a:normAutofit/>
          </a:bodyPr>
          <a:lstStyle/>
          <a:p>
            <a:pPr algn="l"/>
            <a:r>
              <a:rPr lang="pt-BR" sz="2400" dirty="0">
                <a:solidFill>
                  <a:schemeClr val="accent6">
                    <a:lumMod val="50000"/>
                  </a:schemeClr>
                </a:solidFill>
              </a:rPr>
              <a:t>Inovação na gestão de pequenas empresas</a:t>
            </a:r>
          </a:p>
        </p:txBody>
      </p:sp>
    </p:spTree>
    <p:extLst>
      <p:ext uri="{BB962C8B-B14F-4D97-AF65-F5344CB8AC3E}">
        <p14:creationId xmlns:p14="http://schemas.microsoft.com/office/powerpoint/2010/main" val="76600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  <p:bldP spid="3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C7B0C-9FF3-B7FA-4326-16AF3A068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 amigável para usuários com baixo conhecimento técnico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5D489-29CB-AAA6-2FA5-174B59188F50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3" y="2214282"/>
            <a:ext cx="5916169" cy="4095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Design Intuitivo</a:t>
            </a:r>
          </a:p>
          <a:p>
            <a:pPr marL="0" lvl="1" indent="0">
              <a:buNone/>
            </a:pPr>
            <a:r>
              <a:rPr lang="pt-BR" sz="1400" dirty="0"/>
              <a:t>A interface será desenvolvida com um design intuitivo que facilita a navegação para todos os usuários, independentemente do nível técnico.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Adoção por Pequenas Empresas</a:t>
            </a:r>
          </a:p>
          <a:p>
            <a:pPr marL="0" lvl="1" indent="0">
              <a:buNone/>
            </a:pPr>
            <a:r>
              <a:rPr lang="pt-BR" sz="1400" dirty="0"/>
              <a:t>A acessibilidade da interface torna a adoção mais fácil para pequenas empresas que não possuem suporte técnico especializado.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Facilidade de Uso</a:t>
            </a:r>
          </a:p>
          <a:p>
            <a:pPr marL="0" lvl="1" indent="0">
              <a:buNone/>
            </a:pPr>
            <a:r>
              <a:rPr lang="pt-BR" sz="1400" dirty="0"/>
              <a:t>Com uso de linguagem natural, os usuários com pouco conhecimento técnico podem utilizar a interface sem dificuldade, promovendo uma melhor experiência.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B27FEE-C5EA-5F0E-7D5E-6041B2A8B431}"/>
              </a:ext>
            </a:extLst>
          </p:cNvPr>
          <p:cNvSpPr/>
          <p:nvPr/>
        </p:nvSpPr>
        <p:spPr>
          <a:xfrm>
            <a:off x="68826" y="658171"/>
            <a:ext cx="5499707" cy="55416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E9E9E3-3995-25A2-DDBB-80AA31410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9" y="892434"/>
            <a:ext cx="5066244" cy="27052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C52B06-3B17-FCD6-48DD-6EE77C160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907" y="3153697"/>
            <a:ext cx="4260301" cy="27668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9044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CDCAA-1347-E323-1739-08BFA30D1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0" y="1814321"/>
            <a:ext cx="10942289" cy="4560920"/>
          </a:xfrm>
        </p:spPr>
        <p:txBody>
          <a:bodyPr anchor="b">
            <a:normAutofit/>
          </a:bodyPr>
          <a:lstStyle/>
          <a:p>
            <a:pPr algn="l"/>
            <a:r>
              <a:rPr lang="pt-BR" sz="7400" dirty="0"/>
              <a:t>Oportunidade de Mercado: </a:t>
            </a:r>
            <a:br>
              <a:rPr lang="pt-BR" sz="7400" dirty="0"/>
            </a:br>
            <a:br>
              <a:rPr lang="pt-BR" sz="7400" dirty="0"/>
            </a:br>
            <a:r>
              <a:rPr lang="pt-BR" sz="7400" dirty="0"/>
              <a:t>Potencial e Demanda</a:t>
            </a:r>
          </a:p>
        </p:txBody>
      </p:sp>
    </p:spTree>
    <p:extLst>
      <p:ext uri="{BB962C8B-B14F-4D97-AF65-F5344CB8AC3E}">
        <p14:creationId xmlns:p14="http://schemas.microsoft.com/office/powerpoint/2010/main" val="239846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D1D22E-5996-E45B-92B2-659F701A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962E2-8EB9-0FD6-9319-8355007A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39"/>
            <a:ext cx="3977640" cy="5719640"/>
          </a:xfrm>
        </p:spPr>
        <p:txBody>
          <a:bodyPr anchor="t">
            <a:normAutofit/>
          </a:bodyPr>
          <a:lstStyle/>
          <a:p>
            <a:r>
              <a:rPr lang="pt-BR"/>
              <a:t>Alta porcentagem de MPEs no Brasil ainda operando de forma manual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5AD993C-ABA1-4FBA-B782-F64AE18C92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794772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VisualTitledTextBox"/>
                  </p202:designTagLst>
                </p202:designPr>
              </p:ext>
            </p:extLst>
          </p:nvPr>
        </p:nvGraphicFramePr>
        <p:xfrm>
          <a:off x="5387542" y="548639"/>
          <a:ext cx="6189780" cy="5861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3553240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6B1C1-AB8C-E668-2660-CC426D7F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Crescimento da digitalização fiscal</a:t>
            </a:r>
          </a:p>
        </p:txBody>
      </p:sp>
      <p:pic>
        <p:nvPicPr>
          <p:cNvPr id="5" name="Content Placeholder 4" descr="Mercado de ações de análise de empresário com tablet digital e laptop no escritório">
            <a:extLst>
              <a:ext uri="{FF2B5EF4-FFF2-40B4-BE49-F238E27FC236}">
                <a16:creationId xmlns:a16="http://schemas.microsoft.com/office/drawing/2014/main" id="{F1DF7510-78D5-4F15-A432-77A24EBD6A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8273" r="13933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1902D-EEC6-8B31-D978-B1B4850A352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Necessidade de Eficiência</a:t>
            </a:r>
          </a:p>
          <a:p>
            <a:pPr marL="0" lvl="1" indent="0">
              <a:buNone/>
            </a:pPr>
            <a:r>
              <a:rPr lang="pt-BR" sz="1400" dirty="0"/>
              <a:t>A digitalização fiscal surge da necessidade de aumentar a eficiência nos processos tributários e administrativos das empresas.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Adoção por Pequenas Empresas</a:t>
            </a:r>
          </a:p>
          <a:p>
            <a:pPr marL="0" lvl="1" indent="0">
              <a:buNone/>
            </a:pPr>
            <a:r>
              <a:rPr lang="pt-BR" sz="1400" dirty="0"/>
              <a:t>As pequenas empresas estão adotando rapidamente soluções digitais para modernizar seus processos e atender à demanda do mercado.</a:t>
            </a:r>
          </a:p>
        </p:txBody>
      </p:sp>
    </p:spTree>
    <p:extLst>
      <p:ext uri="{BB962C8B-B14F-4D97-AF65-F5344CB8AC3E}">
        <p14:creationId xmlns:p14="http://schemas.microsoft.com/office/powerpoint/2010/main" val="3822364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8E6D5-7265-50D0-3548-46D99EFFB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1814321"/>
            <a:ext cx="7772400" cy="4560920"/>
          </a:xfrm>
        </p:spPr>
        <p:txBody>
          <a:bodyPr anchor="b">
            <a:normAutofit/>
          </a:bodyPr>
          <a:lstStyle/>
          <a:p>
            <a:pPr algn="l"/>
            <a:r>
              <a:rPr lang="pt-BR" sz="7400" dirty="0"/>
              <a:t>Diferenciais do Nosso Produto</a:t>
            </a:r>
          </a:p>
        </p:txBody>
      </p:sp>
    </p:spTree>
    <p:extLst>
      <p:ext uri="{BB962C8B-B14F-4D97-AF65-F5344CB8AC3E}">
        <p14:creationId xmlns:p14="http://schemas.microsoft.com/office/powerpoint/2010/main" val="1677676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D1D22E-5996-E45B-92B2-659F701A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DA835-87FD-0C01-AFCC-217BDDBA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39"/>
            <a:ext cx="3977640" cy="5719640"/>
          </a:xfrm>
        </p:spPr>
        <p:txBody>
          <a:bodyPr anchor="t">
            <a:normAutofit/>
          </a:bodyPr>
          <a:lstStyle/>
          <a:p>
            <a:r>
              <a:rPr lang="pt-BR" dirty="0"/>
              <a:t>Diferença na combinação de simplicidade, inteligência e baixo custo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0B910421-D6AB-49AD-85E0-0FB45386A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045048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VisualTitledTextBox"/>
                  </p202:designTagLst>
                </p202:designPr>
              </p:ext>
            </p:extLst>
          </p:nvPr>
        </p:nvGraphicFramePr>
        <p:xfrm>
          <a:off x="5387542" y="548639"/>
          <a:ext cx="6189780" cy="5861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98789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F74C59-445A-9824-B537-A392A6ECE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A528F-B927-D6AC-A94C-3466C7CA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847088"/>
            <a:ext cx="7344336" cy="1133856"/>
          </a:xfrm>
        </p:spPr>
        <p:txBody>
          <a:bodyPr anchor="b">
            <a:normAutofit/>
          </a:bodyPr>
          <a:lstStyle/>
          <a:p>
            <a:r>
              <a:rPr lang="pt-BR" sz="6000"/>
              <a:t>Conclusão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A4C33D0-163C-348B-293C-EECF7AE93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642510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612646" y="3593592"/>
          <a:ext cx="10890504" cy="2512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4261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FA33D-C1A7-D9CD-1839-41C75EDB8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Tópicos da Apresentação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A628F-A5FD-58B3-F7B8-A15500460F1E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612647" y="2212848"/>
            <a:ext cx="4361687" cy="40965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500" b="1" noProof="0" dirty="0"/>
              <a:t>Problema: </a:t>
            </a:r>
            <a:r>
              <a:rPr lang="pt-BR" sz="1500" noProof="0" dirty="0"/>
              <a:t>Acesso à informações gerencias de Pequenas Empresas</a:t>
            </a:r>
          </a:p>
          <a:p>
            <a:pPr>
              <a:lnSpc>
                <a:spcPct val="110000"/>
              </a:lnSpc>
            </a:pPr>
            <a:r>
              <a:rPr lang="pt-BR" sz="1500" b="1" noProof="0" dirty="0"/>
              <a:t>Solução: </a:t>
            </a:r>
            <a:r>
              <a:rPr lang="pt-BR" sz="1500" noProof="0" dirty="0"/>
              <a:t>Agente Inteligente para Leitura de Dados em Notas Fiscais</a:t>
            </a:r>
          </a:p>
          <a:p>
            <a:pPr>
              <a:lnSpc>
                <a:spcPct val="110000"/>
              </a:lnSpc>
            </a:pPr>
            <a:r>
              <a:rPr lang="pt-BR" sz="1500" b="1" noProof="0" dirty="0"/>
              <a:t>Sobre o Agente: </a:t>
            </a:r>
            <a:r>
              <a:rPr lang="pt-BR" sz="1500" noProof="0" dirty="0"/>
              <a:t>Características e Funcionalidades</a:t>
            </a:r>
          </a:p>
          <a:p>
            <a:pPr>
              <a:lnSpc>
                <a:spcPct val="110000"/>
              </a:lnSpc>
            </a:pPr>
            <a:r>
              <a:rPr lang="pt-BR" sz="1500" b="1" noProof="0" dirty="0"/>
              <a:t>Oportunidade de Mercado: </a:t>
            </a:r>
            <a:r>
              <a:rPr lang="pt-BR" sz="1500" noProof="0" dirty="0"/>
              <a:t>Potencial e Demanda</a:t>
            </a:r>
          </a:p>
          <a:p>
            <a:pPr>
              <a:lnSpc>
                <a:spcPct val="110000"/>
              </a:lnSpc>
            </a:pPr>
            <a:r>
              <a:rPr lang="pt-BR" sz="1500" b="1" dirty="0"/>
              <a:t>Diferenciais do Nosso Produto:</a:t>
            </a:r>
            <a:r>
              <a:rPr lang="pt-BR" sz="1500" dirty="0"/>
              <a:t> Diferença na combinação de simplicidade, inteligência e baixo custo</a:t>
            </a:r>
            <a:endParaRPr lang="pt-BR" sz="1500" noProof="0" dirty="0"/>
          </a:p>
        </p:txBody>
      </p:sp>
      <p:pic>
        <p:nvPicPr>
          <p:cNvPr id="5" name="Content Placeholder 4" descr="Otimização de redes de computadores e conceito digital abstrato de tecnologia de internet">
            <a:extLst>
              <a:ext uri="{FF2B5EF4-FFF2-40B4-BE49-F238E27FC236}">
                <a16:creationId xmlns:a16="http://schemas.microsoft.com/office/drawing/2014/main" id="{B384353B-A6B9-4492-991A-4C54475E90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7929" r="12371"/>
          <a:stretch>
            <a:fillRect/>
          </a:stretch>
        </p:blipFill>
        <p:spPr>
          <a:xfrm>
            <a:off x="5818632" y="-1"/>
            <a:ext cx="637336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48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460E4-436A-2823-6D19-3AAB2F0C2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0" y="1814321"/>
            <a:ext cx="8684029" cy="4560920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BR" sz="6300" dirty="0"/>
              <a:t>Problema: </a:t>
            </a:r>
            <a:br>
              <a:rPr lang="pt-BR" sz="6300" dirty="0"/>
            </a:br>
            <a:br>
              <a:rPr lang="pt-BR" sz="6300" dirty="0"/>
            </a:br>
            <a:r>
              <a:rPr lang="pt-BR" sz="6300" dirty="0"/>
              <a:t>Acesso à informações gerencias de </a:t>
            </a:r>
            <a:br>
              <a:rPr lang="pt-BR" sz="6300" dirty="0"/>
            </a:br>
            <a:r>
              <a:rPr lang="pt-BR" sz="6300" dirty="0"/>
              <a:t>Pequenas Empresas</a:t>
            </a:r>
          </a:p>
        </p:txBody>
      </p:sp>
    </p:spTree>
    <p:extLst>
      <p:ext uri="{BB962C8B-B14F-4D97-AF65-F5344CB8AC3E}">
        <p14:creationId xmlns:p14="http://schemas.microsoft.com/office/powerpoint/2010/main" val="418243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D5789EF-7FB1-06EB-D553-32AE5F9399F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33377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D5789EF-7FB1-06EB-D553-32AE5F9399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09215-E795-1EB6-DF6D-8E909DC4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6236473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3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Dificuldades na organização para obtenção de gerenciais</a:t>
            </a:r>
          </a:p>
        </p:txBody>
      </p:sp>
      <p:pic>
        <p:nvPicPr>
          <p:cNvPr id="5" name="Content Placeholder 4" descr="Documentos bagunçados e pilha de papel na mesa">
            <a:extLst>
              <a:ext uri="{FF2B5EF4-FFF2-40B4-BE49-F238E27FC236}">
                <a16:creationId xmlns:a16="http://schemas.microsoft.com/office/drawing/2014/main" id="{E435D644-98CA-4BD6-9358-9E2255E75D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rcRect l="14632" r="37754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67DCD-B5B8-9130-28D9-F1270A8E64E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3" y="2214282"/>
            <a:ext cx="6236473" cy="4095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Desafios de Organização</a:t>
            </a:r>
          </a:p>
          <a:p>
            <a:pPr marL="0" lvl="1" indent="0">
              <a:buNone/>
            </a:pPr>
            <a:r>
              <a:rPr lang="pt-BR" sz="1400" dirty="0"/>
              <a:t>Muitas pequenas empresas enfrentam desafios significativos para obter informações gerencias sobre suas vendas, levando a erros e ineficiências.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Perda de Tempo</a:t>
            </a:r>
          </a:p>
          <a:p>
            <a:pPr marL="0" lvl="1" indent="0">
              <a:buNone/>
            </a:pPr>
            <a:r>
              <a:rPr lang="pt-BR" sz="1400" dirty="0"/>
              <a:t>A falta de um sistema de gestão eficaz resulta em perda de tempo, pois os funcionários gastam horas procurando informações importantes.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Ineficácia Operacional</a:t>
            </a:r>
          </a:p>
          <a:p>
            <a:pPr marL="0" lvl="1" indent="0">
              <a:buNone/>
            </a:pPr>
            <a:r>
              <a:rPr lang="pt-BR" sz="1400" dirty="0"/>
              <a:t>A ausência de um sistema adequado de obtenção de informações gerenciais de venda impacta negativamente a eficiência de tomada de decisão das empresas.</a:t>
            </a:r>
          </a:p>
        </p:txBody>
      </p:sp>
    </p:spTree>
    <p:extLst>
      <p:ext uri="{BB962C8B-B14F-4D97-AF65-F5344CB8AC3E}">
        <p14:creationId xmlns:p14="http://schemas.microsoft.com/office/powerpoint/2010/main" val="37406675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D1D22E-5996-E45B-92B2-659F701A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0DC2A-EEAA-04C4-9529-D0C0AED4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39"/>
            <a:ext cx="3977640" cy="5719640"/>
          </a:xfrm>
        </p:spPr>
        <p:txBody>
          <a:bodyPr anchor="t">
            <a:normAutofit/>
          </a:bodyPr>
          <a:lstStyle/>
          <a:p>
            <a:r>
              <a:rPr lang="pt-BR"/>
              <a:t>Falta de soluções acessíveis para pequenas empresas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69DF624-1E1D-4FB8-AAEB-A0EEE6236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242886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VisualTitledTextBox"/>
                  </p202:designTagLst>
                </p202:designPr>
              </p:ext>
            </p:extLst>
          </p:nvPr>
        </p:nvGraphicFramePr>
        <p:xfrm>
          <a:off x="5387542" y="548639"/>
          <a:ext cx="6189780" cy="5861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663340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1D214A3-0FBB-E89F-BD0C-50DCC66BD1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96918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1D214A3-0FBB-E89F-BD0C-50DCC66BD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7FBCE-67D1-39E6-C508-782109DD3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1814321"/>
            <a:ext cx="10921740" cy="4560920"/>
          </a:xfrm>
        </p:spPr>
        <p:txBody>
          <a:bodyPr vert="horz" anchor="b">
            <a:normAutofit fontScale="90000"/>
          </a:bodyPr>
          <a:lstStyle/>
          <a:p>
            <a:pPr algn="l"/>
            <a:r>
              <a:rPr lang="pt-BR" sz="7400" dirty="0"/>
              <a:t>Proposta de Solução:</a:t>
            </a:r>
            <a:br>
              <a:rPr lang="pt-BR" sz="7400" dirty="0"/>
            </a:br>
            <a:br>
              <a:rPr lang="pt-BR" sz="7400" dirty="0"/>
            </a:br>
            <a:r>
              <a:rPr lang="pt-BR" sz="7400" dirty="0"/>
              <a:t>Agente Inteligente para Leitura de Dados em Notas Fiscais</a:t>
            </a:r>
          </a:p>
        </p:txBody>
      </p:sp>
    </p:spTree>
    <p:extLst>
      <p:ext uri="{BB962C8B-B14F-4D97-AF65-F5344CB8AC3E}">
        <p14:creationId xmlns:p14="http://schemas.microsoft.com/office/powerpoint/2010/main" val="2652461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F81D5-B96C-C19B-33D8-D0969428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Automação Inteligente</a:t>
            </a:r>
          </a:p>
        </p:txBody>
      </p:sp>
      <p:pic>
        <p:nvPicPr>
          <p:cNvPr id="5" name="Content Placeholder 4" descr="Tecnologia 5G e AI, conceito de rede de comunicação global.">
            <a:extLst>
              <a:ext uri="{FF2B5EF4-FFF2-40B4-BE49-F238E27FC236}">
                <a16:creationId xmlns:a16="http://schemas.microsoft.com/office/drawing/2014/main" id="{494EC27B-F3E2-4240-9FBD-990F6A4442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14678" y="2441274"/>
            <a:ext cx="5173647" cy="291017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5EB33-624C-8DD8-07AC-972ECC0AE80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096000" y="2441273"/>
            <a:ext cx="5173647" cy="3817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500"/>
              </a:spcBef>
              <a:buNone/>
            </a:pPr>
            <a:r>
              <a:rPr lang="pt-BR" sz="1800" b="1" dirty="0"/>
              <a:t>Leitura Automática de Dados Fiscais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pt-BR" dirty="0"/>
              <a:t>A solução lê e processa automaticamente dados estruturados de notas fiscais, como arquivos CSV ou XML.</a:t>
            </a:r>
          </a:p>
          <a:p>
            <a:pPr marL="0" lvl="1" indent="0">
              <a:lnSpc>
                <a:spcPct val="110000"/>
              </a:lnSpc>
              <a:buNone/>
            </a:pPr>
            <a:endParaRPr lang="pt-BR" dirty="0"/>
          </a:p>
          <a:p>
            <a:pPr marL="0" indent="0">
              <a:lnSpc>
                <a:spcPct val="110000"/>
              </a:lnSpc>
              <a:spcBef>
                <a:spcPts val="2500"/>
              </a:spcBef>
              <a:buNone/>
            </a:pPr>
            <a:r>
              <a:rPr lang="pt-BR" sz="1800" b="1" dirty="0"/>
              <a:t>Extração de Indicadores de Desempenho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pt-BR" dirty="0"/>
              <a:t>Com os dados armazenados, é possível extrair KPIs importantes como faturamento, impostos e desempenho por cliente com uso de linguagem natural.</a:t>
            </a:r>
          </a:p>
          <a:p>
            <a:pPr marL="0" indent="0">
              <a:lnSpc>
                <a:spcPct val="110000"/>
              </a:lnSpc>
              <a:spcBef>
                <a:spcPts val="2500"/>
              </a:spcBef>
              <a:buNone/>
            </a:pP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297891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7C31C-4C62-561E-52E0-3565B8990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1814321"/>
            <a:ext cx="8250460" cy="4560920"/>
          </a:xfrm>
        </p:spPr>
        <p:txBody>
          <a:bodyPr anchor="b">
            <a:normAutofit/>
          </a:bodyPr>
          <a:lstStyle/>
          <a:p>
            <a:pPr algn="l"/>
            <a:r>
              <a:rPr lang="pt-BR" sz="7400" dirty="0"/>
              <a:t>Sobre o Agente:</a:t>
            </a:r>
            <a:br>
              <a:rPr lang="pt-BR" sz="7400" dirty="0"/>
            </a:br>
            <a:br>
              <a:rPr lang="pt-BR" sz="7400" dirty="0"/>
            </a:br>
            <a:r>
              <a:rPr lang="pt-BR" sz="7400" dirty="0"/>
              <a:t>Características e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2811217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F59B41-5173-FBF8-6EE3-B5EFA0317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Importação de Notas Fiscais Facilitada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23A911-BF3A-09F1-F49E-9F84C4552F4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 dirty="0"/>
              <a:t>Importação Ágil de Dados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 dirty="0"/>
              <a:t>A importação de notas fiscais por CSV ou XML agiliza o acesso a grandes volumes de informações para análise empresarial.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 dirty="0"/>
              <a:t>Análise Avançada de Faturamento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 dirty="0"/>
              <a:t>Permite buscar informações detalhadas de faturamento, possibilitando uma visão aprofundada do desempenho financeiro da empresa.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 dirty="0"/>
              <a:t>Identificação de Tendências e Destaques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 dirty="0"/>
              <a:t>Permite a identificação dos maiores vendedores, produtos e compradores mais relevantes, apoiando decisões estratégicas e relatórios precisos.</a:t>
            </a:r>
          </a:p>
        </p:txBody>
      </p:sp>
      <p:pic>
        <p:nvPicPr>
          <p:cNvPr id="5" name="Espaço Reservado para Conteúdo 4" descr="numerais e finanças">
            <a:extLst>
              <a:ext uri="{FF2B5EF4-FFF2-40B4-BE49-F238E27FC236}">
                <a16:creationId xmlns:a16="http://schemas.microsoft.com/office/drawing/2014/main" id="{6DC8971D-9799-43C2-B1D6-8B510AEF5A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1635" r="41194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320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1448</Words>
  <Application>Microsoft Office PowerPoint</Application>
  <PresentationFormat>Widescreen</PresentationFormat>
  <Paragraphs>105</Paragraphs>
  <Slides>16</Slides>
  <Notes>16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Neue Haas Grotesk Text Pro</vt:lpstr>
      <vt:lpstr>VanillaVTI</vt:lpstr>
      <vt:lpstr>think-cell Slide</vt:lpstr>
      <vt:lpstr>Solução Inteligente para obtenção de  Informações Gerenciais</vt:lpstr>
      <vt:lpstr>Tópicos da Apresentação</vt:lpstr>
      <vt:lpstr>Problema:   Acesso à informações gerencias de  Pequenas Empresas</vt:lpstr>
      <vt:lpstr>Dificuldades na organização para obtenção de gerenciais</vt:lpstr>
      <vt:lpstr>Falta de soluções acessíveis para pequenas empresas</vt:lpstr>
      <vt:lpstr>Proposta de Solução:  Agente Inteligente para Leitura de Dados em Notas Fiscais</vt:lpstr>
      <vt:lpstr>Automação Inteligente</vt:lpstr>
      <vt:lpstr>Sobre o Agente:  Características e Funcionalidades</vt:lpstr>
      <vt:lpstr>Importação de Notas Fiscais Facilitada</vt:lpstr>
      <vt:lpstr>Interface amigável para usuários com baixo conhecimento técnico</vt:lpstr>
      <vt:lpstr>Oportunidade de Mercado:   Potencial e Demanda</vt:lpstr>
      <vt:lpstr>Alta porcentagem de MPEs no Brasil ainda operando de forma manual</vt:lpstr>
      <vt:lpstr>Crescimento da digitalização fiscal</vt:lpstr>
      <vt:lpstr>Diferenciais do Nosso Produto</vt:lpstr>
      <vt:lpstr>Diferença na combinação de simplicidade, inteligência e baixo custo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Quinto de Souza</dc:creator>
  <cp:lastModifiedBy>Ricardo Luz</cp:lastModifiedBy>
  <cp:revision>50</cp:revision>
  <dcterms:created xsi:type="dcterms:W3CDTF">2025-06-06T17:24:25Z</dcterms:created>
  <dcterms:modified xsi:type="dcterms:W3CDTF">2025-10-30T00:01:35Z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6e7e18f-5bef-4af5-83ed-4f28cda7ebe7_Enabled">
    <vt:lpwstr>true</vt:lpwstr>
  </property>
  <property fmtid="{D5CDD505-2E9C-101B-9397-08002B2CF9AE}" pid="3" name="MSIP_Label_66e7e18f-5bef-4af5-83ed-4f28cda7ebe7_SetDate">
    <vt:lpwstr>2025-06-06T17:38:35Z</vt:lpwstr>
  </property>
  <property fmtid="{D5CDD505-2E9C-101B-9397-08002B2CF9AE}" pid="4" name="MSIP_Label_66e7e18f-5bef-4af5-83ed-4f28cda7ebe7_Method">
    <vt:lpwstr>Privileged</vt:lpwstr>
  </property>
  <property fmtid="{D5CDD505-2E9C-101B-9397-08002B2CF9AE}" pid="5" name="MSIP_Label_66e7e18f-5bef-4af5-83ed-4f28cda7ebe7_Name">
    <vt:lpwstr>66e7e18f-5bef-4af5-83ed-4f28cda7ebe7</vt:lpwstr>
  </property>
  <property fmtid="{D5CDD505-2E9C-101B-9397-08002B2CF9AE}" pid="6" name="MSIP_Label_66e7e18f-5bef-4af5-83ed-4f28cda7ebe7_SiteId">
    <vt:lpwstr>57b8c96e-ac2f-4d78-a149-f1fc6817d3c4</vt:lpwstr>
  </property>
  <property fmtid="{D5CDD505-2E9C-101B-9397-08002B2CF9AE}" pid="7" name="MSIP_Label_66e7e18f-5bef-4af5-83ed-4f28cda7ebe7_ActionId">
    <vt:lpwstr>b38df32f-eb38-4e25-9bb8-98ef1d6677f0</vt:lpwstr>
  </property>
  <property fmtid="{D5CDD505-2E9C-101B-9397-08002B2CF9AE}" pid="8" name="MSIP_Label_66e7e18f-5bef-4af5-83ed-4f28cda7ebe7_ContentBits">
    <vt:lpwstr>2</vt:lpwstr>
  </property>
  <property fmtid="{D5CDD505-2E9C-101B-9397-08002B2CF9AE}" pid="9" name="MSIP_Label_66e7e18f-5bef-4af5-83ed-4f28cda7ebe7_Tag">
    <vt:lpwstr>10, 0, 1, 1</vt:lpwstr>
  </property>
  <property fmtid="{D5CDD505-2E9C-101B-9397-08002B2CF9AE}" pid="10" name="ClassificationContentMarkingFooterLocations">
    <vt:lpwstr>VanillaVTI:8</vt:lpwstr>
  </property>
  <property fmtid="{D5CDD505-2E9C-101B-9397-08002B2CF9AE}" pid="11" name="ClassificationContentMarkingFooterText">
    <vt:lpwstr>Classificado como Público</vt:lpwstr>
  </property>
</Properties>
</file>