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60" r:id="rId1"/>
  </p:sldMasterIdLst>
  <p:sldIdLst>
    <p:sldId id="256" r:id="rId2"/>
    <p:sldId id="353" r:id="rId3"/>
    <p:sldId id="276" r:id="rId4"/>
    <p:sldId id="273" r:id="rId5"/>
    <p:sldId id="274" r:id="rId6"/>
    <p:sldId id="275" r:id="rId7"/>
    <p:sldId id="281" r:id="rId8"/>
    <p:sldId id="280" r:id="rId9"/>
    <p:sldId id="277" r:id="rId10"/>
    <p:sldId id="279" r:id="rId11"/>
    <p:sldId id="278" r:id="rId12"/>
    <p:sldId id="283" r:id="rId13"/>
    <p:sldId id="282" r:id="rId14"/>
    <p:sldId id="271" r:id="rId15"/>
    <p:sldId id="263" r:id="rId16"/>
    <p:sldId id="264" r:id="rId17"/>
    <p:sldId id="262" r:id="rId18"/>
    <p:sldId id="258" r:id="rId19"/>
    <p:sldId id="259" r:id="rId20"/>
    <p:sldId id="260" r:id="rId21"/>
    <p:sldId id="261" r:id="rId22"/>
    <p:sldId id="265" r:id="rId23"/>
    <p:sldId id="266" r:id="rId24"/>
    <p:sldId id="267" r:id="rId25"/>
    <p:sldId id="268" r:id="rId26"/>
    <p:sldId id="269" r:id="rId27"/>
    <p:sldId id="352" r:id="rId28"/>
    <p:sldId id="354" r:id="rId29"/>
    <p:sldId id="337" r:id="rId30"/>
    <p:sldId id="344" r:id="rId31"/>
    <p:sldId id="343" r:id="rId32"/>
    <p:sldId id="346" r:id="rId33"/>
    <p:sldId id="342" r:id="rId34"/>
    <p:sldId id="347" r:id="rId35"/>
    <p:sldId id="348" r:id="rId36"/>
    <p:sldId id="349" r:id="rId37"/>
    <p:sldId id="350" r:id="rId38"/>
    <p:sldId id="351" r:id="rId39"/>
    <p:sldId id="340" r:id="rId40"/>
    <p:sldId id="339" r:id="rId41"/>
    <p:sldId id="355" r:id="rId42"/>
    <p:sldId id="338" r:id="rId43"/>
    <p:sldId id="345" r:id="rId44"/>
    <p:sldId id="272" r:id="rId45"/>
    <p:sldId id="27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32114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123199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741B50-D4C9-447E-89C9-1A02AA0AE2D5}"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5999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5AD93FAB-E4E6-4CCD-98EC-C85F6390A84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292202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5AD93FAB-E4E6-4CCD-98EC-C85F6390A84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41B50-D4C9-447E-89C9-1A02AA0AE2D5}"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435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5AD93FAB-E4E6-4CCD-98EC-C85F6390A84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1088306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3321073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186289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419239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D93FAB-E4E6-4CCD-98EC-C85F6390A84F}" type="datetimeFigureOut">
              <a:rPr lang="es-MX" smtClean="0"/>
              <a:t>25/09/2020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311094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AD93FAB-E4E6-4CCD-98EC-C85F6390A84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111506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AD93FAB-E4E6-4CCD-98EC-C85F6390A84F}" type="datetimeFigureOut">
              <a:rPr lang="es-MX" smtClean="0"/>
              <a:t>25/09/2020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339129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AD93FAB-E4E6-4CCD-98EC-C85F6390A84F}" type="datetimeFigureOut">
              <a:rPr lang="es-MX" smtClean="0"/>
              <a:t>25/09/2020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156264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93FAB-E4E6-4CCD-98EC-C85F6390A84F}" type="datetimeFigureOut">
              <a:rPr lang="es-MX" smtClean="0"/>
              <a:t>25/09/2020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22979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AD93FAB-E4E6-4CCD-98EC-C85F6390A84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2220665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AD93FAB-E4E6-4CCD-98EC-C85F6390A84F}" type="datetimeFigureOut">
              <a:rPr lang="es-MX" smtClean="0"/>
              <a:t>25/09/2020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741B50-D4C9-447E-89C9-1A02AA0AE2D5}" type="slidenum">
              <a:rPr lang="es-MX" smtClean="0"/>
              <a:t>‹Nº›</a:t>
            </a:fld>
            <a:endParaRPr lang="es-MX"/>
          </a:p>
        </p:txBody>
      </p:sp>
    </p:spTree>
    <p:extLst>
      <p:ext uri="{BB962C8B-B14F-4D97-AF65-F5344CB8AC3E}">
        <p14:creationId xmlns:p14="http://schemas.microsoft.com/office/powerpoint/2010/main" val="269421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D93FAB-E4E6-4CCD-98EC-C85F6390A84F}" type="datetimeFigureOut">
              <a:rPr lang="es-MX" smtClean="0"/>
              <a:t>25/09/2020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741B50-D4C9-447E-89C9-1A02AA0AE2D5}" type="slidenum">
              <a:rPr lang="es-MX" smtClean="0"/>
              <a:t>‹Nº›</a:t>
            </a:fld>
            <a:endParaRPr lang="es-MX"/>
          </a:p>
        </p:txBody>
      </p:sp>
    </p:spTree>
    <p:extLst>
      <p:ext uri="{BB962C8B-B14F-4D97-AF65-F5344CB8AC3E}">
        <p14:creationId xmlns:p14="http://schemas.microsoft.com/office/powerpoint/2010/main" val="4027116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B6CB5-B56D-409F-A82F-31CD5D62B01D}"/>
              </a:ext>
            </a:extLst>
          </p:cNvPr>
          <p:cNvSpPr>
            <a:spLocks noGrp="1"/>
          </p:cNvSpPr>
          <p:nvPr>
            <p:ph type="ctrTitle"/>
          </p:nvPr>
        </p:nvSpPr>
        <p:spPr>
          <a:xfrm>
            <a:off x="1524000" y="1122363"/>
            <a:ext cx="9144000" cy="3211098"/>
          </a:xfrm>
        </p:spPr>
        <p:txBody>
          <a:bodyPr>
            <a:normAutofit fontScale="90000"/>
          </a:bodyPr>
          <a:lstStyle/>
          <a:p>
            <a:br>
              <a:rPr lang="es-MX" sz="3100" b="1" dirty="0"/>
            </a:br>
            <a:br>
              <a:rPr lang="es-MX" sz="3100" b="1" dirty="0"/>
            </a:br>
            <a:br>
              <a:rPr lang="es-MX" sz="3100" b="1" dirty="0"/>
            </a:br>
            <a:br>
              <a:rPr lang="es-MX" sz="3100" b="1" dirty="0"/>
            </a:br>
            <a:br>
              <a:rPr lang="es-MX" sz="2800" b="1" dirty="0"/>
            </a:br>
            <a:r>
              <a:rPr lang="es-MX" sz="3600" b="1" dirty="0"/>
              <a:t>DERECHO PROCESAL CONSTITUCIONAL</a:t>
            </a:r>
            <a:br>
              <a:rPr lang="es-MX" sz="3600" b="1" dirty="0"/>
            </a:br>
            <a:r>
              <a:rPr lang="es-MX" sz="3600" b="1" dirty="0"/>
              <a:t>Juicio de Amparo, Controversia Constitucional, Acción de Inconstitucionalidad y Sistema de Medios de Impugnación en Materia Electoral</a:t>
            </a:r>
            <a:br>
              <a:rPr lang="es-MX" sz="4000" b="1" dirty="0"/>
            </a:br>
            <a:endParaRPr lang="es-MX" sz="4000" b="1" dirty="0"/>
          </a:p>
        </p:txBody>
      </p:sp>
      <p:sp>
        <p:nvSpPr>
          <p:cNvPr id="3" name="Subtítulo 2">
            <a:extLst>
              <a:ext uri="{FF2B5EF4-FFF2-40B4-BE49-F238E27FC236}">
                <a16:creationId xmlns:a16="http://schemas.microsoft.com/office/drawing/2014/main" id="{0C7B391D-72AA-4BF8-977F-1A79E4203CED}"/>
              </a:ext>
            </a:extLst>
          </p:cNvPr>
          <p:cNvSpPr>
            <a:spLocks noGrp="1"/>
          </p:cNvSpPr>
          <p:nvPr>
            <p:ph type="subTitle" idx="1"/>
          </p:nvPr>
        </p:nvSpPr>
        <p:spPr>
          <a:xfrm>
            <a:off x="2589213" y="3816627"/>
            <a:ext cx="8915399" cy="2087036"/>
          </a:xfrm>
        </p:spPr>
        <p:txBody>
          <a:bodyPr>
            <a:normAutofit/>
          </a:bodyPr>
          <a:lstStyle/>
          <a:p>
            <a:r>
              <a:rPr lang="es-MX" sz="2800" b="1" dirty="0"/>
              <a:t>Profesor Dr. Eduardo de Jesús Castellanos Hernández</a:t>
            </a:r>
          </a:p>
          <a:p>
            <a:r>
              <a:rPr lang="es-MX" sz="2800" b="1" dirty="0"/>
              <a:t>Investigador Nacional, Nivel I</a:t>
            </a:r>
          </a:p>
          <a:p>
            <a:r>
              <a:rPr lang="es-MX" sz="2800" b="1" dirty="0"/>
              <a:t>2020</a:t>
            </a:r>
          </a:p>
        </p:txBody>
      </p:sp>
    </p:spTree>
    <p:extLst>
      <p:ext uri="{BB962C8B-B14F-4D97-AF65-F5344CB8AC3E}">
        <p14:creationId xmlns:p14="http://schemas.microsoft.com/office/powerpoint/2010/main" val="40256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518011-974B-446C-9F51-D9874E4B8A2F}"/>
              </a:ext>
            </a:extLst>
          </p:cNvPr>
          <p:cNvSpPr>
            <a:spLocks noGrp="1"/>
          </p:cNvSpPr>
          <p:nvPr>
            <p:ph type="title"/>
          </p:nvPr>
        </p:nvSpPr>
        <p:spPr/>
        <p:txBody>
          <a:bodyPr/>
          <a:lstStyle/>
          <a:p>
            <a:pPr algn="ctr"/>
            <a:r>
              <a:rPr lang="es-MX" b="1" dirty="0"/>
              <a:t>Violaciones directas a la Constitución</a:t>
            </a:r>
            <a:br>
              <a:rPr lang="es-MX" dirty="0"/>
            </a:br>
            <a:endParaRPr lang="es-MX" dirty="0"/>
          </a:p>
        </p:txBody>
      </p:sp>
      <p:sp>
        <p:nvSpPr>
          <p:cNvPr id="3" name="Marcador de contenido 2">
            <a:extLst>
              <a:ext uri="{FF2B5EF4-FFF2-40B4-BE49-F238E27FC236}">
                <a16:creationId xmlns:a16="http://schemas.microsoft.com/office/drawing/2014/main" id="{9F37733B-F9FD-4B6D-BC1D-6513E687CACF}"/>
              </a:ext>
            </a:extLst>
          </p:cNvPr>
          <p:cNvSpPr>
            <a:spLocks noGrp="1"/>
          </p:cNvSpPr>
          <p:nvPr>
            <p:ph idx="1"/>
          </p:nvPr>
        </p:nvSpPr>
        <p:spPr>
          <a:xfrm>
            <a:off x="1722783" y="1510748"/>
            <a:ext cx="9781829" cy="4723142"/>
          </a:xfrm>
        </p:spPr>
        <p:txBody>
          <a:bodyPr>
            <a:noAutofit/>
          </a:bodyPr>
          <a:lstStyle/>
          <a:p>
            <a:pPr algn="just"/>
            <a:r>
              <a:rPr lang="es-MX" sz="2400" dirty="0"/>
              <a:t>Se introduce en el texto constitucional una vieja jurisprudencia de la Segunda Sala del Máximo Tribunal: “RECURSOS ORDINARIOS. NO ES NECESARIO AGOTARLOS CUANDO ÚNICAMENTE SE ADUCEN VIOLACIONES DIRECTAS A LA CONSTITUCIÓN”.</a:t>
            </a:r>
          </a:p>
          <a:p>
            <a:pPr algn="just"/>
            <a:r>
              <a:rPr lang="es-MX" sz="2400" dirty="0"/>
              <a:t>Por su ubicación, parece que esta excepción al principio de definitividad se establece sólo en materia administrativa, y no así en relación con actos judiciales. En otra ocasión nos manifestamos en pro de una aplicación extensa de esta cláusula, sin perjuicio de atender otras condiciones de procedencia como la </a:t>
            </a:r>
            <a:r>
              <a:rPr lang="es-MX" sz="2400" dirty="0" err="1"/>
              <a:t>irreparabilidad</a:t>
            </a:r>
            <a:r>
              <a:rPr lang="es-MX" sz="2400" dirty="0"/>
              <a:t> o relevancia de la violación.</a:t>
            </a:r>
          </a:p>
        </p:txBody>
      </p:sp>
    </p:spTree>
    <p:extLst>
      <p:ext uri="{BB962C8B-B14F-4D97-AF65-F5344CB8AC3E}">
        <p14:creationId xmlns:p14="http://schemas.microsoft.com/office/powerpoint/2010/main" val="22271430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4696B-FCB4-4CA7-850B-467CF24A65E2}"/>
              </a:ext>
            </a:extLst>
          </p:cNvPr>
          <p:cNvSpPr>
            <a:spLocks noGrp="1"/>
          </p:cNvSpPr>
          <p:nvPr>
            <p:ph type="title"/>
          </p:nvPr>
        </p:nvSpPr>
        <p:spPr/>
        <p:txBody>
          <a:bodyPr>
            <a:normAutofit fontScale="90000"/>
          </a:bodyPr>
          <a:lstStyle/>
          <a:p>
            <a:pPr algn="ctr"/>
            <a:r>
              <a:rPr lang="es-MX" b="1" dirty="0"/>
              <a:t>Suspensión ponderativa y medidas cautelares</a:t>
            </a:r>
            <a:br>
              <a:rPr lang="es-MX" b="1" dirty="0"/>
            </a:br>
            <a:endParaRPr lang="es-MX" b="1" dirty="0"/>
          </a:p>
        </p:txBody>
      </p:sp>
      <p:sp>
        <p:nvSpPr>
          <p:cNvPr id="3" name="Marcador de contenido 2">
            <a:extLst>
              <a:ext uri="{FF2B5EF4-FFF2-40B4-BE49-F238E27FC236}">
                <a16:creationId xmlns:a16="http://schemas.microsoft.com/office/drawing/2014/main" id="{AA77B321-E655-4BBA-AE6A-FB8CF4B9ACE3}"/>
              </a:ext>
            </a:extLst>
          </p:cNvPr>
          <p:cNvSpPr>
            <a:spLocks noGrp="1"/>
          </p:cNvSpPr>
          <p:nvPr>
            <p:ph idx="1"/>
          </p:nvPr>
        </p:nvSpPr>
        <p:spPr>
          <a:xfrm>
            <a:off x="1630017" y="1722783"/>
            <a:ext cx="9874595" cy="4511107"/>
          </a:xfrm>
        </p:spPr>
        <p:txBody>
          <a:bodyPr>
            <a:noAutofit/>
          </a:bodyPr>
          <a:lstStyle/>
          <a:p>
            <a:r>
              <a:rPr lang="es-MX" sz="2400" dirty="0"/>
              <a:t>Esta reforma impone con claridad una manera </a:t>
            </a:r>
            <a:r>
              <a:rPr lang="es-MX" sz="2400" i="1" dirty="0"/>
              <a:t>muy diferente</a:t>
            </a:r>
            <a:r>
              <a:rPr lang="es-MX" sz="2400" dirty="0"/>
              <a:t> de ver la suspensión del acto reclamado, acogiendo la jurisprudencia de la SCJN según la cual “deberá sopesarse (….) si el perjuicio al interés socia o al orden publico es mayor a los daños y perjuicios de difícil reparación que pueda sufrir el quejoso”. </a:t>
            </a:r>
          </a:p>
          <a:p>
            <a:r>
              <a:rPr lang="es-MX" sz="2400" dirty="0"/>
              <a:t>La opinión tradicional, que la Suprema Corte sostuvo en su momento, es que la suspensión sí es una </a:t>
            </a:r>
            <a:r>
              <a:rPr lang="es-MX" sz="2400" i="1" dirty="0"/>
              <a:t>medida cautelar</a:t>
            </a:r>
            <a:r>
              <a:rPr lang="es-MX" sz="2400" dirty="0"/>
              <a:t>, pero consiste nada más en “mantener las cosas en el estado que guardaban al decretarla, y no en el de restituirlas”, lo que es propio de la sentencia definitiva.</a:t>
            </a:r>
          </a:p>
        </p:txBody>
      </p:sp>
    </p:spTree>
    <p:extLst>
      <p:ext uri="{BB962C8B-B14F-4D97-AF65-F5344CB8AC3E}">
        <p14:creationId xmlns:p14="http://schemas.microsoft.com/office/powerpoint/2010/main" val="3609833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504E5-77AE-4DA9-BA61-2CEB2204CC19}"/>
              </a:ext>
            </a:extLst>
          </p:cNvPr>
          <p:cNvSpPr>
            <a:spLocks noGrp="1"/>
          </p:cNvSpPr>
          <p:nvPr>
            <p:ph type="title"/>
          </p:nvPr>
        </p:nvSpPr>
        <p:spPr/>
        <p:txBody>
          <a:bodyPr/>
          <a:lstStyle/>
          <a:p>
            <a:pPr algn="ctr"/>
            <a:r>
              <a:rPr lang="es-MX" b="1" dirty="0"/>
              <a:t>Plenos de circuito</a:t>
            </a:r>
            <a:br>
              <a:rPr lang="es-MX" b="1" dirty="0"/>
            </a:br>
            <a:endParaRPr lang="es-MX" b="1" dirty="0"/>
          </a:p>
        </p:txBody>
      </p:sp>
      <p:sp>
        <p:nvSpPr>
          <p:cNvPr id="3" name="Marcador de contenido 2">
            <a:extLst>
              <a:ext uri="{FF2B5EF4-FFF2-40B4-BE49-F238E27FC236}">
                <a16:creationId xmlns:a16="http://schemas.microsoft.com/office/drawing/2014/main" id="{A4739437-5911-4F68-85DC-4A74EC4B8BE2}"/>
              </a:ext>
            </a:extLst>
          </p:cNvPr>
          <p:cNvSpPr>
            <a:spLocks noGrp="1"/>
          </p:cNvSpPr>
          <p:nvPr>
            <p:ph idx="1"/>
          </p:nvPr>
        </p:nvSpPr>
        <p:spPr/>
        <p:txBody>
          <a:bodyPr>
            <a:normAutofit/>
          </a:bodyPr>
          <a:lstStyle/>
          <a:p>
            <a:pPr algn="just"/>
            <a:r>
              <a:rPr lang="es-MX" sz="2400" dirty="0"/>
              <a:t>La función de los Plenos de Circuito se expresa en el artículo 103 constitucional, y consiste en resolver las contradicciones de tesis entre los Tribunales Colegiados de un mismo circuito. Con ello se descarga a la Suprema Corte de Justicia de la Nación de esa labor. </a:t>
            </a:r>
          </a:p>
        </p:txBody>
      </p:sp>
    </p:spTree>
    <p:extLst>
      <p:ext uri="{BB962C8B-B14F-4D97-AF65-F5344CB8AC3E}">
        <p14:creationId xmlns:p14="http://schemas.microsoft.com/office/powerpoint/2010/main" val="1390850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83A84-DFC0-4849-86B8-BD74D8202BFD}"/>
              </a:ext>
            </a:extLst>
          </p:cNvPr>
          <p:cNvSpPr>
            <a:spLocks noGrp="1"/>
          </p:cNvSpPr>
          <p:nvPr>
            <p:ph type="title"/>
          </p:nvPr>
        </p:nvSpPr>
        <p:spPr/>
        <p:txBody>
          <a:bodyPr/>
          <a:lstStyle/>
          <a:p>
            <a:pPr algn="ctr"/>
            <a:r>
              <a:rPr lang="es-MX" b="1" dirty="0"/>
              <a:t>Cumplimiento de la sentencia</a:t>
            </a:r>
            <a:br>
              <a:rPr lang="es-MX" b="1" dirty="0"/>
            </a:br>
            <a:endParaRPr lang="es-MX" b="1" dirty="0"/>
          </a:p>
        </p:txBody>
      </p:sp>
      <p:sp>
        <p:nvSpPr>
          <p:cNvPr id="3" name="Marcador de contenido 2">
            <a:extLst>
              <a:ext uri="{FF2B5EF4-FFF2-40B4-BE49-F238E27FC236}">
                <a16:creationId xmlns:a16="http://schemas.microsoft.com/office/drawing/2014/main" id="{6116D767-7D6A-48F8-9EBE-E1C34F017A32}"/>
              </a:ext>
            </a:extLst>
          </p:cNvPr>
          <p:cNvSpPr>
            <a:spLocks noGrp="1"/>
          </p:cNvSpPr>
          <p:nvPr>
            <p:ph idx="1"/>
          </p:nvPr>
        </p:nvSpPr>
        <p:spPr>
          <a:xfrm>
            <a:off x="1908313" y="1603513"/>
            <a:ext cx="9596299" cy="4307709"/>
          </a:xfrm>
        </p:spPr>
        <p:txBody>
          <a:bodyPr>
            <a:normAutofit/>
          </a:bodyPr>
          <a:lstStyle/>
          <a:p>
            <a:pPr algn="just"/>
            <a:r>
              <a:rPr lang="es-MX" sz="2400" dirty="0"/>
              <a:t>Con acierto, los párrafos primero y segundo de esta fracción separan claramente el incumplimiento en sentido amplio –por comprender la llana negativa y la evasión- de la ejecutoria dictada en el juicio de derechos fundamentales y la </a:t>
            </a:r>
            <a:r>
              <a:rPr lang="es-MX" sz="2400" i="1" dirty="0"/>
              <a:t>repetición del acto reclamado</a:t>
            </a:r>
            <a:r>
              <a:rPr lang="es-MX" sz="2400" dirty="0"/>
              <a:t>.</a:t>
            </a:r>
          </a:p>
          <a:p>
            <a:pPr algn="just"/>
            <a:r>
              <a:rPr lang="es-MX" sz="2400" dirty="0"/>
              <a:t>Aunque ambos supuestos son especies del incumplimiento in genere de la sentencia de amparo, las condiciones en que se producen son diferentes, y ello amerita la diversidad en su tratamiento. Además, esta nueva redacción posee términos mucho más nítidos sobre esta distinción y el procedimiento a seguir para el caso de incumplimiento estricto.</a:t>
            </a:r>
          </a:p>
        </p:txBody>
      </p:sp>
    </p:spTree>
    <p:extLst>
      <p:ext uri="{BB962C8B-B14F-4D97-AF65-F5344CB8AC3E}">
        <p14:creationId xmlns:p14="http://schemas.microsoft.com/office/powerpoint/2010/main" val="810740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C82FE-8C56-4D4B-BB01-8405BDB4DB7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7DCEB27-F0FD-4FA0-A1EC-9E71792A0694}"/>
              </a:ext>
            </a:extLst>
          </p:cNvPr>
          <p:cNvSpPr>
            <a:spLocks noGrp="1"/>
          </p:cNvSpPr>
          <p:nvPr>
            <p:ph idx="1"/>
          </p:nvPr>
        </p:nvSpPr>
        <p:spPr/>
        <p:txBody>
          <a:bodyPr>
            <a:normAutofit/>
          </a:bodyPr>
          <a:lstStyle/>
          <a:p>
            <a:pPr marL="0" indent="0" algn="ctr">
              <a:buNone/>
            </a:pPr>
            <a:r>
              <a:rPr lang="es-MX" sz="4400" b="1" dirty="0"/>
              <a:t>CONSTITUCIÓN POLÍTICA </a:t>
            </a:r>
          </a:p>
          <a:p>
            <a:pPr marL="0" indent="0" algn="ctr">
              <a:buNone/>
            </a:pPr>
            <a:r>
              <a:rPr lang="es-MX" sz="4400" b="1" dirty="0"/>
              <a:t>DE LOS </a:t>
            </a:r>
          </a:p>
          <a:p>
            <a:pPr marL="0" indent="0" algn="ctr">
              <a:buNone/>
            </a:pPr>
            <a:r>
              <a:rPr lang="es-MX" sz="4400" b="1" dirty="0"/>
              <a:t>ESTADOS UNIDOS MEXICANOS</a:t>
            </a:r>
          </a:p>
          <a:p>
            <a:pPr marL="0" indent="0" algn="ctr">
              <a:buNone/>
            </a:pPr>
            <a:r>
              <a:rPr lang="es-MX" sz="4400" b="1"/>
              <a:t>Artículo 105</a:t>
            </a:r>
            <a:endParaRPr lang="es-MX" sz="4400" b="1" dirty="0"/>
          </a:p>
        </p:txBody>
      </p:sp>
    </p:spTree>
    <p:extLst>
      <p:ext uri="{BB962C8B-B14F-4D97-AF65-F5344CB8AC3E}">
        <p14:creationId xmlns:p14="http://schemas.microsoft.com/office/powerpoint/2010/main" val="17645311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0DC84-B308-458D-88CD-E35A84B865BE}"/>
              </a:ext>
            </a:extLst>
          </p:cNvPr>
          <p:cNvSpPr>
            <a:spLocks noGrp="1"/>
          </p:cNvSpPr>
          <p:nvPr>
            <p:ph type="title"/>
          </p:nvPr>
        </p:nvSpPr>
        <p:spPr/>
        <p:txBody>
          <a:bodyPr>
            <a:noAutofit/>
          </a:bodyPr>
          <a:lstStyle/>
          <a:p>
            <a:r>
              <a:rPr lang="es-MX" sz="2800" b="1" dirty="0"/>
              <a:t>I. De las controversias constitucionales que, con excepción de las que se refieren a la materia electoral, se susciten entre:</a:t>
            </a:r>
          </a:p>
        </p:txBody>
      </p:sp>
      <p:sp>
        <p:nvSpPr>
          <p:cNvPr id="3" name="Marcador de contenido 2">
            <a:extLst>
              <a:ext uri="{FF2B5EF4-FFF2-40B4-BE49-F238E27FC236}">
                <a16:creationId xmlns:a16="http://schemas.microsoft.com/office/drawing/2014/main" id="{CFB884E9-F77B-450C-8AA4-31B9127C9B71}"/>
              </a:ext>
            </a:extLst>
          </p:cNvPr>
          <p:cNvSpPr>
            <a:spLocks noGrp="1"/>
          </p:cNvSpPr>
          <p:nvPr>
            <p:ph idx="1"/>
          </p:nvPr>
        </p:nvSpPr>
        <p:spPr/>
        <p:txBody>
          <a:bodyPr/>
          <a:lstStyle/>
          <a:p>
            <a:pPr marL="514350" indent="-514350" algn="just">
              <a:buAutoNum type="alphaLcParenR"/>
            </a:pPr>
            <a:r>
              <a:rPr lang="es-MX" dirty="0"/>
              <a:t>La Federación y una entidad federativa;</a:t>
            </a:r>
          </a:p>
          <a:p>
            <a:pPr marL="514350" indent="-514350" algn="just">
              <a:buAutoNum type="alphaLcParenR"/>
            </a:pPr>
            <a:r>
              <a:rPr lang="es-MX" dirty="0"/>
              <a:t>La Federación y un municipio;</a:t>
            </a:r>
          </a:p>
          <a:p>
            <a:pPr marL="514350" indent="-514350" algn="just">
              <a:buAutoNum type="alphaLcParenR"/>
            </a:pPr>
            <a:r>
              <a:rPr lang="es-MX" dirty="0"/>
              <a:t>El Poder Ejecutivo y el Congreso de la Unión; aquél y cualquiera de las cámaras de éste o, en su caso, la Comisión Permanente;</a:t>
            </a:r>
          </a:p>
          <a:p>
            <a:pPr marL="514350" indent="-514350" algn="just">
              <a:buAutoNum type="alphaLcParenR"/>
            </a:pPr>
            <a:r>
              <a:rPr lang="es-MX" dirty="0"/>
              <a:t>Una entidad federativa y otra;</a:t>
            </a:r>
          </a:p>
          <a:p>
            <a:pPr marL="514350" indent="-514350" algn="just">
              <a:buAutoNum type="alphaLcParenR"/>
            </a:pPr>
            <a:r>
              <a:rPr lang="es-MX" dirty="0"/>
              <a:t>Derogado;</a:t>
            </a:r>
          </a:p>
          <a:p>
            <a:pPr marL="514350" indent="-514350" algn="just">
              <a:buAutoNum type="alphaLcParenR"/>
            </a:pPr>
            <a:r>
              <a:rPr lang="es-MX" dirty="0"/>
              <a:t>Derogado;</a:t>
            </a:r>
          </a:p>
          <a:p>
            <a:pPr marL="514350" indent="-514350" algn="just">
              <a:buAutoNum type="alphaLcParenR"/>
            </a:pPr>
            <a:r>
              <a:rPr lang="es-MX" dirty="0"/>
              <a:t>Dos municipios de diversos estados</a:t>
            </a:r>
          </a:p>
        </p:txBody>
      </p:sp>
    </p:spTree>
    <p:extLst>
      <p:ext uri="{BB962C8B-B14F-4D97-AF65-F5344CB8AC3E}">
        <p14:creationId xmlns:p14="http://schemas.microsoft.com/office/powerpoint/2010/main" val="377882806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4F283-780F-4063-A24F-03C706EFB35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9815DD5-FE3B-4433-AE02-6218E2DB994B}"/>
              </a:ext>
            </a:extLst>
          </p:cNvPr>
          <p:cNvSpPr>
            <a:spLocks noGrp="1"/>
          </p:cNvSpPr>
          <p:nvPr>
            <p:ph idx="1"/>
          </p:nvPr>
        </p:nvSpPr>
        <p:spPr/>
        <p:txBody>
          <a:bodyPr/>
          <a:lstStyle/>
          <a:p>
            <a:pPr marL="514350" indent="-514350" algn="just">
              <a:buAutoNum type="alphaLcParenR" startAt="8"/>
            </a:pPr>
            <a:r>
              <a:rPr lang="es-MX" dirty="0"/>
              <a:t>Dos poderes de una misma entidad federativa, sobre la constitucionalidad de sus actos o disposiciones generales;</a:t>
            </a:r>
          </a:p>
          <a:p>
            <a:pPr marL="514350" indent="-514350" algn="just">
              <a:buAutoNum type="alphaLcParenR" startAt="8"/>
            </a:pPr>
            <a:r>
              <a:rPr lang="es-MX" dirty="0"/>
              <a:t>Un Estado y uno de sus municipios, sobre la constitucionalidad de sus actos o disposiciones generales;</a:t>
            </a:r>
          </a:p>
          <a:p>
            <a:pPr marL="514350" indent="-514350" algn="just">
              <a:buAutoNum type="alphaLcParenR" startAt="8"/>
            </a:pPr>
            <a:r>
              <a:rPr lang="es-MX" dirty="0"/>
              <a:t>Una entidad federativa y un Municipio de otra o una demarcación territorial de la Ciudad de México, sobre la constitucionalidad de sus actos o disposiciones generales</a:t>
            </a:r>
          </a:p>
          <a:p>
            <a:pPr marL="514350" indent="-514350" algn="just">
              <a:buAutoNum type="alphaLcParenR" startAt="8"/>
            </a:pPr>
            <a:r>
              <a:rPr lang="es-MX" dirty="0"/>
              <a:t>Derogado;</a:t>
            </a:r>
          </a:p>
        </p:txBody>
      </p:sp>
    </p:spTree>
    <p:extLst>
      <p:ext uri="{BB962C8B-B14F-4D97-AF65-F5344CB8AC3E}">
        <p14:creationId xmlns:p14="http://schemas.microsoft.com/office/powerpoint/2010/main" val="20847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3B47B-0391-4455-A507-8AE1E4389EA9}"/>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85BA1A9-0D5F-41F0-B9BD-DE321F93936C}"/>
              </a:ext>
            </a:extLst>
          </p:cNvPr>
          <p:cNvSpPr>
            <a:spLocks noGrp="1"/>
          </p:cNvSpPr>
          <p:nvPr>
            <p:ph idx="1"/>
          </p:nvPr>
        </p:nvSpPr>
        <p:spPr/>
        <p:txBody>
          <a:bodyPr/>
          <a:lstStyle/>
          <a:p>
            <a:pPr marL="0" indent="0" algn="just">
              <a:buNone/>
            </a:pPr>
            <a:r>
              <a:rPr lang="es-MX" altLang="es-MX" b="1" dirty="0">
                <a:latin typeface="Arial" panose="020B0604020202020204" pitchFamily="34" charset="0"/>
                <a:ea typeface="Times New Roman" panose="02020603050405020304" pitchFamily="18" charset="0"/>
                <a:cs typeface="Arial" panose="020B0604020202020204" pitchFamily="34" charset="0"/>
              </a:rPr>
              <a:t>l) 	</a:t>
            </a:r>
            <a:r>
              <a:rPr lang="es-MX" altLang="es-MX" dirty="0">
                <a:latin typeface="Arial" panose="020B0604020202020204" pitchFamily="34" charset="0"/>
                <a:ea typeface="Times New Roman" panose="02020603050405020304" pitchFamily="18" charset="0"/>
                <a:cs typeface="Arial" panose="020B0604020202020204" pitchFamily="34" charset="0"/>
              </a:rPr>
              <a:t>Dos órganos constitucionales autónomos, y entre uno de 	éstos y el Poder Ejecutivo de la Unión o el Congreso de la 	Unión sobre la constitucionalidad de sus actos o 	disposiciones generales. Lo dispuesto en el presente inciso 	será aplicable al organismo garante que establece el 	artículo 6o. de esta Constitución.</a:t>
            </a:r>
            <a:endParaRPr kumimoji="0" lang="es-MX" altLang="es-MX" sz="3600" b="0" i="0" u="none" strike="noStrike" cap="none" normalizeH="0" baseline="0" dirty="0">
              <a:ln>
                <a:noFill/>
              </a:ln>
              <a:solidFill>
                <a:schemeClr val="tx1"/>
              </a:solidFill>
              <a:effectLst/>
            </a:endParaRPr>
          </a:p>
          <a:p>
            <a:pPr marL="0" indent="0">
              <a:buNone/>
            </a:pPr>
            <a:endParaRPr lang="es-MX" dirty="0"/>
          </a:p>
        </p:txBody>
      </p:sp>
    </p:spTree>
    <p:extLst>
      <p:ext uri="{BB962C8B-B14F-4D97-AF65-F5344CB8AC3E}">
        <p14:creationId xmlns:p14="http://schemas.microsoft.com/office/powerpoint/2010/main" val="379499319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B2726-815C-436C-AE04-54D52D07643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5DC379D-AC28-4563-8E5A-0CA07F39701B}"/>
              </a:ext>
            </a:extLst>
          </p:cNvPr>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lang="es-MX" altLang="es-MX" dirty="0">
                <a:latin typeface="Arial" panose="020B0604020202020204" pitchFamily="34" charset="0"/>
                <a:ea typeface="Times New Roman" panose="02020603050405020304" pitchFamily="18" charset="0"/>
                <a:cs typeface="Arial" panose="020B0604020202020204" pitchFamily="34" charset="0"/>
              </a:rPr>
              <a:t>Siempre que las controversias versen sobre disposiciones generales de las entidades federativas, de los Municipios o de las demarcaciones territoriales de la Ciudad de México impugnadas por la Federación; de los Municipios o de las demarcaciones territoriales de la Ciudad de México impugnadas por las entidades federativas, o en los casos a que se refieren los incisos c) y h) anteriores, y la resolución de la Suprema Corte de Justicia de la Nación las declare inválidas, dicha resolución tendrá efectos generales cuando hubiere sido aprobada por una mayoría de por lo menos ocho votos.</a:t>
            </a:r>
          </a:p>
          <a:p>
            <a:pPr marL="0" lvl="0" indent="0" algn="just" eaLnBrk="0" fontAlgn="base" hangingPunct="0">
              <a:lnSpc>
                <a:spcPct val="100000"/>
              </a:lnSpc>
              <a:spcBef>
                <a:spcPct val="0"/>
              </a:spcBef>
              <a:spcAft>
                <a:spcPct val="0"/>
              </a:spcAft>
              <a:buNone/>
            </a:pPr>
            <a:endParaRPr kumimoji="0" lang="es-MX" altLang="es-MX" sz="3600" b="0" i="0" u="none" strike="noStrike" cap="none" normalizeH="0" baseline="0" dirty="0">
              <a:ln>
                <a:noFill/>
              </a:ln>
              <a:solidFill>
                <a:schemeClr val="tx1"/>
              </a:solidFill>
              <a:effectLst/>
            </a:endParaRPr>
          </a:p>
          <a:p>
            <a:pPr marL="0" lvl="0" indent="0" algn="just" eaLnBrk="0" fontAlgn="base" hangingPunct="0">
              <a:lnSpc>
                <a:spcPct val="100000"/>
              </a:lnSpc>
              <a:spcBef>
                <a:spcPct val="0"/>
              </a:spcBef>
              <a:spcAft>
                <a:spcPct val="0"/>
              </a:spcAft>
              <a:buNone/>
            </a:pPr>
            <a:r>
              <a:rPr lang="es-MX" altLang="es-MX" dirty="0">
                <a:latin typeface="Arial" panose="020B0604020202020204" pitchFamily="34" charset="0"/>
                <a:ea typeface="Times New Roman" panose="02020603050405020304" pitchFamily="18" charset="0"/>
                <a:cs typeface="Arial" panose="020B0604020202020204" pitchFamily="34" charset="0"/>
              </a:rPr>
              <a:t>En los demás casos, las resoluciones de la Suprema Corte de Justicia tendrán efectos únicamente respecto de las partes en la controversia.</a:t>
            </a:r>
            <a:endParaRPr kumimoji="0" lang="es-MX" altLang="es-MX" sz="5400" b="0" i="0" u="none" strike="noStrike" cap="none" normalizeH="0" baseline="0" dirty="0">
              <a:ln>
                <a:noFill/>
              </a:ln>
              <a:solidFill>
                <a:schemeClr val="tx1"/>
              </a:solidFill>
              <a:effectLst/>
              <a:latin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212552996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E6AD3-9268-4D7A-BF4D-CAE9EE072C04}"/>
              </a:ext>
            </a:extLst>
          </p:cNvPr>
          <p:cNvSpPr>
            <a:spLocks noGrp="1"/>
          </p:cNvSpPr>
          <p:nvPr>
            <p:ph type="title"/>
          </p:nvPr>
        </p:nvSpPr>
        <p:spPr/>
        <p:txBody>
          <a:bodyPr>
            <a:noAutofit/>
          </a:bodyPr>
          <a:lstStyle/>
          <a:p>
            <a:r>
              <a:rPr lang="es-MX" sz="2400" b="1" dirty="0"/>
              <a:t>II. 	De las acciones de inconstitucionalidad que tengan por objeto plantear la posible contradicción entre una norma de carácter general y esta Constitución.</a:t>
            </a:r>
            <a:br>
              <a:rPr lang="es-MX" sz="2400" b="1" dirty="0"/>
            </a:br>
            <a:endParaRPr lang="es-MX" sz="2400" b="1" dirty="0"/>
          </a:p>
        </p:txBody>
      </p:sp>
      <p:sp>
        <p:nvSpPr>
          <p:cNvPr id="3" name="Marcador de contenido 2">
            <a:extLst>
              <a:ext uri="{FF2B5EF4-FFF2-40B4-BE49-F238E27FC236}">
                <a16:creationId xmlns:a16="http://schemas.microsoft.com/office/drawing/2014/main" id="{1923AD5E-8592-4234-9170-838458E13D78}"/>
              </a:ext>
            </a:extLst>
          </p:cNvPr>
          <p:cNvSpPr>
            <a:spLocks noGrp="1"/>
          </p:cNvSpPr>
          <p:nvPr>
            <p:ph idx="1"/>
          </p:nvPr>
        </p:nvSpPr>
        <p:spPr/>
        <p:txBody>
          <a:bodyPr>
            <a:normAutofit fontScale="70000" lnSpcReduction="20000"/>
          </a:bodyPr>
          <a:lstStyle/>
          <a:p>
            <a:pPr marL="0" indent="0" algn="just">
              <a:buNone/>
            </a:pPr>
            <a:r>
              <a:rPr lang="es-MX" sz="2400" dirty="0"/>
              <a:t>Las acciones de inconstitucionalidad podrán ejercitarse, dentro de los treinta días naturales siguientes a la fecha de publicación de la norma, por:</a:t>
            </a:r>
          </a:p>
          <a:p>
            <a:pPr marL="457200" indent="-457200" algn="just">
              <a:buAutoNum type="alphaLcParenR"/>
            </a:pPr>
            <a:r>
              <a:rPr lang="es-MX" sz="2400" dirty="0"/>
              <a:t>El equivalente al treinta y tres por ciento de los integrantes de la Cámara de Diputados del Congreso de la Unión, en contra de leyes federales;</a:t>
            </a:r>
          </a:p>
          <a:p>
            <a:pPr marL="457200" indent="-457200" algn="just">
              <a:buAutoNum type="alphaLcParenR"/>
            </a:pPr>
            <a:r>
              <a:rPr lang="es-MX" sz="2400" dirty="0"/>
              <a:t>El equivalente al treinta y tres por ciento de los integrantes del Senado, en contra de las leyes federales o de tratados internacionales celebrados por el Estado Mexicano;</a:t>
            </a:r>
          </a:p>
          <a:p>
            <a:pPr marL="457200" indent="-457200" algn="just">
              <a:buAutoNum type="alphaLcParenR"/>
            </a:pPr>
            <a:r>
              <a:rPr lang="es-MX" sz="2400" dirty="0"/>
              <a:t>El Ejecutivo Federal, por conducto del Consejero Jurídico del Gobierno, en contra de normas generales de carácter federal y de las entidades federativas;</a:t>
            </a:r>
          </a:p>
          <a:p>
            <a:pPr marL="457200" indent="-457200" algn="just">
              <a:buAutoNum type="alphaLcParenR"/>
            </a:pPr>
            <a:r>
              <a:rPr lang="es-MX" sz="2400" dirty="0"/>
              <a:t>El equivalente al treinta y tres por ciento de los integrantes de alguna de las Legislaturas de las entidades federativas en contra de las leyes expedidas por el propio órgano;</a:t>
            </a:r>
          </a:p>
          <a:p>
            <a:pPr marL="457200" indent="-457200">
              <a:buAutoNum type="alphaLcParenR"/>
            </a:pPr>
            <a:endParaRPr lang="es-MX" sz="2400" dirty="0"/>
          </a:p>
        </p:txBody>
      </p:sp>
    </p:spTree>
    <p:extLst>
      <p:ext uri="{BB962C8B-B14F-4D97-AF65-F5344CB8AC3E}">
        <p14:creationId xmlns:p14="http://schemas.microsoft.com/office/powerpoint/2010/main" val="5171984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F337D-99A6-429C-B775-D51EA7BA3B9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BE5593E-C336-436C-BB7A-BBDF8D94E7A0}"/>
              </a:ext>
            </a:extLst>
          </p:cNvPr>
          <p:cNvSpPr>
            <a:spLocks noGrp="1"/>
          </p:cNvSpPr>
          <p:nvPr>
            <p:ph idx="1"/>
          </p:nvPr>
        </p:nvSpPr>
        <p:spPr/>
        <p:txBody>
          <a:bodyPr>
            <a:normAutofit/>
          </a:bodyPr>
          <a:lstStyle/>
          <a:p>
            <a:pPr marL="0" indent="0" algn="ctr">
              <a:buNone/>
            </a:pPr>
            <a:r>
              <a:rPr lang="es-MX" sz="4800" b="1" dirty="0"/>
              <a:t>Juicio</a:t>
            </a:r>
          </a:p>
          <a:p>
            <a:pPr marL="0" indent="0" algn="ctr">
              <a:buNone/>
            </a:pPr>
            <a:r>
              <a:rPr lang="es-MX" sz="4800" b="1" dirty="0"/>
              <a:t>de </a:t>
            </a:r>
          </a:p>
          <a:p>
            <a:pPr marL="0" indent="0" algn="ctr">
              <a:buNone/>
            </a:pPr>
            <a:r>
              <a:rPr lang="es-MX" sz="4800" b="1" dirty="0"/>
              <a:t>Amparo</a:t>
            </a:r>
          </a:p>
        </p:txBody>
      </p:sp>
    </p:spTree>
    <p:extLst>
      <p:ext uri="{BB962C8B-B14F-4D97-AF65-F5344CB8AC3E}">
        <p14:creationId xmlns:p14="http://schemas.microsoft.com/office/powerpoint/2010/main" val="1572420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8F45D-2970-4621-8BBB-C14C5680AB15}"/>
              </a:ext>
            </a:extLst>
          </p:cNvPr>
          <p:cNvSpPr>
            <a:spLocks noGrp="1"/>
          </p:cNvSpPr>
          <p:nvPr>
            <p:ph type="title"/>
          </p:nvPr>
        </p:nvSpPr>
        <p:spPr>
          <a:xfrm>
            <a:off x="838200" y="365125"/>
            <a:ext cx="10515600" cy="125205"/>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B9705A9E-E8DE-4BC8-B52D-C4325845DC02}"/>
              </a:ext>
            </a:extLst>
          </p:cNvPr>
          <p:cNvSpPr>
            <a:spLocks noGrp="1"/>
          </p:cNvSpPr>
          <p:nvPr>
            <p:ph idx="1"/>
          </p:nvPr>
        </p:nvSpPr>
        <p:spPr>
          <a:xfrm>
            <a:off x="838200" y="365125"/>
            <a:ext cx="10515600" cy="5811838"/>
          </a:xfrm>
        </p:spPr>
        <p:txBody>
          <a:bodyPr>
            <a:normAutofit/>
          </a:bodyPr>
          <a:lstStyle/>
          <a:p>
            <a:pPr marL="514350" indent="-514350">
              <a:buAutoNum type="alphaLcParenR" startAt="5"/>
            </a:pPr>
            <a:endParaRPr lang="es-MX" dirty="0"/>
          </a:p>
          <a:p>
            <a:pPr marL="514350" indent="-514350">
              <a:buAutoNum type="alphaLcParenR" startAt="5"/>
            </a:pPr>
            <a:endParaRPr lang="es-MX" dirty="0"/>
          </a:p>
          <a:p>
            <a:pPr marL="514350" indent="-514350">
              <a:buAutoNum type="alphaLcParenR" startAt="5"/>
            </a:pPr>
            <a:endParaRPr lang="es-MX" dirty="0"/>
          </a:p>
          <a:p>
            <a:pPr marL="514350" indent="-514350">
              <a:buAutoNum type="alphaLcParenR" startAt="5"/>
            </a:pPr>
            <a:r>
              <a:rPr lang="es-MX" dirty="0"/>
              <a:t>Derogado;</a:t>
            </a:r>
          </a:p>
          <a:p>
            <a:pPr marL="514350" indent="-514350" algn="just">
              <a:buAutoNum type="alphaLcParenR" startAt="5"/>
            </a:pPr>
            <a:r>
              <a:rPr lang="es-MX" dirty="0"/>
              <a:t>Los partidos políticos con registro ante el Instituto Nacional Electoral, por conducto de sus dirigencias nacionales, en contra de leyes electorales federales o locales; y los partidos políticos con registro en una entidad federativa, a través de sus dirigencias, exclusivamente en contra de leyes electorales expedidas por la Legislatura de la entidad federativa que les otorgó el registro;</a:t>
            </a:r>
          </a:p>
          <a:p>
            <a:pPr marL="514350" indent="-514350" algn="just">
              <a:buAutoNum type="alphaLcParenR" startAt="5"/>
            </a:pPr>
            <a:r>
              <a:rPr lang="es-MX" dirty="0"/>
              <a:t>La Comisión Nacional de los Derechos Humanos, en contra de leyes de carácter federal o de las entidades federativas, así como de tratados internacionales celebrados por el Ejecutivo Federal y aprobados por el Senado de la República, que vulneren los derechos humanos consagrados en esta Constitución y en los tratados internacionales de los que México sea parte. Asimismo, los organismos de protección de los derechos humanos equivalente en las entidades federativas, en contra de leyes expedidas por las Legislaturas;</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4046013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1AE56-BFB5-499A-94A3-F2EC640010F1}"/>
              </a:ext>
            </a:extLst>
          </p:cNvPr>
          <p:cNvSpPr>
            <a:spLocks noGrp="1"/>
          </p:cNvSpPr>
          <p:nvPr>
            <p:ph type="title"/>
          </p:nvPr>
        </p:nvSpPr>
        <p:spPr>
          <a:xfrm>
            <a:off x="838200" y="365126"/>
            <a:ext cx="10515600" cy="191466"/>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A1450AA1-33D5-480B-9255-B5F812C53ABA}"/>
              </a:ext>
            </a:extLst>
          </p:cNvPr>
          <p:cNvSpPr>
            <a:spLocks noGrp="1"/>
          </p:cNvSpPr>
          <p:nvPr>
            <p:ph idx="1"/>
          </p:nvPr>
        </p:nvSpPr>
        <p:spPr>
          <a:xfrm>
            <a:off x="838200" y="365126"/>
            <a:ext cx="10515600" cy="5811837"/>
          </a:xfrm>
        </p:spPr>
        <p:txBody>
          <a:bodyPr/>
          <a:lstStyle/>
          <a:p>
            <a:pPr marL="514350" indent="-514350">
              <a:buAutoNum type="alphaLcParenR" startAt="8"/>
            </a:pPr>
            <a:endParaRPr lang="es-MX" dirty="0"/>
          </a:p>
          <a:p>
            <a:pPr marL="514350" indent="-514350" algn="just">
              <a:buAutoNum type="alphaLcParenR" startAt="8"/>
            </a:pPr>
            <a:endParaRPr lang="es-MX" dirty="0"/>
          </a:p>
          <a:p>
            <a:pPr marL="514350" indent="-514350" algn="just">
              <a:buAutoNum type="alphaLcParenR" startAt="8"/>
            </a:pPr>
            <a:endParaRPr lang="es-MX" dirty="0"/>
          </a:p>
          <a:p>
            <a:pPr marL="514350" indent="-514350" algn="just">
              <a:buAutoNum type="alphaLcParenR" startAt="8"/>
            </a:pPr>
            <a:r>
              <a:rPr lang="es-MX" dirty="0"/>
              <a:t>El organismo garante que establece el artículo 6º de esta Constitución en contra de leyes de carácter federal o local, así como de tratados internacionales celebrados por el Ejecutivo Federal y aprobados por el Senado de la República, que vulneren el derecho al acceso a la información pública y la protección de datos personales. Asimismo, los organismos garantes equivalentes en las entidades federativas, en contra de leyes expedidas, por las legislaturas locales; e</a:t>
            </a:r>
          </a:p>
          <a:p>
            <a:pPr marL="514350" indent="-514350" algn="just">
              <a:buAutoNum type="alphaLcParenR" startAt="8"/>
            </a:pPr>
            <a:r>
              <a:rPr lang="es-MX" dirty="0"/>
              <a:t>El Fiscal General de la República respecto de leyes federales y de las entidades federativas, en materia penal y procesal penal, así como las relacionadas con el ámbito de sus funciones.</a:t>
            </a:r>
          </a:p>
          <a:p>
            <a:pPr marL="514350" indent="-514350" algn="just">
              <a:buAutoNum type="alphaLcParenR" startAt="8"/>
            </a:pPr>
            <a:endParaRPr lang="es-MX" dirty="0"/>
          </a:p>
        </p:txBody>
      </p:sp>
    </p:spTree>
    <p:extLst>
      <p:ext uri="{BB962C8B-B14F-4D97-AF65-F5344CB8AC3E}">
        <p14:creationId xmlns:p14="http://schemas.microsoft.com/office/powerpoint/2010/main" val="32832225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C0997-54EF-49FC-9436-4C433D5DE53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CE5BA9CD-FD13-42E0-9006-E136A69C3445}"/>
              </a:ext>
            </a:extLst>
          </p:cNvPr>
          <p:cNvSpPr>
            <a:spLocks noGrp="1"/>
          </p:cNvSpPr>
          <p:nvPr>
            <p:ph idx="1"/>
          </p:nvPr>
        </p:nvSpPr>
        <p:spPr/>
        <p:txBody>
          <a:bodyPr/>
          <a:lstStyle/>
          <a:p>
            <a:pPr marL="0" indent="0" algn="just">
              <a:buNone/>
            </a:pPr>
            <a:r>
              <a:rPr lang="es-MX" dirty="0"/>
              <a:t>La única vía para plantear la no conformidad de las leyes electorales a la Constitución es la prevista en este artículo.</a:t>
            </a:r>
          </a:p>
          <a:p>
            <a:pPr marL="0" indent="0" algn="just">
              <a:buNone/>
            </a:pPr>
            <a:r>
              <a:rPr lang="es-MX" dirty="0"/>
              <a:t>Las leyes electorales federal y locales deberán promulgarse y publicarse por lo menos noventa días antes de que inicie el proceso electoral en que vayan a aplicarse, y durante el mismo no podrá haber modificaciones legales fundamentales.</a:t>
            </a:r>
          </a:p>
          <a:p>
            <a:pPr marL="0" indent="0" algn="just">
              <a:buNone/>
            </a:pPr>
            <a:r>
              <a:rPr lang="es-MX" dirty="0"/>
              <a:t>Las resoluciones de la Suprema Corte de Justicia sólo podrán declarar la invalidez de las normas impugnadas, siempre que fueren aprobadas por una mayoría de cuando menos ocho votos.</a:t>
            </a:r>
          </a:p>
        </p:txBody>
      </p:sp>
    </p:spTree>
    <p:extLst>
      <p:ext uri="{BB962C8B-B14F-4D97-AF65-F5344CB8AC3E}">
        <p14:creationId xmlns:p14="http://schemas.microsoft.com/office/powerpoint/2010/main" val="213335928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61258-2F12-4308-91EB-C30BEA275CA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5F50372-7C17-4469-AF73-A1B1F7F6D15C}"/>
              </a:ext>
            </a:extLst>
          </p:cNvPr>
          <p:cNvSpPr>
            <a:spLocks noGrp="1"/>
          </p:cNvSpPr>
          <p:nvPr>
            <p:ph idx="1"/>
          </p:nvPr>
        </p:nvSpPr>
        <p:spPr/>
        <p:txBody>
          <a:bodyPr>
            <a:normAutofit fontScale="92500" lnSpcReduction="20000"/>
          </a:bodyPr>
          <a:lstStyle/>
          <a:p>
            <a:pPr marL="0" indent="0" algn="ctr">
              <a:buNone/>
            </a:pPr>
            <a:r>
              <a:rPr lang="es-MX" sz="4400" b="1" dirty="0"/>
              <a:t>LEY REGLAMENTARIA DE LAS FRACCIONES </a:t>
            </a:r>
          </a:p>
          <a:p>
            <a:pPr marL="0" indent="0" algn="ctr">
              <a:buNone/>
            </a:pPr>
            <a:r>
              <a:rPr lang="es-MX" sz="4400" b="1" dirty="0"/>
              <a:t>I Y II DEL ARTÍCULO 105 </a:t>
            </a:r>
          </a:p>
          <a:p>
            <a:pPr marL="0" indent="0" algn="ctr">
              <a:buNone/>
            </a:pPr>
            <a:r>
              <a:rPr lang="es-MX" sz="4400" b="1" dirty="0"/>
              <a:t>DE LA </a:t>
            </a:r>
          </a:p>
          <a:p>
            <a:pPr marL="0" indent="0" algn="ctr">
              <a:buNone/>
            </a:pPr>
            <a:r>
              <a:rPr lang="es-MX" sz="4400" b="1" dirty="0"/>
              <a:t>CONSTITUCIÓN POLÍTICA DE LOS ESTADOS UNIDOS MEXICANOS</a:t>
            </a:r>
          </a:p>
        </p:txBody>
      </p:sp>
    </p:spTree>
    <p:extLst>
      <p:ext uri="{BB962C8B-B14F-4D97-AF65-F5344CB8AC3E}">
        <p14:creationId xmlns:p14="http://schemas.microsoft.com/office/powerpoint/2010/main" val="2293104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0A170-1049-4E77-9D18-CF872DC95695}"/>
              </a:ext>
            </a:extLst>
          </p:cNvPr>
          <p:cNvSpPr>
            <a:spLocks noGrp="1"/>
          </p:cNvSpPr>
          <p:nvPr>
            <p:ph type="title"/>
          </p:nvPr>
        </p:nvSpPr>
        <p:spPr/>
        <p:txBody>
          <a:bodyPr>
            <a:normAutofit fontScale="90000"/>
          </a:bodyPr>
          <a:lstStyle/>
          <a:p>
            <a:pPr algn="ctr"/>
            <a:r>
              <a:rPr lang="es-MX" sz="4000" b="1" dirty="0"/>
              <a:t>TÍTULO I</a:t>
            </a:r>
            <a:br>
              <a:rPr lang="es-MX" sz="4000" b="1" dirty="0"/>
            </a:br>
            <a:r>
              <a:rPr lang="es-MX" sz="4000" b="1" dirty="0"/>
              <a:t>DISPOSICIONES GENERALES</a:t>
            </a:r>
          </a:p>
        </p:txBody>
      </p:sp>
      <p:sp>
        <p:nvSpPr>
          <p:cNvPr id="3" name="Marcador de contenido 2">
            <a:extLst>
              <a:ext uri="{FF2B5EF4-FFF2-40B4-BE49-F238E27FC236}">
                <a16:creationId xmlns:a16="http://schemas.microsoft.com/office/drawing/2014/main" id="{87BA4990-CAFF-4FFE-8EFF-8DCC7E7C7F73}"/>
              </a:ext>
            </a:extLst>
          </p:cNvPr>
          <p:cNvSpPr>
            <a:spLocks noGrp="1"/>
          </p:cNvSpPr>
          <p:nvPr>
            <p:ph idx="1"/>
          </p:nvPr>
        </p:nvSpPr>
        <p:spPr/>
        <p:txBody>
          <a:bodyPr>
            <a:normAutofit/>
          </a:bodyPr>
          <a:lstStyle/>
          <a:p>
            <a:pPr algn="just"/>
            <a:r>
              <a:rPr lang="es-MX" dirty="0"/>
              <a:t>Días hábiles</a:t>
            </a:r>
          </a:p>
          <a:p>
            <a:pPr algn="just"/>
            <a:r>
              <a:rPr lang="es-MX" dirty="0"/>
              <a:t>Reglas aplicables para el cómputo</a:t>
            </a:r>
          </a:p>
          <a:p>
            <a:pPr algn="just"/>
            <a:r>
              <a:rPr lang="es-MX" dirty="0"/>
              <a:t>Forma de notificación de las resoluciones</a:t>
            </a:r>
          </a:p>
          <a:p>
            <a:pPr algn="just"/>
            <a:r>
              <a:rPr lang="es-MX" dirty="0"/>
              <a:t>Oficios de notificación</a:t>
            </a:r>
          </a:p>
          <a:p>
            <a:pPr algn="just"/>
            <a:r>
              <a:rPr lang="es-MX" dirty="0"/>
              <a:t>Efectos de las notificaciones</a:t>
            </a:r>
          </a:p>
          <a:p>
            <a:pPr algn="just"/>
            <a:r>
              <a:rPr lang="es-MX" dirty="0"/>
              <a:t>Presentación de la demanda o promociones de término</a:t>
            </a:r>
          </a:p>
          <a:p>
            <a:pPr algn="just"/>
            <a:r>
              <a:rPr lang="es-MX" dirty="0"/>
              <a:t>Promociones enviadas por correo o telégrafo</a:t>
            </a:r>
          </a:p>
          <a:p>
            <a:pPr algn="just"/>
            <a:r>
              <a:rPr lang="es-MX" dirty="0"/>
              <a:t>Cálculo de las multas</a:t>
            </a:r>
          </a:p>
          <a:p>
            <a:pPr algn="just"/>
            <a:r>
              <a:rPr lang="es-MX" dirty="0"/>
              <a:t>Substanciación y resolución de manera prioritaria</a:t>
            </a:r>
          </a:p>
        </p:txBody>
      </p:sp>
    </p:spTree>
    <p:extLst>
      <p:ext uri="{BB962C8B-B14F-4D97-AF65-F5344CB8AC3E}">
        <p14:creationId xmlns:p14="http://schemas.microsoft.com/office/powerpoint/2010/main" val="1745800337"/>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6325E-060C-4F9C-B6DD-3641959CE866}"/>
              </a:ext>
            </a:extLst>
          </p:cNvPr>
          <p:cNvSpPr>
            <a:spLocks noGrp="1"/>
          </p:cNvSpPr>
          <p:nvPr>
            <p:ph type="title"/>
          </p:nvPr>
        </p:nvSpPr>
        <p:spPr/>
        <p:txBody>
          <a:bodyPr>
            <a:normAutofit/>
          </a:bodyPr>
          <a:lstStyle/>
          <a:p>
            <a:pPr algn="ctr"/>
            <a:r>
              <a:rPr lang="es-MX" sz="3200" b="1" dirty="0"/>
              <a:t>TÍTULO II</a:t>
            </a:r>
            <a:br>
              <a:rPr lang="es-MX" sz="3200" b="1" dirty="0"/>
            </a:br>
            <a:r>
              <a:rPr lang="es-MX" sz="3200" b="1" dirty="0"/>
              <a:t>DE LAS CONTROVERSIAS CONSTITUCIONALES</a:t>
            </a:r>
          </a:p>
        </p:txBody>
      </p:sp>
      <p:sp>
        <p:nvSpPr>
          <p:cNvPr id="3" name="Marcador de contenido 2">
            <a:extLst>
              <a:ext uri="{FF2B5EF4-FFF2-40B4-BE49-F238E27FC236}">
                <a16:creationId xmlns:a16="http://schemas.microsoft.com/office/drawing/2014/main" id="{245D5B49-7F28-49B8-ACCC-6CBD3A97FD6E}"/>
              </a:ext>
            </a:extLst>
          </p:cNvPr>
          <p:cNvSpPr>
            <a:spLocks noGrp="1"/>
          </p:cNvSpPr>
          <p:nvPr>
            <p:ph idx="1"/>
          </p:nvPr>
        </p:nvSpPr>
        <p:spPr/>
        <p:txBody>
          <a:bodyPr>
            <a:normAutofit lnSpcReduction="10000"/>
          </a:bodyPr>
          <a:lstStyle/>
          <a:p>
            <a:r>
              <a:rPr lang="es-MX" dirty="0"/>
              <a:t>Carácter de parte y comparecencia de los representantes</a:t>
            </a:r>
          </a:p>
          <a:p>
            <a:r>
              <a:rPr lang="es-MX" dirty="0"/>
              <a:t>Incidentes en general</a:t>
            </a:r>
          </a:p>
          <a:p>
            <a:r>
              <a:rPr lang="es-MX" dirty="0"/>
              <a:t>Suspensión, otorgamiento, trámite, modificación o revocación</a:t>
            </a:r>
          </a:p>
          <a:p>
            <a:r>
              <a:rPr lang="es-MX" dirty="0"/>
              <a:t>Improcedencia y sobreseimiento</a:t>
            </a:r>
          </a:p>
          <a:p>
            <a:r>
              <a:rPr lang="es-MX" dirty="0"/>
              <a:t>Demanda y contestación</a:t>
            </a:r>
          </a:p>
          <a:p>
            <a:r>
              <a:rPr lang="es-MX" dirty="0"/>
              <a:t>Instrucción, audiencia de ofrecimiento y desahogo de pruebas</a:t>
            </a:r>
          </a:p>
          <a:p>
            <a:r>
              <a:rPr lang="es-MX" dirty="0"/>
              <a:t>Sentencias. Suplencia de la deficiencia de la demanda, contestación, alegatos o agravios</a:t>
            </a:r>
          </a:p>
          <a:p>
            <a:r>
              <a:rPr lang="es-MX" dirty="0"/>
              <a:t>Resolución de las controversias inválidas</a:t>
            </a:r>
          </a:p>
          <a:p>
            <a:r>
              <a:rPr lang="es-MX" dirty="0"/>
              <a:t>Recursos: Reclamación y Queja</a:t>
            </a:r>
          </a:p>
        </p:txBody>
      </p:sp>
    </p:spTree>
    <p:extLst>
      <p:ext uri="{BB962C8B-B14F-4D97-AF65-F5344CB8AC3E}">
        <p14:creationId xmlns:p14="http://schemas.microsoft.com/office/powerpoint/2010/main" val="286530718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BA26D-B35C-4AEA-8046-C10A792462D7}"/>
              </a:ext>
            </a:extLst>
          </p:cNvPr>
          <p:cNvSpPr>
            <a:spLocks noGrp="1"/>
          </p:cNvSpPr>
          <p:nvPr>
            <p:ph type="title"/>
          </p:nvPr>
        </p:nvSpPr>
        <p:spPr/>
        <p:txBody>
          <a:bodyPr>
            <a:noAutofit/>
          </a:bodyPr>
          <a:lstStyle/>
          <a:p>
            <a:pPr algn="ctr"/>
            <a:r>
              <a:rPr lang="es-MX" sz="3200" b="1" dirty="0"/>
              <a:t>TÍTULO III</a:t>
            </a:r>
            <a:br>
              <a:rPr lang="es-MX" sz="3200" b="1" dirty="0"/>
            </a:br>
            <a:r>
              <a:rPr lang="es-MX" sz="3200" b="1" dirty="0"/>
              <a:t>DE LAS ACCIONES DE INCONSTITUCIONALIDAD</a:t>
            </a:r>
          </a:p>
        </p:txBody>
      </p:sp>
      <p:sp>
        <p:nvSpPr>
          <p:cNvPr id="3" name="Marcador de contenido 2">
            <a:extLst>
              <a:ext uri="{FF2B5EF4-FFF2-40B4-BE49-F238E27FC236}">
                <a16:creationId xmlns:a16="http://schemas.microsoft.com/office/drawing/2014/main" id="{82BE9653-61EE-46D1-9A7A-670556FBAE00}"/>
              </a:ext>
            </a:extLst>
          </p:cNvPr>
          <p:cNvSpPr>
            <a:spLocks noGrp="1"/>
          </p:cNvSpPr>
          <p:nvPr>
            <p:ph idx="1"/>
          </p:nvPr>
        </p:nvSpPr>
        <p:spPr/>
        <p:txBody>
          <a:bodyPr>
            <a:normAutofit fontScale="92500" lnSpcReduction="10000"/>
          </a:bodyPr>
          <a:lstStyle/>
          <a:p>
            <a:r>
              <a:rPr lang="es-MX" dirty="0"/>
              <a:t>Plazo para el ejercicio de la acción de inconstitucionalidad</a:t>
            </a:r>
          </a:p>
          <a:p>
            <a:r>
              <a:rPr lang="es-MX" dirty="0"/>
              <a:t>Contenido de la demanda</a:t>
            </a:r>
          </a:p>
          <a:p>
            <a:r>
              <a:rPr lang="es-MX" dirty="0"/>
              <a:t>Firma del 33% de los integrantes del órgano legislativo</a:t>
            </a:r>
          </a:p>
          <a:p>
            <a:r>
              <a:rPr lang="es-MX" dirty="0"/>
              <a:t>Procedimiento. Aclaración de la demanda</a:t>
            </a:r>
          </a:p>
          <a:p>
            <a:r>
              <a:rPr lang="es-MX" dirty="0"/>
              <a:t>Improcedencia y sobreseimiento</a:t>
            </a:r>
          </a:p>
          <a:p>
            <a:r>
              <a:rPr lang="es-MX" dirty="0"/>
              <a:t>Vista al Procurador General de la República</a:t>
            </a:r>
          </a:p>
          <a:p>
            <a:r>
              <a:rPr lang="es-MX" dirty="0"/>
              <a:t>Plazo para formular alegatos</a:t>
            </a:r>
          </a:p>
          <a:p>
            <a:r>
              <a:rPr lang="es-MX" dirty="0"/>
              <a:t>Elementos necesarios para la mejor solución del asunto</a:t>
            </a:r>
          </a:p>
          <a:p>
            <a:r>
              <a:rPr lang="es-MX" dirty="0"/>
              <a:t>Acumulación cuando se impugne la misma norma</a:t>
            </a:r>
          </a:p>
          <a:p>
            <a:r>
              <a:rPr lang="es-MX" dirty="0"/>
              <a:t>Sentencias. Votos necesarios. Recurso de reclamación</a:t>
            </a:r>
          </a:p>
        </p:txBody>
      </p:sp>
    </p:spTree>
    <p:extLst>
      <p:ext uri="{BB962C8B-B14F-4D97-AF65-F5344CB8AC3E}">
        <p14:creationId xmlns:p14="http://schemas.microsoft.com/office/powerpoint/2010/main" val="331769103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F172D-4066-4ED9-8F8E-664E565FE1C0}"/>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7374926-7EF6-41E5-B5CA-82D1E005292C}"/>
              </a:ext>
            </a:extLst>
          </p:cNvPr>
          <p:cNvSpPr>
            <a:spLocks noGrp="1"/>
          </p:cNvSpPr>
          <p:nvPr>
            <p:ph idx="1"/>
          </p:nvPr>
        </p:nvSpPr>
        <p:spPr/>
        <p:txBody>
          <a:bodyPr>
            <a:normAutofit/>
          </a:bodyPr>
          <a:lstStyle/>
          <a:p>
            <a:pPr marL="0" indent="0" algn="ctr">
              <a:buNone/>
            </a:pPr>
            <a:r>
              <a:rPr lang="es-MX" sz="4800" b="1" dirty="0"/>
              <a:t>Medios de Impugnación en Materia Electoral</a:t>
            </a:r>
            <a:endParaRPr lang="es-MX" sz="4800" dirty="0"/>
          </a:p>
        </p:txBody>
      </p:sp>
    </p:spTree>
    <p:extLst>
      <p:ext uri="{BB962C8B-B14F-4D97-AF65-F5344CB8AC3E}">
        <p14:creationId xmlns:p14="http://schemas.microsoft.com/office/powerpoint/2010/main" val="58818052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6152F-25C2-4CFD-922B-3BBB91AFD9FB}"/>
              </a:ext>
            </a:extLst>
          </p:cNvPr>
          <p:cNvSpPr>
            <a:spLocks noGrp="1"/>
          </p:cNvSpPr>
          <p:nvPr>
            <p:ph type="title"/>
          </p:nvPr>
        </p:nvSpPr>
        <p:spPr/>
        <p:txBody>
          <a:bodyPr/>
          <a:lstStyle/>
          <a:p>
            <a:pPr algn="ctr"/>
            <a:r>
              <a:rPr lang="es-MX" b="1" dirty="0"/>
              <a:t>Etapas del proceso electoral ordinario</a:t>
            </a:r>
          </a:p>
        </p:txBody>
      </p:sp>
      <p:sp>
        <p:nvSpPr>
          <p:cNvPr id="3" name="Marcador de contenido 2">
            <a:extLst>
              <a:ext uri="{FF2B5EF4-FFF2-40B4-BE49-F238E27FC236}">
                <a16:creationId xmlns:a16="http://schemas.microsoft.com/office/drawing/2014/main" id="{113FC8D9-A0F2-4CBD-AF95-F266AAEB579D}"/>
              </a:ext>
            </a:extLst>
          </p:cNvPr>
          <p:cNvSpPr>
            <a:spLocks noGrp="1"/>
          </p:cNvSpPr>
          <p:nvPr>
            <p:ph idx="1"/>
          </p:nvPr>
        </p:nvSpPr>
        <p:spPr>
          <a:xfrm>
            <a:off x="1338470" y="1378225"/>
            <a:ext cx="10166142" cy="5062331"/>
          </a:xfrm>
        </p:spPr>
        <p:txBody>
          <a:bodyPr>
            <a:normAutofit lnSpcReduction="10000"/>
          </a:bodyPr>
          <a:lstStyle/>
          <a:p>
            <a:pPr algn="just"/>
            <a:r>
              <a:rPr lang="es-MX" sz="2100" b="1" dirty="0"/>
              <a:t>Preparación de la elección</a:t>
            </a:r>
            <a:r>
              <a:rPr lang="es-MX" sz="2100" dirty="0"/>
              <a:t> (de la primera sesión del Consejo General del INE la primera semana de septiembre del año previo en que deban realizarse las elecciones hasta el inicio de la jornada electoral)</a:t>
            </a:r>
          </a:p>
          <a:p>
            <a:pPr algn="just"/>
            <a:r>
              <a:rPr lang="es-MX" sz="2100" b="1" dirty="0"/>
              <a:t>Jornada electoral</a:t>
            </a:r>
            <a:r>
              <a:rPr lang="es-MX" sz="2100" dirty="0"/>
              <a:t> (de las 8 horas del primer domingo de junio a la clausura de la casilla)</a:t>
            </a:r>
          </a:p>
          <a:p>
            <a:pPr algn="just"/>
            <a:r>
              <a:rPr lang="es-MX" sz="2100" b="1" dirty="0"/>
              <a:t>Resultados y declaraciones de validez de las elecciones</a:t>
            </a:r>
            <a:r>
              <a:rPr lang="es-MX" sz="2100" dirty="0"/>
              <a:t> (de la remisión de la documentación y expedientes electorales  a los consejos distritales hasta los cómputos y declaraciones de los consejos del INE o las resoluciones que emita el TEPJF)</a:t>
            </a:r>
          </a:p>
          <a:p>
            <a:pPr algn="just"/>
            <a:r>
              <a:rPr lang="es-MX" sz="2100" b="1" dirty="0"/>
              <a:t>Dictamen y declaraciones de validez de la elección y de Presidente electo de los Estados Unidos Mexicanos</a:t>
            </a:r>
            <a:r>
              <a:rPr lang="es-MX" sz="2100" dirty="0"/>
              <a:t> (desde que se resuelve el último de los medios de impugnación interpuestos o se tenga constancia de que no se presentó ninguno hasta que la Sala Superior del TEPJF apruebe el dictamen que contenga el cómputo final y las declaraciones correspondientes.</a:t>
            </a:r>
          </a:p>
          <a:p>
            <a:endParaRPr lang="es-MX" dirty="0"/>
          </a:p>
        </p:txBody>
      </p:sp>
    </p:spTree>
    <p:extLst>
      <p:ext uri="{BB962C8B-B14F-4D97-AF65-F5344CB8AC3E}">
        <p14:creationId xmlns:p14="http://schemas.microsoft.com/office/powerpoint/2010/main" val="362241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81200" y="188913"/>
            <a:ext cx="8229600" cy="1008062"/>
          </a:xfrm>
        </p:spPr>
        <p:txBody>
          <a:bodyPr>
            <a:normAutofit fontScale="90000"/>
          </a:bodyPr>
          <a:lstStyle/>
          <a:p>
            <a:pPr>
              <a:defRPr/>
            </a:pPr>
            <a:r>
              <a:rPr lang="es-MX" b="1" dirty="0"/>
              <a:t>Medios de Impugnación en Materia Electoral</a:t>
            </a:r>
            <a:endParaRPr lang="es-ES" b="1" dirty="0"/>
          </a:p>
        </p:txBody>
      </p:sp>
      <p:sp>
        <p:nvSpPr>
          <p:cNvPr id="3" name="Marcador de contenido 2"/>
          <p:cNvSpPr>
            <a:spLocks noGrp="1"/>
          </p:cNvSpPr>
          <p:nvPr>
            <p:ph idx="1"/>
          </p:nvPr>
        </p:nvSpPr>
        <p:spPr>
          <a:xfrm>
            <a:off x="1981200" y="1196976"/>
            <a:ext cx="8229600" cy="5472113"/>
          </a:xfrm>
        </p:spPr>
        <p:txBody>
          <a:bodyPr>
            <a:normAutofit fontScale="92500" lnSpcReduction="10000"/>
          </a:bodyPr>
          <a:lstStyle/>
          <a:p>
            <a:pPr>
              <a:defRPr/>
            </a:pPr>
            <a:r>
              <a:rPr lang="es-MX" sz="2800" dirty="0"/>
              <a:t>Recurso de Revisión</a:t>
            </a:r>
          </a:p>
          <a:p>
            <a:pPr>
              <a:defRPr/>
            </a:pPr>
            <a:r>
              <a:rPr lang="es-MX" sz="2800" dirty="0"/>
              <a:t>Recurso de Apelación</a:t>
            </a:r>
          </a:p>
          <a:p>
            <a:pPr>
              <a:defRPr/>
            </a:pPr>
            <a:r>
              <a:rPr lang="es-MX" sz="2800" dirty="0"/>
              <a:t>Juicio de Inconformidad</a:t>
            </a:r>
          </a:p>
          <a:p>
            <a:pPr>
              <a:defRPr/>
            </a:pPr>
            <a:r>
              <a:rPr lang="es-MX" sz="2800" dirty="0"/>
              <a:t>Recurso de Reconsideración</a:t>
            </a:r>
          </a:p>
          <a:p>
            <a:pPr>
              <a:defRPr/>
            </a:pPr>
            <a:r>
              <a:rPr lang="es-MX" sz="2800" dirty="0"/>
              <a:t>Juicio para la Protección de los Derechos Político Electorales del Ciudadano</a:t>
            </a:r>
          </a:p>
          <a:p>
            <a:pPr>
              <a:defRPr/>
            </a:pPr>
            <a:r>
              <a:rPr lang="es-MX" sz="2800" dirty="0"/>
              <a:t>Juicio de Revisión Constitucional</a:t>
            </a:r>
          </a:p>
          <a:p>
            <a:pPr>
              <a:defRPr/>
            </a:pPr>
            <a:r>
              <a:rPr lang="es-MX" sz="2800" dirty="0"/>
              <a:t>Juicio para Dirimir los Conflictos o Diferencias Laborales de los Servidores del IFE </a:t>
            </a:r>
          </a:p>
          <a:p>
            <a:pPr>
              <a:defRPr/>
            </a:pPr>
            <a:r>
              <a:rPr lang="es-MX" sz="2800" dirty="0"/>
              <a:t>Recurso de Revisión en contra de las resoluciones y sentencias en los procedimientos especiales sancionadores</a:t>
            </a:r>
            <a:endParaRPr lang="es-ES" sz="28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53997-B176-47A1-8687-ECA3E1EC190E}"/>
              </a:ext>
            </a:extLst>
          </p:cNvPr>
          <p:cNvSpPr>
            <a:spLocks noGrp="1"/>
          </p:cNvSpPr>
          <p:nvPr>
            <p:ph type="title"/>
          </p:nvPr>
        </p:nvSpPr>
        <p:spPr/>
        <p:txBody>
          <a:bodyPr/>
          <a:lstStyle/>
          <a:p>
            <a:pPr algn="ctr"/>
            <a:r>
              <a:rPr lang="es-MX" b="1" dirty="0"/>
              <a:t>La reforma de 2011 en materia de Amparo</a:t>
            </a:r>
          </a:p>
        </p:txBody>
      </p:sp>
      <p:sp>
        <p:nvSpPr>
          <p:cNvPr id="3" name="Marcador de contenido 2">
            <a:extLst>
              <a:ext uri="{FF2B5EF4-FFF2-40B4-BE49-F238E27FC236}">
                <a16:creationId xmlns:a16="http://schemas.microsoft.com/office/drawing/2014/main" id="{C419669A-F0D9-4693-9116-64D4712411A9}"/>
              </a:ext>
            </a:extLst>
          </p:cNvPr>
          <p:cNvSpPr>
            <a:spLocks noGrp="1"/>
          </p:cNvSpPr>
          <p:nvPr>
            <p:ph idx="1"/>
          </p:nvPr>
        </p:nvSpPr>
        <p:spPr/>
        <p:txBody>
          <a:bodyPr>
            <a:normAutofit lnSpcReduction="10000"/>
          </a:bodyPr>
          <a:lstStyle/>
          <a:p>
            <a:r>
              <a:rPr lang="es-MX" dirty="0"/>
              <a:t>Normas generales</a:t>
            </a:r>
          </a:p>
          <a:p>
            <a:r>
              <a:rPr lang="es-MX" dirty="0"/>
              <a:t>Omisiones legislativas</a:t>
            </a:r>
          </a:p>
          <a:p>
            <a:r>
              <a:rPr lang="es-MX" dirty="0"/>
              <a:t>Tratados internacionales</a:t>
            </a:r>
          </a:p>
          <a:p>
            <a:r>
              <a:rPr lang="es-MX" dirty="0"/>
              <a:t>Interés legítimo (agravio personal y amparo colectivo)</a:t>
            </a:r>
          </a:p>
          <a:p>
            <a:r>
              <a:rPr lang="es-MX" dirty="0"/>
              <a:t>Declaratoria general de inconstitucionalidad</a:t>
            </a:r>
          </a:p>
          <a:p>
            <a:r>
              <a:rPr lang="es-MX" dirty="0"/>
              <a:t>Amparo directo adhesivo</a:t>
            </a:r>
          </a:p>
          <a:p>
            <a:r>
              <a:rPr lang="es-MX" dirty="0"/>
              <a:t>Violaciones directas a la Constitución</a:t>
            </a:r>
          </a:p>
          <a:p>
            <a:r>
              <a:rPr lang="es-MX" dirty="0"/>
              <a:t>Suspensión ponderativa y medidas cautelares</a:t>
            </a:r>
          </a:p>
          <a:p>
            <a:r>
              <a:rPr lang="es-MX" dirty="0"/>
              <a:t>Plenos de circuito</a:t>
            </a:r>
          </a:p>
          <a:p>
            <a:r>
              <a:rPr lang="es-MX" dirty="0"/>
              <a:t>Cumplimiento de la sentencia</a:t>
            </a:r>
          </a:p>
          <a:p>
            <a:endParaRPr lang="es-MX" dirty="0"/>
          </a:p>
        </p:txBody>
      </p:sp>
    </p:spTree>
    <p:extLst>
      <p:ext uri="{BB962C8B-B14F-4D97-AF65-F5344CB8AC3E}">
        <p14:creationId xmlns:p14="http://schemas.microsoft.com/office/powerpoint/2010/main" val="7667562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8DB41-A45B-40B2-B8B5-6A17ABD8B1A7}"/>
              </a:ext>
            </a:extLst>
          </p:cNvPr>
          <p:cNvSpPr>
            <a:spLocks noGrp="1"/>
          </p:cNvSpPr>
          <p:nvPr>
            <p:ph type="title"/>
          </p:nvPr>
        </p:nvSpPr>
        <p:spPr/>
        <p:txBody>
          <a:bodyPr/>
          <a:lstStyle/>
          <a:p>
            <a:pPr algn="ctr"/>
            <a:r>
              <a:rPr lang="es-MX" sz="3600" b="1" dirty="0"/>
              <a:t>Recurso de Revisión</a:t>
            </a:r>
            <a:br>
              <a:rPr lang="es-MX" sz="3600" dirty="0"/>
            </a:br>
            <a:endParaRPr lang="es-MX" b="1" dirty="0"/>
          </a:p>
        </p:txBody>
      </p:sp>
      <p:sp>
        <p:nvSpPr>
          <p:cNvPr id="3" name="Marcador de contenido 2">
            <a:extLst>
              <a:ext uri="{FF2B5EF4-FFF2-40B4-BE49-F238E27FC236}">
                <a16:creationId xmlns:a16="http://schemas.microsoft.com/office/drawing/2014/main" id="{031F855F-23F6-4269-9DBB-51EA5FEB890A}"/>
              </a:ext>
            </a:extLst>
          </p:cNvPr>
          <p:cNvSpPr>
            <a:spLocks noGrp="1"/>
          </p:cNvSpPr>
          <p:nvPr>
            <p:ph idx="1"/>
          </p:nvPr>
        </p:nvSpPr>
        <p:spPr>
          <a:xfrm>
            <a:off x="1060174" y="1457739"/>
            <a:ext cx="10444438" cy="4453483"/>
          </a:xfrm>
        </p:spPr>
        <p:txBody>
          <a:bodyPr>
            <a:normAutofit/>
          </a:bodyPr>
          <a:lstStyle/>
          <a:p>
            <a:pPr indent="0" algn="just">
              <a:spcAft>
                <a:spcPts val="505"/>
              </a:spcAft>
              <a:buNone/>
            </a:pPr>
            <a:r>
              <a:rPr lang="es-MX" sz="1600" b="1" dirty="0">
                <a:effectLst/>
                <a:latin typeface="Arial" panose="020B0604020202020204" pitchFamily="34" charset="0"/>
                <a:ea typeface="Times New Roman" panose="02020603050405020304" pitchFamily="18" charset="0"/>
              </a:rPr>
              <a:t>Artículo 35</a:t>
            </a:r>
            <a:endParaRPr lang="es-MX" sz="1600" dirty="0">
              <a:effectLst/>
              <a:latin typeface="Arial" panose="020B0604020202020204" pitchFamily="34" charset="0"/>
              <a:ea typeface="Times New Roman" panose="02020603050405020304" pitchFamily="18" charset="0"/>
            </a:endParaRPr>
          </a:p>
          <a:p>
            <a:pPr indent="0" algn="just">
              <a:spcAft>
                <a:spcPts val="505"/>
              </a:spcAft>
              <a:buNone/>
            </a:pPr>
            <a:r>
              <a:rPr lang="es-MX" sz="1600" b="1" dirty="0">
                <a:effectLst/>
                <a:latin typeface="Arial" panose="020B0604020202020204" pitchFamily="34" charset="0"/>
                <a:ea typeface="Times New Roman" panose="02020603050405020304" pitchFamily="18" charset="0"/>
              </a:rPr>
              <a:t>1.</a:t>
            </a:r>
            <a:r>
              <a:rPr lang="es-MX" sz="1600" dirty="0">
                <a:effectLst/>
                <a:latin typeface="Arial" panose="020B0604020202020204" pitchFamily="34" charset="0"/>
                <a:ea typeface="Times New Roman" panose="02020603050405020304" pitchFamily="18" charset="0"/>
              </a:rPr>
              <a:t> Durante el tiempo que transcurra entre dos procesos electorales federales y dentro de un proceso electoral exclusivamente en la etapa de preparación de la elección, el recurso de revisión procederá para impugnar los actos o resoluciones que causen un perjuicio a quien teniendo interés jurídico lo promueva, y que provengan del Secretario Ejecutivo y de los órganos colegiados del Instituto Federal Electoral a nivel distrital y local, cuando no sean de vigilancia.</a:t>
            </a:r>
          </a:p>
          <a:p>
            <a:pPr indent="0" algn="just">
              <a:spcAft>
                <a:spcPts val="505"/>
              </a:spcAft>
              <a:buNone/>
            </a:pPr>
            <a:r>
              <a:rPr lang="es-MX" sz="1600" b="1" dirty="0">
                <a:effectLst/>
                <a:latin typeface="Arial" panose="020B0604020202020204" pitchFamily="34" charset="0"/>
                <a:ea typeface="Times New Roman" panose="02020603050405020304" pitchFamily="18" charset="0"/>
              </a:rPr>
              <a:t>2.</a:t>
            </a:r>
            <a:r>
              <a:rPr lang="es-MX" sz="1600" dirty="0">
                <a:effectLst/>
                <a:latin typeface="Arial" panose="020B0604020202020204" pitchFamily="34" charset="0"/>
                <a:ea typeface="Times New Roman" panose="02020603050405020304" pitchFamily="18" charset="0"/>
              </a:rPr>
              <a:t> Durante el proceso electoral, en la etapa de resultados y declaraciones de validez de las elecciones, los actos o resoluciones de los órganos del Instituto que causen un perjuicio real al interés jurídico del partido político recurrente, cuya naturaleza sea diversa a los que puedan recurrirse por las vías de inconformidad y reconsideración, y que no guarden relación con el proceso electoral y los resultados del mismo, serán resueltos por la Junta Ejecutiva o el Consejo del Instituto jerárquicamente superior al órgano que haya dictado el acto o resolución impugnado.</a:t>
            </a:r>
          </a:p>
          <a:p>
            <a:pPr indent="0" algn="just">
              <a:spcAft>
                <a:spcPts val="505"/>
              </a:spcAft>
              <a:buNone/>
            </a:pPr>
            <a:r>
              <a:rPr lang="es-MX" sz="1600" b="1" dirty="0">
                <a:effectLst/>
                <a:latin typeface="Arial" panose="020B0604020202020204" pitchFamily="34" charset="0"/>
                <a:ea typeface="Times New Roman" panose="02020603050405020304" pitchFamily="18" charset="0"/>
              </a:rPr>
              <a:t>3.</a:t>
            </a:r>
            <a:r>
              <a:rPr lang="es-MX" sz="1600" dirty="0">
                <a:effectLst/>
                <a:latin typeface="Arial" panose="020B0604020202020204" pitchFamily="34" charset="0"/>
                <a:ea typeface="Times New Roman" panose="02020603050405020304" pitchFamily="18" charset="0"/>
              </a:rPr>
              <a:t> Sólo procederá el recurso de revisión, cuando reuniendo los requisitos que señala esta ley, lo interponga un partido político a través de sus representantes legítimos.</a:t>
            </a:r>
          </a:p>
          <a:p>
            <a:endParaRPr lang="es-MX" dirty="0"/>
          </a:p>
        </p:txBody>
      </p:sp>
    </p:spTree>
    <p:extLst>
      <p:ext uri="{BB962C8B-B14F-4D97-AF65-F5344CB8AC3E}">
        <p14:creationId xmlns:p14="http://schemas.microsoft.com/office/powerpoint/2010/main" val="3945489603"/>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0EBFD-5C45-4EA0-81B9-D6F88FF25019}"/>
              </a:ext>
            </a:extLst>
          </p:cNvPr>
          <p:cNvSpPr>
            <a:spLocks noGrp="1"/>
          </p:cNvSpPr>
          <p:nvPr>
            <p:ph type="title"/>
          </p:nvPr>
        </p:nvSpPr>
        <p:spPr/>
        <p:txBody>
          <a:bodyPr/>
          <a:lstStyle/>
          <a:p>
            <a:pPr algn="ctr"/>
            <a:r>
              <a:rPr lang="es-MX" sz="3600" b="1" dirty="0"/>
              <a:t>Recurso de Apelación</a:t>
            </a:r>
            <a:br>
              <a:rPr lang="es-MX" sz="3600" b="1" dirty="0"/>
            </a:br>
            <a:endParaRPr lang="es-MX" b="1" dirty="0"/>
          </a:p>
        </p:txBody>
      </p:sp>
      <p:sp>
        <p:nvSpPr>
          <p:cNvPr id="3" name="Marcador de contenido 2">
            <a:extLst>
              <a:ext uri="{FF2B5EF4-FFF2-40B4-BE49-F238E27FC236}">
                <a16:creationId xmlns:a16="http://schemas.microsoft.com/office/drawing/2014/main" id="{D4946881-DBF5-47DA-ACC0-D0259DA99631}"/>
              </a:ext>
            </a:extLst>
          </p:cNvPr>
          <p:cNvSpPr>
            <a:spLocks noGrp="1"/>
          </p:cNvSpPr>
          <p:nvPr>
            <p:ph idx="1"/>
          </p:nvPr>
        </p:nvSpPr>
        <p:spPr>
          <a:xfrm>
            <a:off x="1272209" y="1510748"/>
            <a:ext cx="10232403" cy="4723142"/>
          </a:xfrm>
        </p:spPr>
        <p:txBody>
          <a:bodyPr>
            <a:normAutofit fontScale="85000" lnSpcReduction="20000"/>
          </a:bodyPr>
          <a:lstStyle/>
          <a:p>
            <a:pPr indent="0" algn="just">
              <a:lnSpc>
                <a:spcPct val="150000"/>
              </a:lnSpc>
              <a:spcAft>
                <a:spcPts val="505"/>
              </a:spcAft>
              <a:buNone/>
            </a:pPr>
            <a:r>
              <a:rPr lang="es-MX" sz="1900" b="1" dirty="0">
                <a:effectLst/>
                <a:latin typeface="Arial" panose="020B0604020202020204" pitchFamily="34" charset="0"/>
                <a:ea typeface="Times New Roman" panose="02020603050405020304" pitchFamily="18" charset="0"/>
              </a:rPr>
              <a:t>Artículo 40</a:t>
            </a:r>
            <a:endParaRPr lang="es-MX" sz="19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ES" sz="1900" b="1" dirty="0">
                <a:effectLst/>
                <a:latin typeface="Arial" panose="020B0604020202020204" pitchFamily="34" charset="0"/>
                <a:ea typeface="Times New Roman" panose="02020603050405020304" pitchFamily="18" charset="0"/>
                <a:cs typeface="Arial" panose="020B0604020202020204" pitchFamily="34" charset="0"/>
              </a:rPr>
              <a:t>1.</a:t>
            </a:r>
            <a:r>
              <a:rPr lang="es-ES" sz="1900" dirty="0">
                <a:effectLst/>
                <a:latin typeface="Arial" panose="020B0604020202020204" pitchFamily="34" charset="0"/>
                <a:ea typeface="Times New Roman" panose="02020603050405020304" pitchFamily="18" charset="0"/>
                <a:cs typeface="Arial" panose="020B0604020202020204" pitchFamily="34" charset="0"/>
              </a:rPr>
              <a:t> Durante el tiempo que transcurra entre dos procesos electorales federales, y durante la etapa de preparación del proceso electoral federal o de consulta popular, el recurso de apelación será procedente para impugnar:</a:t>
            </a:r>
            <a:endParaRPr lang="es-MX" sz="19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1900" b="1" dirty="0">
                <a:effectLst/>
                <a:latin typeface="Arial" panose="020B0604020202020204" pitchFamily="34" charset="0"/>
                <a:ea typeface="Times New Roman" panose="02020603050405020304" pitchFamily="18" charset="0"/>
              </a:rPr>
              <a:t>a)</a:t>
            </a:r>
            <a:r>
              <a:rPr lang="es-MX" sz="1900" dirty="0">
                <a:effectLst/>
                <a:latin typeface="Arial" panose="020B0604020202020204" pitchFamily="34" charset="0"/>
                <a:ea typeface="Times New Roman" panose="02020603050405020304" pitchFamily="18" charset="0"/>
              </a:rPr>
              <a:t> Las resoluciones que recaigan a los recursos de revisión previstos en el Título Segundo del presente Libro; y </a:t>
            </a:r>
          </a:p>
          <a:p>
            <a:pPr indent="0" algn="just">
              <a:lnSpc>
                <a:spcPct val="150000"/>
              </a:lnSpc>
              <a:spcAft>
                <a:spcPts val="505"/>
              </a:spcAft>
              <a:buNone/>
            </a:pPr>
            <a:r>
              <a:rPr lang="es-MX" sz="1900" b="1" dirty="0">
                <a:effectLst/>
                <a:latin typeface="Arial" panose="020B0604020202020204" pitchFamily="34" charset="0"/>
                <a:ea typeface="Times New Roman" panose="02020603050405020304" pitchFamily="18" charset="0"/>
              </a:rPr>
              <a:t>b)</a:t>
            </a:r>
            <a:r>
              <a:rPr lang="es-MX" sz="1900" dirty="0">
                <a:effectLst/>
                <a:latin typeface="Arial" panose="020B0604020202020204" pitchFamily="34" charset="0"/>
                <a:ea typeface="Times New Roman" panose="02020603050405020304" pitchFamily="18" charset="0"/>
              </a:rPr>
              <a:t> Los actos o resoluciones de cualquiera de los órganos del Instituto Federal Electoral que no sean impugnables a través del recurso de revisión y que causen un perjuicio al partido político o agrupación política con registro, que teniendo interés jurídico lo promueva.  </a:t>
            </a:r>
          </a:p>
          <a:p>
            <a:pPr indent="0" algn="just">
              <a:lnSpc>
                <a:spcPct val="150000"/>
              </a:lnSpc>
              <a:spcAft>
                <a:spcPts val="505"/>
              </a:spcAft>
              <a:buNone/>
            </a:pPr>
            <a:r>
              <a:rPr lang="es-MX" sz="1900" b="1" dirty="0">
                <a:effectLst/>
                <a:latin typeface="Arial" panose="020B0604020202020204" pitchFamily="34" charset="0"/>
                <a:ea typeface="Times New Roman" panose="02020603050405020304" pitchFamily="18" charset="0"/>
              </a:rPr>
              <a:t>2.</a:t>
            </a:r>
            <a:r>
              <a:rPr lang="es-MX" sz="1900" dirty="0">
                <a:effectLst/>
                <a:latin typeface="Arial" panose="020B0604020202020204" pitchFamily="34" charset="0"/>
                <a:ea typeface="Times New Roman" panose="02020603050405020304" pitchFamily="18" charset="0"/>
              </a:rPr>
              <a:t> En la etapa de resultados y declaraciones de validez de las elecciones, el recurso de apelación será procedente para impugnar las resoluciones que recaigan a los recursos de revisión promovidos en los términos del párrafo 2 del artículo 35 de esta ley.</a:t>
            </a:r>
          </a:p>
          <a:p>
            <a:pPr marL="0" indent="0">
              <a:buNone/>
            </a:pPr>
            <a:endParaRPr lang="es-MX" dirty="0"/>
          </a:p>
        </p:txBody>
      </p:sp>
    </p:spTree>
    <p:extLst>
      <p:ext uri="{BB962C8B-B14F-4D97-AF65-F5344CB8AC3E}">
        <p14:creationId xmlns:p14="http://schemas.microsoft.com/office/powerpoint/2010/main" val="21075200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47696-7988-46A2-B2C7-C43C4CB9ED26}"/>
              </a:ext>
            </a:extLst>
          </p:cNvPr>
          <p:cNvSpPr>
            <a:spLocks noGrp="1"/>
          </p:cNvSpPr>
          <p:nvPr>
            <p:ph type="title"/>
          </p:nvPr>
        </p:nvSpPr>
        <p:spPr/>
        <p:txBody>
          <a:bodyPr/>
          <a:lstStyle/>
          <a:p>
            <a:pPr algn="ctr"/>
            <a:r>
              <a:rPr lang="es-MX" b="1" dirty="0"/>
              <a:t>Recurso de Apelación</a:t>
            </a:r>
            <a:br>
              <a:rPr lang="es-MX" b="1" dirty="0"/>
            </a:br>
            <a:r>
              <a:rPr lang="es-MX" b="1" dirty="0"/>
              <a:t>(concluye)</a:t>
            </a:r>
          </a:p>
        </p:txBody>
      </p:sp>
      <p:sp>
        <p:nvSpPr>
          <p:cNvPr id="3" name="Marcador de contenido 2">
            <a:extLst>
              <a:ext uri="{FF2B5EF4-FFF2-40B4-BE49-F238E27FC236}">
                <a16:creationId xmlns:a16="http://schemas.microsoft.com/office/drawing/2014/main" id="{C1A93A88-053D-4E67-B5E8-475219116CE7}"/>
              </a:ext>
            </a:extLst>
          </p:cNvPr>
          <p:cNvSpPr>
            <a:spLocks noGrp="1"/>
          </p:cNvSpPr>
          <p:nvPr>
            <p:ph idx="1"/>
          </p:nvPr>
        </p:nvSpPr>
        <p:spPr>
          <a:xfrm>
            <a:off x="1638299" y="2067338"/>
            <a:ext cx="10036865" cy="4333461"/>
          </a:xfrm>
        </p:spPr>
        <p:txBody>
          <a:bodyPr>
            <a:normAutofit fontScale="92500" lnSpcReduction="20000"/>
          </a:bodyPr>
          <a:lstStyle/>
          <a:p>
            <a:pPr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Artículo 41</a:t>
            </a:r>
            <a:endParaRPr lang="es-MX" sz="18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1.</a:t>
            </a:r>
            <a:r>
              <a:rPr lang="es-MX" sz="1800" dirty="0">
                <a:effectLst/>
                <a:latin typeface="Arial" panose="020B0604020202020204" pitchFamily="34" charset="0"/>
                <a:ea typeface="Times New Roman" panose="02020603050405020304" pitchFamily="18" charset="0"/>
              </a:rPr>
              <a:t> El recurso de apelación será procedente para impugnar el informe que rinda la Dirección Ejecutiva del Registro Federal de Electores a la Comisión Nacional de Vigilancia y al Consejo General del Instituto, relativo a las observaciones hechas por los partidos políticos a las listas nominales de electores, en los términos del Código Federal de Instituciones y Procedimientos Electorales.</a:t>
            </a:r>
            <a:r>
              <a:rPr lang="es-MX" sz="1800" b="1" dirty="0">
                <a:effectLst/>
                <a:latin typeface="Arial" panose="020B0604020202020204" pitchFamily="34" charset="0"/>
                <a:ea typeface="Times New Roman" panose="02020603050405020304" pitchFamily="18" charset="0"/>
              </a:rPr>
              <a:t> </a:t>
            </a:r>
            <a:endParaRPr lang="es-MX" sz="18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Artículo 42</a:t>
            </a:r>
            <a:endParaRPr lang="es-MX" sz="18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1.</a:t>
            </a:r>
            <a:r>
              <a:rPr lang="es-MX" sz="1800" dirty="0">
                <a:effectLst/>
                <a:latin typeface="Arial" panose="020B0604020202020204" pitchFamily="34" charset="0"/>
                <a:ea typeface="Times New Roman" panose="02020603050405020304" pitchFamily="18" charset="0"/>
              </a:rPr>
              <a:t> En cualquier tiempo, el recurso de apelación será procedente para impugnar la determinación y, en su caso, la aplicación de sanciones que en los términos del Código Federal de Instituciones y Procedimientos Electorales realice el Consejo General del Instituto Federal Electoral.</a:t>
            </a:r>
          </a:p>
          <a:p>
            <a:pPr marL="0" indent="0">
              <a:buNone/>
            </a:pPr>
            <a:endParaRPr lang="es-MX" dirty="0"/>
          </a:p>
        </p:txBody>
      </p:sp>
    </p:spTree>
    <p:extLst>
      <p:ext uri="{BB962C8B-B14F-4D97-AF65-F5344CB8AC3E}">
        <p14:creationId xmlns:p14="http://schemas.microsoft.com/office/powerpoint/2010/main" val="208716985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8651E-49BA-45B7-95E8-6619FF5E0F94}"/>
              </a:ext>
            </a:extLst>
          </p:cNvPr>
          <p:cNvSpPr>
            <a:spLocks noGrp="1"/>
          </p:cNvSpPr>
          <p:nvPr>
            <p:ph type="title"/>
          </p:nvPr>
        </p:nvSpPr>
        <p:spPr/>
        <p:txBody>
          <a:bodyPr/>
          <a:lstStyle/>
          <a:p>
            <a:pPr algn="ctr"/>
            <a:r>
              <a:rPr lang="es-MX" sz="3600" b="1" dirty="0"/>
              <a:t>Juicio de Inconformidad</a:t>
            </a:r>
            <a:br>
              <a:rPr lang="es-MX" sz="3600" b="1" dirty="0"/>
            </a:br>
            <a:endParaRPr lang="es-MX" b="1" dirty="0"/>
          </a:p>
        </p:txBody>
      </p:sp>
      <p:sp>
        <p:nvSpPr>
          <p:cNvPr id="3" name="Marcador de contenido 2">
            <a:extLst>
              <a:ext uri="{FF2B5EF4-FFF2-40B4-BE49-F238E27FC236}">
                <a16:creationId xmlns:a16="http://schemas.microsoft.com/office/drawing/2014/main" id="{51892275-664D-4EE2-BF60-E56A38700B28}"/>
              </a:ext>
            </a:extLst>
          </p:cNvPr>
          <p:cNvSpPr>
            <a:spLocks noGrp="1"/>
          </p:cNvSpPr>
          <p:nvPr>
            <p:ph idx="1"/>
          </p:nvPr>
        </p:nvSpPr>
        <p:spPr>
          <a:xfrm>
            <a:off x="2589212" y="1563757"/>
            <a:ext cx="8915400" cy="4347465"/>
          </a:xfrm>
        </p:spPr>
        <p:txBody>
          <a:bodyPr>
            <a:normAutofit lnSpcReduction="10000"/>
          </a:bodyPr>
          <a:lstStyle/>
          <a:p>
            <a:pPr indent="0" algn="just">
              <a:lnSpc>
                <a:spcPct val="150000"/>
              </a:lnSpc>
              <a:spcAft>
                <a:spcPts val="505"/>
              </a:spcAft>
              <a:buNone/>
            </a:pPr>
            <a:r>
              <a:rPr lang="es-MX" sz="2200" b="1" dirty="0">
                <a:effectLst/>
                <a:latin typeface="Arial" panose="020B0604020202020204" pitchFamily="34" charset="0"/>
                <a:ea typeface="Times New Roman" panose="02020603050405020304" pitchFamily="18" charset="0"/>
              </a:rPr>
              <a:t>Artículo 49</a:t>
            </a:r>
            <a:endParaRPr lang="es-MX" sz="22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2200" b="1" dirty="0">
                <a:effectLst/>
                <a:latin typeface="Arial" panose="020B0604020202020204" pitchFamily="34" charset="0"/>
                <a:ea typeface="Times New Roman" panose="02020603050405020304" pitchFamily="18" charset="0"/>
              </a:rPr>
              <a:t>1.</a:t>
            </a:r>
            <a:r>
              <a:rPr lang="es-MX" sz="2200" dirty="0">
                <a:effectLst/>
                <a:latin typeface="Arial" panose="020B0604020202020204" pitchFamily="34" charset="0"/>
                <a:ea typeface="Times New Roman" panose="02020603050405020304" pitchFamily="18" charset="0"/>
              </a:rPr>
              <a:t> Durante el proceso electoral federal y exclusivamente en la etapa de resultados y de declaraciones de validez, el juicio de inconformidad procederá para impugnar las determinaciones de las autoridades electorales federales que violen normas constitucionales o legales relativas a las elecciones de Presidente de los Estados Unidos Mexicanos, senadores y diputados, en los términos señalados por el presente ordenamiento.</a:t>
            </a:r>
          </a:p>
          <a:p>
            <a:pPr marL="0" indent="0">
              <a:buNone/>
            </a:pPr>
            <a:endParaRPr lang="es-MX" dirty="0"/>
          </a:p>
        </p:txBody>
      </p:sp>
    </p:spTree>
    <p:extLst>
      <p:ext uri="{BB962C8B-B14F-4D97-AF65-F5344CB8AC3E}">
        <p14:creationId xmlns:p14="http://schemas.microsoft.com/office/powerpoint/2010/main" val="3393182488"/>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391DE-8C02-4E19-A532-D7371BBBE4EF}"/>
              </a:ext>
            </a:extLst>
          </p:cNvPr>
          <p:cNvSpPr>
            <a:spLocks noGrp="1"/>
          </p:cNvSpPr>
          <p:nvPr>
            <p:ph type="title"/>
          </p:nvPr>
        </p:nvSpPr>
        <p:spPr/>
        <p:txBody>
          <a:bodyPr/>
          <a:lstStyle/>
          <a:p>
            <a:pPr algn="ctr"/>
            <a:r>
              <a:rPr lang="es-MX" b="1" dirty="0"/>
              <a:t>Juicio de Inconformidad</a:t>
            </a:r>
            <a:br>
              <a:rPr lang="es-MX" b="1" dirty="0"/>
            </a:br>
            <a:r>
              <a:rPr lang="es-MX" b="1" dirty="0"/>
              <a:t>(continúa)</a:t>
            </a:r>
          </a:p>
        </p:txBody>
      </p:sp>
      <p:sp>
        <p:nvSpPr>
          <p:cNvPr id="3" name="Marcador de contenido 2">
            <a:extLst>
              <a:ext uri="{FF2B5EF4-FFF2-40B4-BE49-F238E27FC236}">
                <a16:creationId xmlns:a16="http://schemas.microsoft.com/office/drawing/2014/main" id="{CE2BB959-055A-4195-ABD7-8C761921E09F}"/>
              </a:ext>
            </a:extLst>
          </p:cNvPr>
          <p:cNvSpPr>
            <a:spLocks noGrp="1"/>
          </p:cNvSpPr>
          <p:nvPr>
            <p:ph idx="1"/>
          </p:nvPr>
        </p:nvSpPr>
        <p:spPr>
          <a:xfrm>
            <a:off x="1484243" y="1762539"/>
            <a:ext cx="10020369" cy="4731025"/>
          </a:xfrm>
        </p:spPr>
        <p:txBody>
          <a:bodyPr>
            <a:noAutofit/>
          </a:bodyPr>
          <a:lstStyle/>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Artículo 50</a:t>
            </a:r>
            <a:endParaRPr lang="es-MX" sz="20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1.</a:t>
            </a:r>
            <a:r>
              <a:rPr lang="es-MX" sz="2000" dirty="0">
                <a:effectLst/>
                <a:latin typeface="Arial" panose="020B0604020202020204" pitchFamily="34" charset="0"/>
                <a:ea typeface="Times New Roman" panose="02020603050405020304" pitchFamily="18" charset="0"/>
              </a:rPr>
              <a:t> Son actos impugnables a través del juicio de inconformidad, en los términos del Código Federal de Instituciones y Procedimientos Electorales y la presente ley, los siguientes: </a:t>
            </a:r>
          </a:p>
          <a:p>
            <a:pPr marL="183515"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	a) 	</a:t>
            </a:r>
            <a:r>
              <a:rPr lang="es-MX" sz="2000" dirty="0">
                <a:effectLst/>
                <a:latin typeface="Arial" panose="020B0604020202020204" pitchFamily="34" charset="0"/>
                <a:ea typeface="Times New Roman" panose="02020603050405020304" pitchFamily="18" charset="0"/>
              </a:rPr>
              <a:t>En la elección de Presidente de los Estados Unidos Mexicanos: </a:t>
            </a:r>
          </a:p>
          <a:p>
            <a:pPr marL="457200"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I. 	</a:t>
            </a:r>
            <a:r>
              <a:rPr lang="es-MX" sz="2000" dirty="0">
                <a:effectLst/>
                <a:latin typeface="Arial" panose="020B0604020202020204" pitchFamily="34" charset="0"/>
                <a:ea typeface="Times New Roman" panose="02020603050405020304" pitchFamily="18" charset="0"/>
              </a:rPr>
              <a:t>Los resultados consignados en las actas de cómputo distrital respectivas, por nulidad de la votación recibida en una o varias casillas o por error aritmético, y </a:t>
            </a:r>
          </a:p>
          <a:p>
            <a:pPr marL="457200"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II. 	</a:t>
            </a:r>
            <a:r>
              <a:rPr lang="es-MX" sz="2000" dirty="0">
                <a:effectLst/>
                <a:latin typeface="Arial" panose="020B0604020202020204" pitchFamily="34" charset="0"/>
                <a:ea typeface="Times New Roman" panose="02020603050405020304" pitchFamily="18" charset="0"/>
              </a:rPr>
              <a:t>Por nulidad de toda la elección.</a:t>
            </a:r>
          </a:p>
          <a:p>
            <a:pPr marL="0" indent="0">
              <a:lnSpc>
                <a:spcPct val="150000"/>
              </a:lnSpc>
              <a:buNone/>
            </a:pPr>
            <a:endParaRPr lang="es-MX" sz="1200" dirty="0"/>
          </a:p>
        </p:txBody>
      </p:sp>
    </p:spTree>
    <p:extLst>
      <p:ext uri="{BB962C8B-B14F-4D97-AF65-F5344CB8AC3E}">
        <p14:creationId xmlns:p14="http://schemas.microsoft.com/office/powerpoint/2010/main" val="2515171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5D156-0216-421F-8238-AF2FF608AE88}"/>
              </a:ext>
            </a:extLst>
          </p:cNvPr>
          <p:cNvSpPr>
            <a:spLocks noGrp="1"/>
          </p:cNvSpPr>
          <p:nvPr>
            <p:ph type="title"/>
          </p:nvPr>
        </p:nvSpPr>
        <p:spPr>
          <a:xfrm>
            <a:off x="2592925" y="624110"/>
            <a:ext cx="8911687" cy="966151"/>
          </a:xfrm>
        </p:spPr>
        <p:txBody>
          <a:bodyPr>
            <a:normAutofit fontScale="90000"/>
          </a:bodyPr>
          <a:lstStyle/>
          <a:p>
            <a:pPr algn="ctr"/>
            <a:r>
              <a:rPr lang="es-MX" b="1" dirty="0"/>
              <a:t>Juicio de Inconformidad</a:t>
            </a:r>
            <a:br>
              <a:rPr lang="es-MX" b="1" dirty="0"/>
            </a:br>
            <a:r>
              <a:rPr lang="es-MX" b="1" dirty="0"/>
              <a:t>(continúa)</a:t>
            </a:r>
            <a:endParaRPr lang="es-MX" dirty="0"/>
          </a:p>
        </p:txBody>
      </p:sp>
      <p:sp>
        <p:nvSpPr>
          <p:cNvPr id="3" name="Marcador de contenido 2">
            <a:extLst>
              <a:ext uri="{FF2B5EF4-FFF2-40B4-BE49-F238E27FC236}">
                <a16:creationId xmlns:a16="http://schemas.microsoft.com/office/drawing/2014/main" id="{0CF66946-C028-4AED-A6BF-9B4C241FDDEB}"/>
              </a:ext>
            </a:extLst>
          </p:cNvPr>
          <p:cNvSpPr>
            <a:spLocks noGrp="1"/>
          </p:cNvSpPr>
          <p:nvPr>
            <p:ph idx="1"/>
          </p:nvPr>
        </p:nvSpPr>
        <p:spPr>
          <a:xfrm>
            <a:off x="1497496" y="1828801"/>
            <a:ext cx="10007116" cy="4638260"/>
          </a:xfrm>
        </p:spPr>
        <p:txBody>
          <a:bodyPr>
            <a:normAutofit lnSpcReduction="10000"/>
          </a:bodyPr>
          <a:lstStyle/>
          <a:p>
            <a:pPr marL="183515"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b)</a:t>
            </a:r>
            <a:r>
              <a:rPr lang="es-MX" sz="2000" dirty="0">
                <a:effectLst/>
                <a:latin typeface="Arial" panose="020B0604020202020204" pitchFamily="34" charset="0"/>
                <a:ea typeface="Times New Roman" panose="02020603050405020304" pitchFamily="18" charset="0"/>
              </a:rPr>
              <a:t> 	En la elección de diputados por el principio de mayoría relativa:</a:t>
            </a:r>
          </a:p>
          <a:p>
            <a:pPr marL="457200"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I.</a:t>
            </a:r>
            <a:r>
              <a:rPr lang="es-MX" sz="2000" dirty="0">
                <a:effectLst/>
                <a:latin typeface="Arial" panose="020B0604020202020204" pitchFamily="34" charset="0"/>
                <a:ea typeface="Times New Roman" panose="02020603050405020304" pitchFamily="18" charset="0"/>
              </a:rPr>
              <a:t> 	Los resultados consignados en las actas de cómputo distrital, las declaraciones de validez de las elecciones y el otorgamiento de las Constancias de Mayoría y Validez respectivas, por nulidad de la votación recibida en una o varias casillas o por nulidad de la elección;</a:t>
            </a:r>
          </a:p>
          <a:p>
            <a:pPr marL="457200"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II.</a:t>
            </a:r>
            <a:r>
              <a:rPr lang="es-MX" sz="2000" dirty="0">
                <a:effectLst/>
                <a:latin typeface="Arial" panose="020B0604020202020204" pitchFamily="34" charset="0"/>
                <a:ea typeface="Times New Roman" panose="02020603050405020304" pitchFamily="18" charset="0"/>
              </a:rPr>
              <a:t> 	Las determinaciones sobre el otorgamiento de las Constancias de Mayoría y Validez respectivas; y</a:t>
            </a:r>
          </a:p>
          <a:p>
            <a:pPr marL="457200"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III.</a:t>
            </a:r>
            <a:r>
              <a:rPr lang="es-MX" sz="2000" dirty="0">
                <a:effectLst/>
                <a:latin typeface="Arial" panose="020B0604020202020204" pitchFamily="34" charset="0"/>
                <a:ea typeface="Times New Roman" panose="02020603050405020304" pitchFamily="18" charset="0"/>
              </a:rPr>
              <a:t> 	Los resultados consignados en las actas de cómputo distrital, por error aritmético.</a:t>
            </a:r>
          </a:p>
          <a:p>
            <a:pPr marL="0" indent="0">
              <a:buNone/>
            </a:pPr>
            <a:endParaRPr lang="es-MX" dirty="0"/>
          </a:p>
        </p:txBody>
      </p:sp>
    </p:spTree>
    <p:extLst>
      <p:ext uri="{BB962C8B-B14F-4D97-AF65-F5344CB8AC3E}">
        <p14:creationId xmlns:p14="http://schemas.microsoft.com/office/powerpoint/2010/main" val="1618108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25271-0169-4A94-ACAC-8E26378ED6C1}"/>
              </a:ext>
            </a:extLst>
          </p:cNvPr>
          <p:cNvSpPr>
            <a:spLocks noGrp="1"/>
          </p:cNvSpPr>
          <p:nvPr>
            <p:ph type="title"/>
          </p:nvPr>
        </p:nvSpPr>
        <p:spPr>
          <a:xfrm>
            <a:off x="2592925" y="185530"/>
            <a:ext cx="8911687" cy="980661"/>
          </a:xfrm>
        </p:spPr>
        <p:txBody>
          <a:bodyPr>
            <a:normAutofit fontScale="90000"/>
          </a:bodyPr>
          <a:lstStyle/>
          <a:p>
            <a:pPr algn="ctr"/>
            <a:r>
              <a:rPr lang="es-MX" b="1" dirty="0"/>
              <a:t>Juicio de Inconformidad</a:t>
            </a:r>
            <a:br>
              <a:rPr lang="es-MX" b="1" dirty="0"/>
            </a:br>
            <a:r>
              <a:rPr lang="es-MX" b="1" dirty="0"/>
              <a:t>(continúa)</a:t>
            </a:r>
            <a:endParaRPr lang="es-MX" dirty="0"/>
          </a:p>
        </p:txBody>
      </p:sp>
      <p:sp>
        <p:nvSpPr>
          <p:cNvPr id="3" name="Marcador de contenido 2">
            <a:extLst>
              <a:ext uri="{FF2B5EF4-FFF2-40B4-BE49-F238E27FC236}">
                <a16:creationId xmlns:a16="http://schemas.microsoft.com/office/drawing/2014/main" id="{2F878D53-D82D-4116-B580-FF71A6741360}"/>
              </a:ext>
            </a:extLst>
          </p:cNvPr>
          <p:cNvSpPr>
            <a:spLocks noGrp="1"/>
          </p:cNvSpPr>
          <p:nvPr>
            <p:ph idx="1"/>
          </p:nvPr>
        </p:nvSpPr>
        <p:spPr>
          <a:xfrm>
            <a:off x="993913" y="1364974"/>
            <a:ext cx="10510699" cy="5155096"/>
          </a:xfrm>
        </p:spPr>
        <p:txBody>
          <a:bodyPr>
            <a:normAutofit fontScale="85000" lnSpcReduction="10000"/>
          </a:bodyPr>
          <a:lstStyle/>
          <a:p>
            <a:pPr marL="183515"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c)</a:t>
            </a:r>
            <a:r>
              <a:rPr lang="es-MX" sz="1800" dirty="0">
                <a:effectLst/>
                <a:latin typeface="Arial" panose="020B0604020202020204" pitchFamily="34" charset="0"/>
                <a:ea typeface="Times New Roman" panose="02020603050405020304" pitchFamily="18" charset="0"/>
              </a:rPr>
              <a:t> 	En la elección de diputados por el principio de representación proporcional, los resultados consignados en las actas de cómputo distrital respectivas:</a:t>
            </a:r>
            <a:r>
              <a:rPr lang="es-MX" sz="1800" b="1" dirty="0">
                <a:effectLst/>
                <a:latin typeface="Arial" panose="020B0604020202020204" pitchFamily="34" charset="0"/>
                <a:ea typeface="Times New Roman" panose="02020603050405020304" pitchFamily="18" charset="0"/>
              </a:rPr>
              <a:t> </a:t>
            </a:r>
            <a:endParaRPr lang="es-MX" sz="1800" dirty="0">
              <a:effectLst/>
              <a:latin typeface="Arial" panose="020B0604020202020204" pitchFamily="34" charset="0"/>
              <a:ea typeface="Times New Roman" panose="02020603050405020304" pitchFamily="18" charset="0"/>
            </a:endParaRPr>
          </a:p>
          <a:p>
            <a:pPr marL="457200"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I.</a:t>
            </a:r>
            <a:r>
              <a:rPr lang="es-MX" sz="1800" dirty="0">
                <a:effectLst/>
                <a:latin typeface="Arial" panose="020B0604020202020204" pitchFamily="34" charset="0"/>
                <a:ea typeface="Times New Roman" panose="02020603050405020304" pitchFamily="18" charset="0"/>
              </a:rPr>
              <a:t> 	Por nulidad de la votación recibida en una o varias casillas; o </a:t>
            </a:r>
          </a:p>
          <a:p>
            <a:pPr marL="457200"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II.</a:t>
            </a:r>
            <a:r>
              <a:rPr lang="es-MX" sz="1800" dirty="0">
                <a:effectLst/>
                <a:latin typeface="Arial" panose="020B0604020202020204" pitchFamily="34" charset="0"/>
                <a:ea typeface="Times New Roman" panose="02020603050405020304" pitchFamily="18" charset="0"/>
              </a:rPr>
              <a:t> 	Por error aritmético.  </a:t>
            </a:r>
          </a:p>
          <a:p>
            <a:pPr marL="183515"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d)</a:t>
            </a:r>
            <a:r>
              <a:rPr lang="es-MX" sz="1800" dirty="0">
                <a:effectLst/>
                <a:latin typeface="Arial" panose="020B0604020202020204" pitchFamily="34" charset="0"/>
                <a:ea typeface="Times New Roman" panose="02020603050405020304" pitchFamily="18" charset="0"/>
              </a:rPr>
              <a:t> 	En la elección de senadores por el principio de mayoría relativa y de asignación a la primera minoría:</a:t>
            </a:r>
            <a:r>
              <a:rPr lang="es-MX" sz="1800" b="1" dirty="0">
                <a:effectLst/>
                <a:latin typeface="Arial" panose="020B0604020202020204" pitchFamily="34" charset="0"/>
                <a:ea typeface="Times New Roman" panose="02020603050405020304" pitchFamily="18" charset="0"/>
              </a:rPr>
              <a:t> </a:t>
            </a:r>
            <a:endParaRPr lang="es-MX" sz="1800" dirty="0">
              <a:effectLst/>
              <a:latin typeface="Arial" panose="020B0604020202020204" pitchFamily="34" charset="0"/>
              <a:ea typeface="Times New Roman" panose="02020603050405020304" pitchFamily="18" charset="0"/>
            </a:endParaRPr>
          </a:p>
          <a:p>
            <a:pPr marL="457200"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I.</a:t>
            </a:r>
            <a:r>
              <a:rPr lang="es-MX" sz="1800" dirty="0">
                <a:effectLst/>
                <a:latin typeface="Arial" panose="020B0604020202020204" pitchFamily="34" charset="0"/>
                <a:ea typeface="Times New Roman" panose="02020603050405020304" pitchFamily="18" charset="0"/>
              </a:rPr>
              <a:t> 	Los resultados consignados en las actas de cómputo de entidad federativa, las declaraciones de validez de las elecciones y el otorgamiento de las Constancias de Mayoría y Validez o de Asignación de primera minoría respectivas, por nulidad de la votación recibida en una o varias casillas o por nulidad de la elección; </a:t>
            </a:r>
          </a:p>
          <a:p>
            <a:pPr marL="457200"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II.</a:t>
            </a:r>
            <a:r>
              <a:rPr lang="es-MX" sz="1800" dirty="0">
                <a:effectLst/>
                <a:latin typeface="Arial" panose="020B0604020202020204" pitchFamily="34" charset="0"/>
                <a:ea typeface="Times New Roman" panose="02020603050405020304" pitchFamily="18" charset="0"/>
              </a:rPr>
              <a:t> 	Las determinaciones sobre el otorgamiento de las Constancias de Mayoría y Validez o de Asignación de primera minoría respectivas; y </a:t>
            </a:r>
          </a:p>
          <a:p>
            <a:pPr marL="457200" indent="0" algn="just">
              <a:lnSpc>
                <a:spcPct val="150000"/>
              </a:lnSpc>
              <a:spcAft>
                <a:spcPts val="505"/>
              </a:spcAft>
              <a:buNone/>
            </a:pPr>
            <a:r>
              <a:rPr lang="es-MX" sz="1800" b="1" dirty="0">
                <a:effectLst/>
                <a:latin typeface="Arial" panose="020B0604020202020204" pitchFamily="34" charset="0"/>
                <a:ea typeface="Times New Roman" panose="02020603050405020304" pitchFamily="18" charset="0"/>
              </a:rPr>
              <a:t>III.</a:t>
            </a:r>
            <a:r>
              <a:rPr lang="es-MX" sz="1800" dirty="0">
                <a:effectLst/>
                <a:latin typeface="Arial" panose="020B0604020202020204" pitchFamily="34" charset="0"/>
                <a:ea typeface="Times New Roman" panose="02020603050405020304" pitchFamily="18" charset="0"/>
              </a:rPr>
              <a:t> 	Los resultados consignados en las actas de cómputo de entidad federativa, por error aritmético.</a:t>
            </a:r>
          </a:p>
          <a:p>
            <a:pPr marL="0" indent="0">
              <a:buNone/>
            </a:pPr>
            <a:endParaRPr lang="es-MX" dirty="0"/>
          </a:p>
        </p:txBody>
      </p:sp>
    </p:spTree>
    <p:extLst>
      <p:ext uri="{BB962C8B-B14F-4D97-AF65-F5344CB8AC3E}">
        <p14:creationId xmlns:p14="http://schemas.microsoft.com/office/powerpoint/2010/main" val="2828246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22532-FE4A-4CA0-AFAA-62BF4DCD847B}"/>
              </a:ext>
            </a:extLst>
          </p:cNvPr>
          <p:cNvSpPr>
            <a:spLocks noGrp="1"/>
          </p:cNvSpPr>
          <p:nvPr>
            <p:ph type="title"/>
          </p:nvPr>
        </p:nvSpPr>
        <p:spPr/>
        <p:txBody>
          <a:bodyPr/>
          <a:lstStyle/>
          <a:p>
            <a:pPr algn="ctr"/>
            <a:r>
              <a:rPr lang="es-MX" b="1" dirty="0"/>
              <a:t>Juicio de Inconformidad</a:t>
            </a:r>
            <a:br>
              <a:rPr lang="es-MX" b="1" dirty="0"/>
            </a:br>
            <a:r>
              <a:rPr lang="es-MX" b="1" dirty="0"/>
              <a:t>(concluye)</a:t>
            </a:r>
            <a:endParaRPr lang="es-MX" dirty="0"/>
          </a:p>
        </p:txBody>
      </p:sp>
      <p:sp>
        <p:nvSpPr>
          <p:cNvPr id="3" name="Marcador de contenido 2">
            <a:extLst>
              <a:ext uri="{FF2B5EF4-FFF2-40B4-BE49-F238E27FC236}">
                <a16:creationId xmlns:a16="http://schemas.microsoft.com/office/drawing/2014/main" id="{F653B447-8583-43A2-A88F-449587EEC5B9}"/>
              </a:ext>
            </a:extLst>
          </p:cNvPr>
          <p:cNvSpPr>
            <a:spLocks noGrp="1"/>
          </p:cNvSpPr>
          <p:nvPr>
            <p:ph idx="1"/>
          </p:nvPr>
        </p:nvSpPr>
        <p:spPr/>
        <p:txBody>
          <a:bodyPr>
            <a:normAutofit fontScale="92500"/>
          </a:bodyPr>
          <a:lstStyle/>
          <a:p>
            <a:pPr marL="183515" indent="0" algn="just">
              <a:lnSpc>
                <a:spcPct val="150000"/>
              </a:lnSpc>
              <a:spcAft>
                <a:spcPts val="505"/>
              </a:spcAft>
              <a:buNone/>
            </a:pPr>
            <a:r>
              <a:rPr lang="es-MX" sz="2400" b="1" dirty="0">
                <a:effectLst/>
                <a:latin typeface="Arial" panose="020B0604020202020204" pitchFamily="34" charset="0"/>
                <a:ea typeface="Times New Roman" panose="02020603050405020304" pitchFamily="18" charset="0"/>
              </a:rPr>
              <a:t>e)</a:t>
            </a:r>
            <a:r>
              <a:rPr lang="es-MX" sz="2400" dirty="0">
                <a:effectLst/>
                <a:latin typeface="Arial" panose="020B0604020202020204" pitchFamily="34" charset="0"/>
                <a:ea typeface="Times New Roman" panose="02020603050405020304" pitchFamily="18" charset="0"/>
              </a:rPr>
              <a:t> 	En la elección de senadores por el principio de representación proporcional, los resultados consignados en las actas de cómputo de entidad federativa respectivas:</a:t>
            </a:r>
            <a:r>
              <a:rPr lang="es-MX" sz="2400" b="1" dirty="0">
                <a:effectLst/>
                <a:latin typeface="Arial" panose="020B0604020202020204" pitchFamily="34" charset="0"/>
                <a:ea typeface="Times New Roman" panose="02020603050405020304" pitchFamily="18" charset="0"/>
              </a:rPr>
              <a:t> </a:t>
            </a:r>
            <a:endParaRPr lang="es-MX" sz="2400" dirty="0">
              <a:effectLst/>
              <a:latin typeface="Arial" panose="020B0604020202020204" pitchFamily="34" charset="0"/>
              <a:ea typeface="Times New Roman" panose="02020603050405020304" pitchFamily="18" charset="0"/>
            </a:endParaRPr>
          </a:p>
          <a:p>
            <a:pPr marL="457200" indent="0" algn="just">
              <a:lnSpc>
                <a:spcPct val="150000"/>
              </a:lnSpc>
              <a:spcAft>
                <a:spcPts val="505"/>
              </a:spcAft>
              <a:buNone/>
            </a:pPr>
            <a:r>
              <a:rPr lang="es-MX" sz="2400" b="1" dirty="0">
                <a:effectLst/>
                <a:latin typeface="Arial" panose="020B0604020202020204" pitchFamily="34" charset="0"/>
                <a:ea typeface="Times New Roman" panose="02020603050405020304" pitchFamily="18" charset="0"/>
              </a:rPr>
              <a:t>I.</a:t>
            </a:r>
            <a:r>
              <a:rPr lang="es-MX" sz="2400" dirty="0">
                <a:effectLst/>
                <a:latin typeface="Arial" panose="020B0604020202020204" pitchFamily="34" charset="0"/>
                <a:ea typeface="Times New Roman" panose="02020603050405020304" pitchFamily="18" charset="0"/>
              </a:rPr>
              <a:t> 	Por nulidad de la votación recibida en una o varias casillas; o </a:t>
            </a:r>
          </a:p>
          <a:p>
            <a:pPr marL="457200" indent="0" algn="just">
              <a:lnSpc>
                <a:spcPct val="150000"/>
              </a:lnSpc>
              <a:spcAft>
                <a:spcPts val="505"/>
              </a:spcAft>
              <a:buNone/>
            </a:pPr>
            <a:r>
              <a:rPr lang="es-MX" sz="2400" b="1" dirty="0">
                <a:effectLst/>
                <a:latin typeface="Arial" panose="020B0604020202020204" pitchFamily="34" charset="0"/>
                <a:ea typeface="Times New Roman" panose="02020603050405020304" pitchFamily="18" charset="0"/>
              </a:rPr>
              <a:t>II.</a:t>
            </a:r>
            <a:r>
              <a:rPr lang="es-MX" sz="2400" dirty="0">
                <a:effectLst/>
                <a:latin typeface="Arial" panose="020B0604020202020204" pitchFamily="34" charset="0"/>
                <a:ea typeface="Times New Roman" panose="02020603050405020304" pitchFamily="18" charset="0"/>
              </a:rPr>
              <a:t> 	Por error aritmético. </a:t>
            </a:r>
          </a:p>
          <a:p>
            <a:pPr indent="0" algn="just">
              <a:lnSpc>
                <a:spcPts val="1080"/>
              </a:lnSpc>
              <a:spcAft>
                <a:spcPts val="505"/>
              </a:spcAft>
              <a:buNone/>
            </a:pPr>
            <a:r>
              <a:rPr lang="es-MX" sz="1800" b="1" dirty="0">
                <a:effectLst/>
                <a:latin typeface="Arial" panose="020B0604020202020204" pitchFamily="34" charset="0"/>
                <a:ea typeface="Times New Roman" panose="02020603050405020304" pitchFamily="18" charset="0"/>
              </a:rPr>
              <a:t> </a:t>
            </a:r>
            <a:endParaRPr lang="es-MX" sz="1800" dirty="0">
              <a:effectLst/>
              <a:latin typeface="Arial" panose="020B0604020202020204" pitchFamily="34" charset="0"/>
              <a:ea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2945778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85EEB-E159-446B-9117-3467283F46B7}"/>
              </a:ext>
            </a:extLst>
          </p:cNvPr>
          <p:cNvSpPr>
            <a:spLocks noGrp="1"/>
          </p:cNvSpPr>
          <p:nvPr>
            <p:ph type="title"/>
          </p:nvPr>
        </p:nvSpPr>
        <p:spPr/>
        <p:txBody>
          <a:bodyPr/>
          <a:lstStyle/>
          <a:p>
            <a:pPr algn="ctr"/>
            <a:r>
              <a:rPr lang="es-MX" sz="3600" b="1" dirty="0"/>
              <a:t>Recurso de Reconsideración</a:t>
            </a:r>
            <a:br>
              <a:rPr lang="es-MX" sz="3600" dirty="0"/>
            </a:br>
            <a:endParaRPr lang="es-MX" dirty="0"/>
          </a:p>
        </p:txBody>
      </p:sp>
      <p:sp>
        <p:nvSpPr>
          <p:cNvPr id="3" name="Marcador de contenido 2">
            <a:extLst>
              <a:ext uri="{FF2B5EF4-FFF2-40B4-BE49-F238E27FC236}">
                <a16:creationId xmlns:a16="http://schemas.microsoft.com/office/drawing/2014/main" id="{118B8F9C-2218-4AD6-8D2E-99DD30D3C703}"/>
              </a:ext>
            </a:extLst>
          </p:cNvPr>
          <p:cNvSpPr>
            <a:spLocks noGrp="1"/>
          </p:cNvSpPr>
          <p:nvPr>
            <p:ph idx="1"/>
          </p:nvPr>
        </p:nvSpPr>
        <p:spPr>
          <a:xfrm>
            <a:off x="1709530" y="1510748"/>
            <a:ext cx="9795082" cy="4723142"/>
          </a:xfrm>
        </p:spPr>
        <p:txBody>
          <a:bodyPr>
            <a:normAutofit/>
          </a:bodyPr>
          <a:lstStyle/>
          <a:p>
            <a:pPr marL="0" indent="0">
              <a:buNone/>
            </a:pPr>
            <a:r>
              <a:rPr lang="es-MX" sz="2000" dirty="0"/>
              <a:t>Artículo 61</a:t>
            </a:r>
          </a:p>
          <a:p>
            <a:pPr>
              <a:buAutoNum type="arabicPeriod"/>
            </a:pPr>
            <a:r>
              <a:rPr lang="es-MX" sz="2000" dirty="0"/>
              <a:t>El recurso de reconsideración sólo procederá para impugnar las sentencias de fondo dictadas por las Salas Regionales en los casos siguientes:</a:t>
            </a:r>
          </a:p>
          <a:p>
            <a:pPr>
              <a:buAutoNum type="alphaLcParenR"/>
            </a:pPr>
            <a:r>
              <a:rPr lang="es-MX" sz="2000" dirty="0"/>
              <a:t>En juicios de inconformidad que se hayan promovido en contra de los resultados de las elecciones de diputados y senadores, así como las asignaciones por el principio de representación proporcional que respecto de dichas elecciones realice el Consejo General del Instituto, siempre y cuando se cumplan los presupuestos y requisitos establecidos en este ordenamiento, y</a:t>
            </a:r>
          </a:p>
          <a:p>
            <a:pPr>
              <a:buAutoNum type="alphaLcParenR"/>
            </a:pPr>
            <a:r>
              <a:rPr lang="es-MX" sz="2000" dirty="0"/>
              <a:t>En los demás medios de impugnación de la competencia de las Salas Regionales, cuando hayan determinado la no aplicación de una ley electoral por considerarla contraria a la Constitución.</a:t>
            </a:r>
          </a:p>
        </p:txBody>
      </p:sp>
    </p:spTree>
    <p:extLst>
      <p:ext uri="{BB962C8B-B14F-4D97-AF65-F5344CB8AC3E}">
        <p14:creationId xmlns:p14="http://schemas.microsoft.com/office/powerpoint/2010/main" val="141518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89EBA-7FF1-4EAD-A63D-F3463C041EA3}"/>
              </a:ext>
            </a:extLst>
          </p:cNvPr>
          <p:cNvSpPr>
            <a:spLocks noGrp="1"/>
          </p:cNvSpPr>
          <p:nvPr>
            <p:ph type="title"/>
          </p:nvPr>
        </p:nvSpPr>
        <p:spPr/>
        <p:txBody>
          <a:bodyPr>
            <a:normAutofit fontScale="90000"/>
          </a:bodyPr>
          <a:lstStyle/>
          <a:p>
            <a:pPr algn="ctr"/>
            <a:r>
              <a:rPr lang="es-MX" sz="3600" b="1" dirty="0"/>
              <a:t>Juicio para la Protección de los Derechos Político Electorales del Ciudadano</a:t>
            </a:r>
            <a:br>
              <a:rPr lang="es-MX" sz="3600" b="1" dirty="0"/>
            </a:br>
            <a:endParaRPr lang="es-MX" b="1" dirty="0"/>
          </a:p>
        </p:txBody>
      </p:sp>
      <p:sp>
        <p:nvSpPr>
          <p:cNvPr id="3" name="Marcador de contenido 2">
            <a:extLst>
              <a:ext uri="{FF2B5EF4-FFF2-40B4-BE49-F238E27FC236}">
                <a16:creationId xmlns:a16="http://schemas.microsoft.com/office/drawing/2014/main" id="{AD884595-E40B-4AC0-98E0-97EA536DFB30}"/>
              </a:ext>
            </a:extLst>
          </p:cNvPr>
          <p:cNvSpPr>
            <a:spLocks noGrp="1"/>
          </p:cNvSpPr>
          <p:nvPr>
            <p:ph idx="1"/>
          </p:nvPr>
        </p:nvSpPr>
        <p:spPr>
          <a:xfrm>
            <a:off x="1311965" y="1789043"/>
            <a:ext cx="10192647" cy="4678018"/>
          </a:xfrm>
        </p:spPr>
        <p:txBody>
          <a:bodyPr>
            <a:normAutofit fontScale="70000" lnSpcReduction="20000"/>
          </a:bodyPr>
          <a:lstStyle/>
          <a:p>
            <a:pPr indent="0" algn="just">
              <a:lnSpc>
                <a:spcPct val="150000"/>
              </a:lnSpc>
              <a:spcAft>
                <a:spcPts val="505"/>
              </a:spcAft>
              <a:buNone/>
            </a:pPr>
            <a:r>
              <a:rPr lang="es-MX" sz="2600" b="1" dirty="0">
                <a:effectLst/>
                <a:latin typeface="Arial" panose="020B0604020202020204" pitchFamily="34" charset="0"/>
                <a:ea typeface="Times New Roman" panose="02020603050405020304" pitchFamily="18" charset="0"/>
                <a:cs typeface="Times New Roman" panose="02020603050405020304" pitchFamily="18" charset="0"/>
              </a:rPr>
              <a:t>Artículo 79</a:t>
            </a:r>
            <a:endParaRPr lang="es-MX" sz="2600" dirty="0">
              <a:effectLst/>
              <a:latin typeface="Arial" panose="020B0604020202020204" pitchFamily="34" charset="0"/>
              <a:ea typeface="Times New Roman" panose="02020603050405020304" pitchFamily="18" charset="0"/>
              <a:cs typeface="Times New Roman" panose="02020603050405020304" pitchFamily="18" charset="0"/>
            </a:endParaRPr>
          </a:p>
          <a:p>
            <a:pPr indent="0" algn="just">
              <a:lnSpc>
                <a:spcPct val="150000"/>
              </a:lnSpc>
              <a:spcAft>
                <a:spcPts val="505"/>
              </a:spcAft>
              <a:buNone/>
            </a:pPr>
            <a:r>
              <a:rPr lang="es-MX" sz="2600" b="1" dirty="0">
                <a:effectLst/>
                <a:latin typeface="Arial" panose="020B0604020202020204" pitchFamily="34" charset="0"/>
                <a:ea typeface="Times New Roman" panose="02020603050405020304" pitchFamily="18" charset="0"/>
                <a:cs typeface="Times New Roman" panose="02020603050405020304" pitchFamily="18" charset="0"/>
              </a:rPr>
              <a:t>1.</a:t>
            </a:r>
            <a:r>
              <a:rPr lang="es-MX" sz="2600" dirty="0">
                <a:effectLst/>
                <a:latin typeface="Arial" panose="020B0604020202020204" pitchFamily="34" charset="0"/>
                <a:ea typeface="Times New Roman" panose="02020603050405020304" pitchFamily="18" charset="0"/>
                <a:cs typeface="Times New Roman" panose="02020603050405020304" pitchFamily="18" charset="0"/>
              </a:rPr>
              <a:t> El juicio para la protección de los derechos político-electorales, sólo procederá cuando el ciudadano por sí mismo y en forma individual o a través de sus representantes legales, haga valer presuntas violaciones a sus derechos de votar y ser votado en las elecciones populares, de asociarse individual y libremente para tomar parte en forma pacífica en los asuntos políticos y de afiliarse libre e individualmente a los partidos políticos. En el supuesto previsto en el inciso e) del párrafo 1 del siguiente artículo, la demanda deberá presentarse por conducto de quien ostente la representación legítima de la organización o agrupación política agraviada. </a:t>
            </a:r>
          </a:p>
          <a:p>
            <a:pPr indent="0" algn="just">
              <a:lnSpc>
                <a:spcPct val="150000"/>
              </a:lnSpc>
              <a:spcAft>
                <a:spcPts val="505"/>
              </a:spcAft>
              <a:buNone/>
            </a:pPr>
            <a:r>
              <a:rPr lang="es-MX" sz="2600" b="1" dirty="0">
                <a:effectLst/>
                <a:latin typeface="Arial" panose="020B0604020202020204" pitchFamily="34" charset="0"/>
                <a:ea typeface="Times New Roman" panose="02020603050405020304" pitchFamily="18" charset="0"/>
                <a:cs typeface="Times New Roman" panose="02020603050405020304" pitchFamily="18" charset="0"/>
              </a:rPr>
              <a:t>2.</a:t>
            </a:r>
            <a:r>
              <a:rPr lang="es-MX" sz="2600" dirty="0">
                <a:effectLst/>
                <a:latin typeface="Arial" panose="020B0604020202020204" pitchFamily="34" charset="0"/>
                <a:ea typeface="Times New Roman" panose="02020603050405020304" pitchFamily="18" charset="0"/>
                <a:cs typeface="Times New Roman" panose="02020603050405020304" pitchFamily="18" charset="0"/>
              </a:rPr>
              <a:t> Asimismo, resultará procedente para impugnar los actos y resoluciones por quien teniendo interés jurídico, considere que indebidamente se afecta su derecho para integrar las autoridades electorales de las entidades federativas.</a:t>
            </a:r>
          </a:p>
          <a:p>
            <a:pPr marL="0" indent="0">
              <a:buNone/>
            </a:pPr>
            <a:endParaRPr lang="es-MX" dirty="0"/>
          </a:p>
        </p:txBody>
      </p:sp>
    </p:spTree>
    <p:extLst>
      <p:ext uri="{BB962C8B-B14F-4D97-AF65-F5344CB8AC3E}">
        <p14:creationId xmlns:p14="http://schemas.microsoft.com/office/powerpoint/2010/main" val="331826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794A5-1E97-4187-BD84-9998F796A847}"/>
              </a:ext>
            </a:extLst>
          </p:cNvPr>
          <p:cNvSpPr>
            <a:spLocks noGrp="1"/>
          </p:cNvSpPr>
          <p:nvPr>
            <p:ph type="title"/>
          </p:nvPr>
        </p:nvSpPr>
        <p:spPr>
          <a:xfrm>
            <a:off x="2592925" y="470452"/>
            <a:ext cx="8911687" cy="536713"/>
          </a:xfrm>
        </p:spPr>
        <p:txBody>
          <a:bodyPr>
            <a:normAutofit fontScale="90000"/>
          </a:bodyPr>
          <a:lstStyle/>
          <a:p>
            <a:pPr algn="ctr"/>
            <a:r>
              <a:rPr lang="es-MX" b="1" dirty="0"/>
              <a:t>Normas generales</a:t>
            </a:r>
          </a:p>
        </p:txBody>
      </p:sp>
      <p:sp>
        <p:nvSpPr>
          <p:cNvPr id="3" name="Marcador de contenido 2">
            <a:extLst>
              <a:ext uri="{FF2B5EF4-FFF2-40B4-BE49-F238E27FC236}">
                <a16:creationId xmlns:a16="http://schemas.microsoft.com/office/drawing/2014/main" id="{C501768A-D1B6-4C41-BE1E-286A6B098D8B}"/>
              </a:ext>
            </a:extLst>
          </p:cNvPr>
          <p:cNvSpPr>
            <a:spLocks noGrp="1"/>
          </p:cNvSpPr>
          <p:nvPr>
            <p:ph idx="1"/>
          </p:nvPr>
        </p:nvSpPr>
        <p:spPr>
          <a:xfrm>
            <a:off x="2589212" y="1179443"/>
            <a:ext cx="8915400" cy="5208105"/>
          </a:xfrm>
        </p:spPr>
        <p:txBody>
          <a:bodyPr>
            <a:noAutofit/>
          </a:bodyPr>
          <a:lstStyle/>
          <a:p>
            <a:pPr algn="just"/>
            <a:r>
              <a:rPr lang="es-MX" sz="2000" dirty="0"/>
              <a:t>El juicio de amparo era procedente contra “leyes y actos”, ahora lo es “contra normas generales, actos u omisiones”.</a:t>
            </a:r>
          </a:p>
          <a:p>
            <a:pPr algn="just"/>
            <a:r>
              <a:rPr lang="es-MX" sz="2000" dirty="0"/>
              <a:t>Se producen diferentes consecuencias respecto de si una norma general es reclamada de manera principal a través del amparo indirecto, o accesoria si se impugna en amparo directo. Tales diferencias se pretenden fundar sobre la diversa naturaleza que tiene el ejercicio de la acción de amparo por la vía indirecta o directa contra normas generales. </a:t>
            </a:r>
          </a:p>
          <a:p>
            <a:pPr algn="just"/>
            <a:r>
              <a:rPr lang="es-MX" sz="2000" dirty="0"/>
              <a:t>En el amparo directo no hay un pronunciamiento jurisdiccional sobre la constitucionalidad de la norma. En consecuencia: 1) No constituyen jurisprudencia las resoluciones de los TCC en amparo directo sobre constitucionalidad de normas generales; 2) estas resoluciones no son aptas para que en función de ellas se emita una declaratoria general de inconstitucionalidad; y 3) en sus resolutivos no debe declararse si la norma se ajusta o no a la Constitución.</a:t>
            </a:r>
          </a:p>
        </p:txBody>
      </p:sp>
    </p:spTree>
    <p:extLst>
      <p:ext uri="{BB962C8B-B14F-4D97-AF65-F5344CB8AC3E}">
        <p14:creationId xmlns:p14="http://schemas.microsoft.com/office/powerpoint/2010/main" val="1504700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EA311-BA4A-413A-B36F-0CF91247EE4D}"/>
              </a:ext>
            </a:extLst>
          </p:cNvPr>
          <p:cNvSpPr>
            <a:spLocks noGrp="1"/>
          </p:cNvSpPr>
          <p:nvPr>
            <p:ph type="title"/>
          </p:nvPr>
        </p:nvSpPr>
        <p:spPr>
          <a:xfrm>
            <a:off x="2592925" y="265043"/>
            <a:ext cx="8911687" cy="681735"/>
          </a:xfrm>
        </p:spPr>
        <p:txBody>
          <a:bodyPr>
            <a:normAutofit/>
          </a:bodyPr>
          <a:lstStyle/>
          <a:p>
            <a:pPr algn="ctr"/>
            <a:r>
              <a:rPr lang="es-MX" sz="3600" b="1" dirty="0"/>
              <a:t>Juicio de Revisión Constitucional</a:t>
            </a:r>
            <a:endParaRPr lang="es-MX" b="1" dirty="0"/>
          </a:p>
        </p:txBody>
      </p:sp>
      <p:sp>
        <p:nvSpPr>
          <p:cNvPr id="3" name="Marcador de contenido 2">
            <a:extLst>
              <a:ext uri="{FF2B5EF4-FFF2-40B4-BE49-F238E27FC236}">
                <a16:creationId xmlns:a16="http://schemas.microsoft.com/office/drawing/2014/main" id="{857A3D5F-B93B-4265-9684-CE7CCC02F293}"/>
              </a:ext>
            </a:extLst>
          </p:cNvPr>
          <p:cNvSpPr>
            <a:spLocks noGrp="1"/>
          </p:cNvSpPr>
          <p:nvPr>
            <p:ph idx="1"/>
          </p:nvPr>
        </p:nvSpPr>
        <p:spPr>
          <a:xfrm>
            <a:off x="569843" y="1086677"/>
            <a:ext cx="10934769" cy="5406887"/>
          </a:xfrm>
        </p:spPr>
        <p:txBody>
          <a:bodyPr>
            <a:noAutofit/>
          </a:bodyPr>
          <a:lstStyle/>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Artículo 86</a:t>
            </a:r>
            <a:endParaRPr lang="es-MX" sz="2000" dirty="0">
              <a:effectLst/>
              <a:latin typeface="Arial" panose="020B0604020202020204" pitchFamily="34" charset="0"/>
              <a:ea typeface="Times New Roman" panose="02020603050405020304" pitchFamily="18" charset="0"/>
            </a:endParaRPr>
          </a:p>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1.</a:t>
            </a:r>
            <a:r>
              <a:rPr lang="es-MX" sz="2000" dirty="0">
                <a:effectLst/>
                <a:latin typeface="Arial" panose="020B0604020202020204" pitchFamily="34" charset="0"/>
                <a:ea typeface="Times New Roman" panose="02020603050405020304" pitchFamily="18" charset="0"/>
              </a:rPr>
              <a:t> El juicio de revisión constitucional electoral sólo procederá para impugnar actos o resoluciones de las autoridades competentes de las entidades federativas para organizar y calificar los comicios locales o resolver las controversias que surjan durante los mismos, siempre y cuando se cumplan los requisitos siguientes:</a:t>
            </a:r>
          </a:p>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a)</a:t>
            </a:r>
            <a:r>
              <a:rPr lang="es-MX" sz="2000" dirty="0">
                <a:effectLst/>
                <a:latin typeface="Arial" panose="020B0604020202020204" pitchFamily="34" charset="0"/>
                <a:ea typeface="Times New Roman" panose="02020603050405020304" pitchFamily="18" charset="0"/>
              </a:rPr>
              <a:t> Que sean definitivos y firmes; </a:t>
            </a:r>
          </a:p>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b)</a:t>
            </a:r>
            <a:r>
              <a:rPr lang="es-MX" sz="2000" dirty="0">
                <a:effectLst/>
                <a:latin typeface="Arial" panose="020B0604020202020204" pitchFamily="34" charset="0"/>
                <a:ea typeface="Times New Roman" panose="02020603050405020304" pitchFamily="18" charset="0"/>
              </a:rPr>
              <a:t> Que violen algún precepto de la Constitución Política de los Estados Unidos Mexicanos;</a:t>
            </a:r>
          </a:p>
          <a:p>
            <a:pPr indent="0" algn="just">
              <a:lnSpc>
                <a:spcPct val="150000"/>
              </a:lnSpc>
              <a:spcAft>
                <a:spcPts val="505"/>
              </a:spcAft>
              <a:buNone/>
            </a:pPr>
            <a:r>
              <a:rPr lang="es-MX" sz="2000" b="1" dirty="0">
                <a:effectLst/>
                <a:latin typeface="Arial" panose="020B0604020202020204" pitchFamily="34" charset="0"/>
                <a:ea typeface="Times New Roman" panose="02020603050405020304" pitchFamily="18" charset="0"/>
              </a:rPr>
              <a:t>c)</a:t>
            </a:r>
            <a:r>
              <a:rPr lang="es-MX" sz="2000" dirty="0">
                <a:effectLst/>
                <a:latin typeface="Arial" panose="020B0604020202020204" pitchFamily="34" charset="0"/>
                <a:ea typeface="Times New Roman" panose="02020603050405020304" pitchFamily="18" charset="0"/>
              </a:rPr>
              <a:t> Que la violación reclamada pueda resultar determinante para el desarrollo del proceso electoral respectivo o el resultado final de las elecciones; </a:t>
            </a:r>
          </a:p>
        </p:txBody>
      </p:sp>
    </p:spTree>
    <p:extLst>
      <p:ext uri="{BB962C8B-B14F-4D97-AF65-F5344CB8AC3E}">
        <p14:creationId xmlns:p14="http://schemas.microsoft.com/office/powerpoint/2010/main" val="2354273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05B65-9E98-4D3D-B90A-12C210B678EE}"/>
              </a:ext>
            </a:extLst>
          </p:cNvPr>
          <p:cNvSpPr>
            <a:spLocks noGrp="1"/>
          </p:cNvSpPr>
          <p:nvPr>
            <p:ph type="title"/>
          </p:nvPr>
        </p:nvSpPr>
        <p:spPr>
          <a:xfrm>
            <a:off x="2592925" y="624110"/>
            <a:ext cx="8911687" cy="913142"/>
          </a:xfrm>
        </p:spPr>
        <p:txBody>
          <a:bodyPr>
            <a:normAutofit fontScale="90000"/>
          </a:bodyPr>
          <a:lstStyle/>
          <a:p>
            <a:pPr algn="ctr"/>
            <a:r>
              <a:rPr lang="es-MX" sz="3600" b="1" dirty="0"/>
              <a:t>Juicio de Revisión Constitucional</a:t>
            </a:r>
            <a:br>
              <a:rPr lang="es-MX" sz="3600" b="1" dirty="0"/>
            </a:br>
            <a:r>
              <a:rPr lang="es-MX" sz="3600" b="1" dirty="0"/>
              <a:t>(concluye)</a:t>
            </a:r>
            <a:endParaRPr lang="es-MX" dirty="0"/>
          </a:p>
        </p:txBody>
      </p:sp>
      <p:sp>
        <p:nvSpPr>
          <p:cNvPr id="3" name="Marcador de contenido 2">
            <a:extLst>
              <a:ext uri="{FF2B5EF4-FFF2-40B4-BE49-F238E27FC236}">
                <a16:creationId xmlns:a16="http://schemas.microsoft.com/office/drawing/2014/main" id="{D1DB1E3A-B4ED-487D-B3C9-30C1853EE93A}"/>
              </a:ext>
            </a:extLst>
          </p:cNvPr>
          <p:cNvSpPr>
            <a:spLocks noGrp="1"/>
          </p:cNvSpPr>
          <p:nvPr>
            <p:ph idx="1"/>
          </p:nvPr>
        </p:nvSpPr>
        <p:spPr>
          <a:xfrm>
            <a:off x="940904" y="1696277"/>
            <a:ext cx="10563708" cy="4770783"/>
          </a:xfrm>
        </p:spPr>
        <p:txBody>
          <a:bodyPr>
            <a:normAutofit fontScale="92500" lnSpcReduction="20000"/>
          </a:bodyPr>
          <a:lstStyle/>
          <a:p>
            <a:pPr indent="0" algn="just">
              <a:lnSpc>
                <a:spcPct val="150000"/>
              </a:lnSpc>
              <a:spcAft>
                <a:spcPts val="505"/>
              </a:spcAft>
              <a:buNone/>
            </a:pPr>
            <a:r>
              <a:rPr lang="es-MX" sz="2400" b="1" dirty="0">
                <a:effectLst/>
                <a:latin typeface="Arial" panose="020B0604020202020204" pitchFamily="34" charset="0"/>
                <a:ea typeface="Times New Roman" panose="02020603050405020304" pitchFamily="18" charset="0"/>
              </a:rPr>
              <a:t>d)</a:t>
            </a:r>
            <a:r>
              <a:rPr lang="es-MX" sz="2400" dirty="0">
                <a:effectLst/>
                <a:latin typeface="Arial" panose="020B0604020202020204" pitchFamily="34" charset="0"/>
                <a:ea typeface="Times New Roman" panose="02020603050405020304" pitchFamily="18" charset="0"/>
              </a:rPr>
              <a:t> Que la reparación solicitada sea material y jurídicamente posible dentro de los plazos electorales;</a:t>
            </a:r>
          </a:p>
          <a:p>
            <a:pPr indent="0" algn="just">
              <a:lnSpc>
                <a:spcPct val="150000"/>
              </a:lnSpc>
              <a:spcAft>
                <a:spcPts val="505"/>
              </a:spcAft>
              <a:buNone/>
            </a:pPr>
            <a:r>
              <a:rPr lang="es-MX" sz="2200" b="1" dirty="0">
                <a:effectLst/>
                <a:latin typeface="Arial" panose="020B0604020202020204" pitchFamily="34" charset="0"/>
                <a:ea typeface="Times New Roman" panose="02020603050405020304" pitchFamily="18" charset="0"/>
              </a:rPr>
              <a:t>e)</a:t>
            </a:r>
            <a:r>
              <a:rPr lang="es-MX" sz="2200" dirty="0">
                <a:effectLst/>
                <a:latin typeface="Arial" panose="020B0604020202020204" pitchFamily="34" charset="0"/>
                <a:ea typeface="Times New Roman" panose="02020603050405020304" pitchFamily="18" charset="0"/>
              </a:rPr>
              <a:t> Que la reparación solicitada sea factible antes de la fecha constitucional o legalmente fijada para la instalación de los órganos o la toma de posesión de los funcionarios electos; y</a:t>
            </a:r>
          </a:p>
          <a:p>
            <a:pPr indent="0" algn="just">
              <a:lnSpc>
                <a:spcPct val="150000"/>
              </a:lnSpc>
              <a:spcAft>
                <a:spcPts val="505"/>
              </a:spcAft>
              <a:buNone/>
            </a:pPr>
            <a:r>
              <a:rPr lang="es-MX" sz="2200" b="1" dirty="0">
                <a:effectLst/>
                <a:latin typeface="Arial" panose="020B0604020202020204" pitchFamily="34" charset="0"/>
                <a:ea typeface="Times New Roman" panose="02020603050405020304" pitchFamily="18" charset="0"/>
              </a:rPr>
              <a:t>f)</a:t>
            </a:r>
            <a:r>
              <a:rPr lang="es-MX" sz="2200" dirty="0">
                <a:effectLst/>
                <a:latin typeface="Arial" panose="020B0604020202020204" pitchFamily="34" charset="0"/>
                <a:ea typeface="Times New Roman" panose="02020603050405020304" pitchFamily="18" charset="0"/>
              </a:rPr>
              <a:t> Que se hayan agotado en tiempo y forma todas las instancias previas establecidas por las leyes, para combatir los actos o resoluciones electorales en virtud de los cuales se pudieran haber modificado, revocado o anulado.</a:t>
            </a:r>
          </a:p>
          <a:p>
            <a:pPr indent="0" algn="just">
              <a:lnSpc>
                <a:spcPct val="150000"/>
              </a:lnSpc>
              <a:spcAft>
                <a:spcPts val="505"/>
              </a:spcAft>
              <a:buNone/>
            </a:pPr>
            <a:r>
              <a:rPr lang="es-MX" sz="2200" b="1" dirty="0">
                <a:effectLst/>
                <a:latin typeface="Arial" panose="020B0604020202020204" pitchFamily="34" charset="0"/>
                <a:ea typeface="Times New Roman" panose="02020603050405020304" pitchFamily="18" charset="0"/>
              </a:rPr>
              <a:t>2.</a:t>
            </a:r>
            <a:r>
              <a:rPr lang="es-MX" sz="2200" dirty="0">
                <a:effectLst/>
                <a:latin typeface="Arial" panose="020B0604020202020204" pitchFamily="34" charset="0"/>
                <a:ea typeface="Times New Roman" panose="02020603050405020304" pitchFamily="18" charset="0"/>
              </a:rPr>
              <a:t> El incumplimiento de cualquiera de los requisitos señalados en este artículo tendrá como consecuencia el </a:t>
            </a:r>
            <a:r>
              <a:rPr lang="es-MX" sz="2200" dirty="0" err="1">
                <a:effectLst/>
                <a:latin typeface="Arial" panose="020B0604020202020204" pitchFamily="34" charset="0"/>
                <a:ea typeface="Times New Roman" panose="02020603050405020304" pitchFamily="18" charset="0"/>
              </a:rPr>
              <a:t>desechamiento</a:t>
            </a:r>
            <a:r>
              <a:rPr lang="es-MX" sz="2200" dirty="0">
                <a:effectLst/>
                <a:latin typeface="Arial" panose="020B0604020202020204" pitchFamily="34" charset="0"/>
                <a:ea typeface="Times New Roman" panose="02020603050405020304" pitchFamily="18" charset="0"/>
              </a:rPr>
              <a:t> de plano del medio de impugnación respectivo.</a:t>
            </a:r>
          </a:p>
          <a:p>
            <a:pPr marL="0" indent="0">
              <a:buNone/>
            </a:pPr>
            <a:endParaRPr lang="es-MX" sz="1800" dirty="0"/>
          </a:p>
          <a:p>
            <a:pPr marL="0" indent="0">
              <a:buNone/>
            </a:pPr>
            <a:endParaRPr lang="es-MX" dirty="0"/>
          </a:p>
        </p:txBody>
      </p:sp>
    </p:spTree>
    <p:extLst>
      <p:ext uri="{BB962C8B-B14F-4D97-AF65-F5344CB8AC3E}">
        <p14:creationId xmlns:p14="http://schemas.microsoft.com/office/powerpoint/2010/main" val="311935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66604-2A1E-4786-BF5A-9CC201EF309B}"/>
              </a:ext>
            </a:extLst>
          </p:cNvPr>
          <p:cNvSpPr>
            <a:spLocks noGrp="1"/>
          </p:cNvSpPr>
          <p:nvPr>
            <p:ph type="title"/>
          </p:nvPr>
        </p:nvSpPr>
        <p:spPr/>
        <p:txBody>
          <a:bodyPr>
            <a:noAutofit/>
          </a:bodyPr>
          <a:lstStyle/>
          <a:p>
            <a:pPr algn="ctr"/>
            <a:r>
              <a:rPr lang="es-MX" sz="3000" b="1" dirty="0"/>
              <a:t>Juicio para Dirimir los Conflictos o Diferencias Laborales de los Servidores del IFE </a:t>
            </a:r>
            <a:br>
              <a:rPr lang="es-MX" sz="3000" b="1" dirty="0"/>
            </a:br>
            <a:endParaRPr lang="es-MX" sz="3000" b="1" dirty="0"/>
          </a:p>
        </p:txBody>
      </p:sp>
      <p:sp>
        <p:nvSpPr>
          <p:cNvPr id="3" name="Marcador de contenido 2">
            <a:extLst>
              <a:ext uri="{FF2B5EF4-FFF2-40B4-BE49-F238E27FC236}">
                <a16:creationId xmlns:a16="http://schemas.microsoft.com/office/drawing/2014/main" id="{55E01296-9E16-4DA5-939C-10AB3F0FB08D}"/>
              </a:ext>
            </a:extLst>
          </p:cNvPr>
          <p:cNvSpPr>
            <a:spLocks noGrp="1"/>
          </p:cNvSpPr>
          <p:nvPr>
            <p:ph idx="1"/>
          </p:nvPr>
        </p:nvSpPr>
        <p:spPr>
          <a:xfrm>
            <a:off x="1139687" y="1736035"/>
            <a:ext cx="10364925" cy="4664765"/>
          </a:xfrm>
        </p:spPr>
        <p:txBody>
          <a:bodyPr>
            <a:normAutofit/>
          </a:bodyPr>
          <a:lstStyle/>
          <a:p>
            <a:pPr marL="0" indent="0">
              <a:buNone/>
            </a:pPr>
            <a:r>
              <a:rPr lang="es-MX" sz="2400" dirty="0"/>
              <a:t>Artículo 94</a:t>
            </a:r>
          </a:p>
          <a:p>
            <a:pPr algn="just">
              <a:buAutoNum type="arabicPeriod"/>
            </a:pPr>
            <a:r>
              <a:rPr lang="es-MX" sz="2400" dirty="0"/>
              <a:t>Son competentes para resolver el juicio para dirimir los conflictos o diferencias laborales de los servidores del Instituto federal Electoral:</a:t>
            </a:r>
          </a:p>
          <a:p>
            <a:pPr marL="0" indent="0" algn="just">
              <a:buNone/>
            </a:pPr>
            <a:r>
              <a:rPr lang="es-MX" sz="2400" dirty="0"/>
              <a:t>a) La Sala Superior del Tribunal Electoral, en los casos de conflictos o diferencias laborales entre los órganos centrales del Instituto Federal Electoral y sus servidores, y</a:t>
            </a:r>
          </a:p>
          <a:p>
            <a:pPr marL="0" indent="0" algn="just">
              <a:buNone/>
            </a:pPr>
            <a:r>
              <a:rPr lang="es-MX" sz="2400" dirty="0"/>
              <a:t>b) La Sala Regional del Tribunal Electoral en el ámbito en el que ejerza su jurisdicción, en los casos de conflictos o diferencias laborales entre el Instituto Federal Electoral y sus servidores distintos a los señalados en el inciso anterior.</a:t>
            </a:r>
          </a:p>
        </p:txBody>
      </p:sp>
    </p:spTree>
    <p:extLst>
      <p:ext uri="{BB962C8B-B14F-4D97-AF65-F5344CB8AC3E}">
        <p14:creationId xmlns:p14="http://schemas.microsoft.com/office/powerpoint/2010/main" val="4131855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31B36-34FE-4366-A1F9-9F5A44A867C4}"/>
              </a:ext>
            </a:extLst>
          </p:cNvPr>
          <p:cNvSpPr>
            <a:spLocks noGrp="1"/>
          </p:cNvSpPr>
          <p:nvPr>
            <p:ph type="title"/>
          </p:nvPr>
        </p:nvSpPr>
        <p:spPr>
          <a:xfrm>
            <a:off x="1855305" y="624110"/>
            <a:ext cx="9649308" cy="1085420"/>
          </a:xfrm>
        </p:spPr>
        <p:txBody>
          <a:bodyPr>
            <a:noAutofit/>
          </a:bodyPr>
          <a:lstStyle/>
          <a:p>
            <a:pPr algn="ctr"/>
            <a:r>
              <a:rPr lang="es-MX" sz="2400" b="1" dirty="0"/>
              <a:t>Recurso de Revisión en contra de las resoluciones y sentencias en los procedimientos especiales sancionadores</a:t>
            </a:r>
            <a:br>
              <a:rPr lang="es-ES" sz="2400" b="1" dirty="0"/>
            </a:br>
            <a:endParaRPr lang="es-MX" sz="2400" b="1" dirty="0"/>
          </a:p>
        </p:txBody>
      </p:sp>
      <p:sp>
        <p:nvSpPr>
          <p:cNvPr id="3" name="Marcador de contenido 2">
            <a:extLst>
              <a:ext uri="{FF2B5EF4-FFF2-40B4-BE49-F238E27FC236}">
                <a16:creationId xmlns:a16="http://schemas.microsoft.com/office/drawing/2014/main" id="{4CDC3736-8C4C-417F-85B7-7F7562113676}"/>
              </a:ext>
            </a:extLst>
          </p:cNvPr>
          <p:cNvSpPr>
            <a:spLocks noGrp="1"/>
          </p:cNvSpPr>
          <p:nvPr>
            <p:ph idx="1"/>
          </p:nvPr>
        </p:nvSpPr>
        <p:spPr>
          <a:xfrm>
            <a:off x="874643" y="1616765"/>
            <a:ext cx="10629969" cy="4617125"/>
          </a:xfrm>
        </p:spPr>
        <p:txBody>
          <a:bodyPr>
            <a:normAutofit/>
          </a:bodyPr>
          <a:lstStyle/>
          <a:p>
            <a:pPr indent="0" algn="just">
              <a:lnSpc>
                <a:spcPct val="150000"/>
              </a:lnSpc>
              <a:spcAft>
                <a:spcPts val="505"/>
              </a:spcAft>
              <a:buNone/>
            </a:pPr>
            <a:r>
              <a:rPr lang="es-ES" sz="1800" b="1" dirty="0">
                <a:effectLst/>
                <a:latin typeface="Arial" panose="020B0604020202020204" pitchFamily="34" charset="0"/>
                <a:ea typeface="Times New Roman" panose="02020603050405020304" pitchFamily="18" charset="0"/>
                <a:cs typeface="Arial" panose="020B0604020202020204" pitchFamily="34" charset="0"/>
              </a:rPr>
              <a:t>Artículo 109</a:t>
            </a:r>
            <a:endParaRPr lang="es-MX"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0" algn="just">
              <a:lnSpc>
                <a:spcPct val="150000"/>
              </a:lnSpc>
              <a:spcAft>
                <a:spcPts val="505"/>
              </a:spcAft>
              <a:buNone/>
            </a:pPr>
            <a:r>
              <a:rPr lang="es-ES" sz="1800" b="1" dirty="0">
                <a:effectLst/>
                <a:latin typeface="Arial" panose="020B0604020202020204" pitchFamily="34" charset="0"/>
                <a:ea typeface="Times New Roman" panose="02020603050405020304" pitchFamily="18" charset="0"/>
                <a:cs typeface="Arial" panose="020B0604020202020204" pitchFamily="34" charset="0"/>
              </a:rPr>
              <a:t>1. </a:t>
            </a:r>
            <a:r>
              <a:rPr lang="es-ES" sz="1800" dirty="0">
                <a:effectLst/>
                <a:latin typeface="Arial" panose="020B0604020202020204" pitchFamily="34" charset="0"/>
                <a:ea typeface="Times New Roman" panose="02020603050405020304" pitchFamily="18" charset="0"/>
                <a:cs typeface="Arial" panose="020B0604020202020204" pitchFamily="34" charset="0"/>
              </a:rPr>
              <a:t>Procede el recurso de revisión respecto del procedimiento especial sancionador previsto en la Ley General de Instituciones y Procedimientos Electorales, en contra:</a:t>
            </a:r>
            <a:r>
              <a:rPr lang="es-ES" sz="1800" b="1" dirty="0">
                <a:effectLst/>
                <a:latin typeface="Arial" panose="020B0604020202020204" pitchFamily="34" charset="0"/>
                <a:ea typeface="Times New Roman" panose="02020603050405020304" pitchFamily="18" charset="0"/>
                <a:cs typeface="Arial" panose="020B0604020202020204" pitchFamily="34" charset="0"/>
              </a:rPr>
              <a:t> </a:t>
            </a:r>
            <a:endParaRPr lang="es-MX"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82880" indent="0" algn="just">
              <a:lnSpc>
                <a:spcPct val="150000"/>
              </a:lnSpc>
              <a:spcAft>
                <a:spcPts val="505"/>
              </a:spcAft>
              <a:buNone/>
            </a:pPr>
            <a:r>
              <a:rPr lang="es-ES" sz="1800" b="1" dirty="0">
                <a:effectLst/>
                <a:latin typeface="Arial" panose="020B0604020202020204" pitchFamily="34" charset="0"/>
                <a:ea typeface="Times New Roman" panose="02020603050405020304" pitchFamily="18" charset="0"/>
                <a:cs typeface="Arial" panose="020B0604020202020204" pitchFamily="34" charset="0"/>
              </a:rPr>
              <a:t>a)	</a:t>
            </a:r>
            <a:r>
              <a:rPr lang="es-ES" sz="1800" dirty="0">
                <a:effectLst/>
                <a:latin typeface="Arial" panose="020B0604020202020204" pitchFamily="34" charset="0"/>
                <a:ea typeface="Times New Roman" panose="02020603050405020304" pitchFamily="18" charset="0"/>
                <a:cs typeface="Arial" panose="020B0604020202020204" pitchFamily="34" charset="0"/>
              </a:rPr>
              <a:t>De las sentencias dictadas por la Sala Regional Especializada del Tribunal Electoral;</a:t>
            </a:r>
            <a:endParaRPr lang="es-MX"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82880" indent="0" algn="just">
              <a:lnSpc>
                <a:spcPct val="150000"/>
              </a:lnSpc>
              <a:spcAft>
                <a:spcPts val="505"/>
              </a:spcAft>
              <a:buNone/>
            </a:pPr>
            <a:r>
              <a:rPr lang="es-ES" sz="1800" b="1" dirty="0">
                <a:effectLst/>
                <a:latin typeface="Arial" panose="020B0604020202020204" pitchFamily="34" charset="0"/>
                <a:ea typeface="Times New Roman" panose="02020603050405020304" pitchFamily="18" charset="0"/>
                <a:cs typeface="Arial" panose="020B0604020202020204" pitchFamily="34" charset="0"/>
              </a:rPr>
              <a:t> b)	</a:t>
            </a:r>
            <a:r>
              <a:rPr lang="es-ES" sz="1800" dirty="0">
                <a:effectLst/>
                <a:latin typeface="Arial" panose="020B0604020202020204" pitchFamily="34" charset="0"/>
                <a:ea typeface="Times New Roman" panose="02020603050405020304" pitchFamily="18" charset="0"/>
                <a:cs typeface="Arial" panose="020B0604020202020204" pitchFamily="34" charset="0"/>
              </a:rPr>
              <a:t>De las medidas cautelares que emita el Instituto a que se refiere el Apartado D, Base III del artículo 41 de la Constitución, y </a:t>
            </a:r>
            <a:endParaRPr lang="es-MX"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182880" indent="0" algn="just">
              <a:lnSpc>
                <a:spcPct val="150000"/>
              </a:lnSpc>
              <a:spcAft>
                <a:spcPts val="505"/>
              </a:spcAft>
              <a:buNone/>
            </a:pPr>
            <a:r>
              <a:rPr lang="es-ES" sz="1800" b="1" dirty="0">
                <a:effectLst/>
                <a:latin typeface="Arial" panose="020B0604020202020204" pitchFamily="34" charset="0"/>
                <a:ea typeface="Times New Roman" panose="02020603050405020304" pitchFamily="18" charset="0"/>
                <a:cs typeface="Arial" panose="020B0604020202020204" pitchFamily="34" charset="0"/>
              </a:rPr>
              <a:t>c)	</a:t>
            </a:r>
            <a:r>
              <a:rPr lang="es-ES" sz="1800" dirty="0">
                <a:effectLst/>
                <a:latin typeface="Arial" panose="020B0604020202020204" pitchFamily="34" charset="0"/>
                <a:ea typeface="Times New Roman" panose="02020603050405020304" pitchFamily="18" charset="0"/>
                <a:cs typeface="Arial" panose="020B0604020202020204" pitchFamily="34" charset="0"/>
              </a:rPr>
              <a:t>Del acuerdo de </a:t>
            </a:r>
            <a:r>
              <a:rPr lang="es-ES" sz="1800" dirty="0" err="1">
                <a:effectLst/>
                <a:latin typeface="Arial" panose="020B0604020202020204" pitchFamily="34" charset="0"/>
                <a:ea typeface="Times New Roman" panose="02020603050405020304" pitchFamily="18" charset="0"/>
                <a:cs typeface="Arial" panose="020B0604020202020204" pitchFamily="34" charset="0"/>
              </a:rPr>
              <a:t>desechamiento</a:t>
            </a:r>
            <a:r>
              <a:rPr lang="es-ES" sz="1800" dirty="0">
                <a:effectLst/>
                <a:latin typeface="Arial" panose="020B0604020202020204" pitchFamily="34" charset="0"/>
                <a:ea typeface="Times New Roman" panose="02020603050405020304" pitchFamily="18" charset="0"/>
                <a:cs typeface="Arial" panose="020B0604020202020204" pitchFamily="34" charset="0"/>
              </a:rPr>
              <a:t> que emita el Instituto a una denuncia. </a:t>
            </a:r>
            <a:endParaRPr lang="es-MX" sz="1800" dirty="0">
              <a:effectLst/>
              <a:latin typeface="Arial" panose="020B0604020202020204" pitchFamily="34" charset="0"/>
              <a:ea typeface="Times New Roman" panose="02020603050405020304" pitchFamily="18" charset="0"/>
              <a:cs typeface="Times New Roman" panose="02020603050405020304" pitchFamily="18" charset="0"/>
            </a:endParaRPr>
          </a:p>
          <a:p>
            <a:pPr indent="0" algn="just">
              <a:lnSpc>
                <a:spcPct val="150000"/>
              </a:lnSpc>
              <a:spcAft>
                <a:spcPts val="505"/>
              </a:spcAft>
              <a:buNone/>
            </a:pPr>
            <a:r>
              <a:rPr lang="es-ES" sz="1800" b="1" dirty="0">
                <a:effectLst/>
                <a:latin typeface="Arial" panose="020B0604020202020204" pitchFamily="34" charset="0"/>
                <a:ea typeface="Times New Roman" panose="02020603050405020304" pitchFamily="18" charset="0"/>
                <a:cs typeface="Arial" panose="020B0604020202020204" pitchFamily="34" charset="0"/>
              </a:rPr>
              <a:t>2. </a:t>
            </a:r>
            <a:r>
              <a:rPr lang="es-ES" sz="1800" dirty="0">
                <a:effectLst/>
                <a:latin typeface="Arial" panose="020B0604020202020204" pitchFamily="34" charset="0"/>
                <a:ea typeface="Times New Roman" panose="02020603050405020304" pitchFamily="18" charset="0"/>
                <a:cs typeface="Arial" panose="020B0604020202020204" pitchFamily="34" charset="0"/>
              </a:rPr>
              <a:t>La Sala Superior del Tribunal Electoral será competente para conocer de este recurso.</a:t>
            </a:r>
            <a:endParaRPr lang="es-MX"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58826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4FF0B-D6F9-4D7B-A4B3-FA9B6B93CA9A}"/>
              </a:ext>
            </a:extLst>
          </p:cNvPr>
          <p:cNvSpPr>
            <a:spLocks noGrp="1"/>
          </p:cNvSpPr>
          <p:nvPr>
            <p:ph type="title"/>
          </p:nvPr>
        </p:nvSpPr>
        <p:spPr/>
        <p:txBody>
          <a:bodyPr/>
          <a:lstStyle/>
          <a:p>
            <a:pPr algn="ctr"/>
            <a:r>
              <a:rPr lang="es-MX" b="1" dirty="0"/>
              <a:t>Bibliografía</a:t>
            </a:r>
          </a:p>
        </p:txBody>
      </p:sp>
      <p:sp>
        <p:nvSpPr>
          <p:cNvPr id="3" name="Marcador de contenido 2">
            <a:extLst>
              <a:ext uri="{FF2B5EF4-FFF2-40B4-BE49-F238E27FC236}">
                <a16:creationId xmlns:a16="http://schemas.microsoft.com/office/drawing/2014/main" id="{F40C1080-1D2F-4538-8FA4-94F4767676AC}"/>
              </a:ext>
            </a:extLst>
          </p:cNvPr>
          <p:cNvSpPr>
            <a:spLocks noGrp="1"/>
          </p:cNvSpPr>
          <p:nvPr>
            <p:ph idx="1"/>
          </p:nvPr>
        </p:nvSpPr>
        <p:spPr>
          <a:xfrm>
            <a:off x="838200" y="1524000"/>
            <a:ext cx="10515600" cy="4968875"/>
          </a:xfrm>
        </p:spPr>
        <p:txBody>
          <a:bodyPr>
            <a:normAutofit fontScale="62500" lnSpcReduction="20000"/>
          </a:bodyPr>
          <a:lstStyle/>
          <a:p>
            <a:pPr marL="0" indent="0" algn="just">
              <a:buNone/>
            </a:pPr>
            <a:r>
              <a:rPr lang="es-MX" sz="3100" dirty="0"/>
              <a:t>Carranco Zúñiga, Joel, PODER JUDICIAL, Editorial Porrúa, México 2000.</a:t>
            </a:r>
          </a:p>
          <a:p>
            <a:pPr marL="0" indent="0" algn="just">
              <a:buNone/>
            </a:pPr>
            <a:r>
              <a:rPr lang="es-MX" sz="3100" dirty="0"/>
              <a:t>CUADRO ESTADÍSTICO HISTÓRICO DE ASUNTOS RELATIVOS A CONTROVERSIAS CONSTITUCIONALES TRAMITADOS ENTRE 1917-1994, Unidad de Controversias Constitucionales y Acciones de Inconstitucionalidad de la SCJN, México 2000.</a:t>
            </a:r>
          </a:p>
          <a:p>
            <a:pPr marL="0" indent="0" algn="just">
              <a:buNone/>
            </a:pPr>
            <a:r>
              <a:rPr lang="es-MX" sz="3100" dirty="0"/>
              <a:t>Ferrer Mac-</a:t>
            </a:r>
            <a:r>
              <a:rPr lang="es-MX" sz="3100" dirty="0" err="1"/>
              <a:t>Gregor</a:t>
            </a:r>
            <a:r>
              <a:rPr lang="es-MX" sz="3100" dirty="0"/>
              <a:t>, Eduardo, EFECTOS Y CONTENIDOS DE LAS SENTENCIAS EN ACCIÓN DE INCONSTITUCIONALIDAD. ANÁLISIS TEÓRICO REFERIDO AL CASO “LEY DE MEDIOS”, UNAM, México 2009.</a:t>
            </a:r>
          </a:p>
          <a:p>
            <a:pPr marL="0" indent="0" algn="just">
              <a:buNone/>
            </a:pPr>
            <a:r>
              <a:rPr lang="es-MX" sz="3100" dirty="0"/>
              <a:t>……………………………………, Sánchez Gil, Rubén, EL NUEVO JUICIO DE AMPARO. GUÍA DE LA REFORMA CONSTITUCIONAL Y LA NUEVA LEY DE AMPARO, UNAM, Editorial Porrúa, IMDPC, México 2013.</a:t>
            </a:r>
          </a:p>
          <a:p>
            <a:pPr marL="0" indent="0" algn="just">
              <a:buNone/>
            </a:pPr>
            <a:r>
              <a:rPr lang="es-MX" sz="3100" dirty="0"/>
              <a:t>Reyes </a:t>
            </a:r>
            <a:r>
              <a:rPr lang="es-MX" sz="3100" dirty="0" err="1"/>
              <a:t>Reyes</a:t>
            </a:r>
            <a:r>
              <a:rPr lang="es-MX" sz="3100" dirty="0"/>
              <a:t>, Pablo Enrique, LA ACCIÓN DE INCONSTITUCIONALIDAD, Oxford </a:t>
            </a:r>
            <a:r>
              <a:rPr lang="es-MX" sz="3100" dirty="0" err="1"/>
              <a:t>University</a:t>
            </a:r>
            <a:r>
              <a:rPr lang="es-MX" sz="3100" dirty="0"/>
              <a:t> </a:t>
            </a:r>
            <a:r>
              <a:rPr lang="es-MX" sz="3100" dirty="0" err="1"/>
              <a:t>Press</a:t>
            </a:r>
            <a:r>
              <a:rPr lang="es-MX" sz="3100" dirty="0"/>
              <a:t>, México 2000.</a:t>
            </a:r>
          </a:p>
          <a:p>
            <a:pPr marL="0" indent="0" algn="just">
              <a:buNone/>
            </a:pPr>
            <a:r>
              <a:rPr lang="es-MX" sz="3100" dirty="0"/>
              <a:t>Rivera León, Mauro Arturo, LAS PUERTAS DE LA CORTE. LA LEGITIMACIÓN EN LA CONTROVERSIA CONSTITUCIONAL Y ACCIÓN DE INCONSTITUCIONALIDAD EN MÉXICO, Editorial Porrúa, Instituto Mexicano de derecho Procesal Constitucional, México 2016.</a:t>
            </a:r>
          </a:p>
          <a:p>
            <a:pPr marL="0" indent="0" algn="just">
              <a:buNone/>
            </a:pPr>
            <a:endParaRPr lang="es-MX" dirty="0"/>
          </a:p>
          <a:p>
            <a:pPr marL="0" indent="0" algn="just">
              <a:buNone/>
            </a:pPr>
            <a:r>
              <a:rPr lang="es-MX" dirty="0"/>
              <a:t> </a:t>
            </a:r>
          </a:p>
        </p:txBody>
      </p:sp>
    </p:spTree>
    <p:extLst>
      <p:ext uri="{BB962C8B-B14F-4D97-AF65-F5344CB8AC3E}">
        <p14:creationId xmlns:p14="http://schemas.microsoft.com/office/powerpoint/2010/main" val="3149556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767433-A04C-47A0-841F-C298990C85F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A998595-B5B6-41D2-B894-FC46BB64A665}"/>
              </a:ext>
            </a:extLst>
          </p:cNvPr>
          <p:cNvSpPr>
            <a:spLocks noGrp="1"/>
          </p:cNvSpPr>
          <p:nvPr>
            <p:ph idx="1"/>
          </p:nvPr>
        </p:nvSpPr>
        <p:spPr/>
        <p:txBody>
          <a:bodyPr>
            <a:normAutofit/>
          </a:bodyPr>
          <a:lstStyle/>
          <a:p>
            <a:pPr marL="0" indent="0" algn="ctr">
              <a:buNone/>
            </a:pPr>
            <a:r>
              <a:rPr lang="es-MX" sz="3600" b="1" dirty="0"/>
              <a:t>MATERIAL DE APOYO A LA DOCENCIA </a:t>
            </a:r>
          </a:p>
          <a:p>
            <a:pPr marL="0" indent="0" algn="ctr">
              <a:buNone/>
            </a:pPr>
            <a:r>
              <a:rPr lang="es-MX" sz="3600" b="1" dirty="0"/>
              <a:t>PREPARADO POR EL </a:t>
            </a:r>
          </a:p>
          <a:p>
            <a:pPr marL="0" indent="0" algn="ctr">
              <a:buNone/>
            </a:pPr>
            <a:r>
              <a:rPr lang="es-MX" sz="3600" b="1" dirty="0"/>
              <a:t>PROFESOR DR. EDUARDO DE JESÚS CASTELLANOS HERNÁNDEZ</a:t>
            </a:r>
          </a:p>
          <a:p>
            <a:pPr marL="0" indent="0" algn="ctr">
              <a:buNone/>
            </a:pPr>
            <a:r>
              <a:rPr lang="es-MX" sz="3600" b="1" dirty="0"/>
              <a:t>2020</a:t>
            </a:r>
          </a:p>
        </p:txBody>
      </p:sp>
    </p:spTree>
    <p:extLst>
      <p:ext uri="{BB962C8B-B14F-4D97-AF65-F5344CB8AC3E}">
        <p14:creationId xmlns:p14="http://schemas.microsoft.com/office/powerpoint/2010/main" val="7392842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26EF8-C86D-45F1-BAA9-749FF6C342AE}"/>
              </a:ext>
            </a:extLst>
          </p:cNvPr>
          <p:cNvSpPr>
            <a:spLocks noGrp="1"/>
          </p:cNvSpPr>
          <p:nvPr>
            <p:ph type="title"/>
          </p:nvPr>
        </p:nvSpPr>
        <p:spPr/>
        <p:txBody>
          <a:bodyPr/>
          <a:lstStyle/>
          <a:p>
            <a:pPr algn="ctr"/>
            <a:r>
              <a:rPr lang="es-MX" b="1" dirty="0"/>
              <a:t>Omisiones legislativas</a:t>
            </a:r>
          </a:p>
        </p:txBody>
      </p:sp>
      <p:sp>
        <p:nvSpPr>
          <p:cNvPr id="3" name="Marcador de contenido 2">
            <a:extLst>
              <a:ext uri="{FF2B5EF4-FFF2-40B4-BE49-F238E27FC236}">
                <a16:creationId xmlns:a16="http://schemas.microsoft.com/office/drawing/2014/main" id="{E736DD25-9417-46C9-AB97-E8887FFF890F}"/>
              </a:ext>
            </a:extLst>
          </p:cNvPr>
          <p:cNvSpPr>
            <a:spLocks noGrp="1"/>
          </p:cNvSpPr>
          <p:nvPr>
            <p:ph idx="1"/>
          </p:nvPr>
        </p:nvSpPr>
        <p:spPr>
          <a:xfrm>
            <a:off x="2589212" y="1683026"/>
            <a:ext cx="8915400" cy="4228196"/>
          </a:xfrm>
        </p:spPr>
        <p:txBody>
          <a:bodyPr>
            <a:noAutofit/>
          </a:bodyPr>
          <a:lstStyle/>
          <a:p>
            <a:pPr algn="just"/>
            <a:r>
              <a:rPr lang="es-MX" sz="2400" dirty="0"/>
              <a:t>Al hablar genéricamente de “omisiones”, el a. 103 constitucional parece abrir una ventana para que el amparo proceda contra omisiones legislativas.</a:t>
            </a:r>
          </a:p>
          <a:p>
            <a:pPr algn="just"/>
            <a:r>
              <a:rPr lang="es-MX" sz="2400" dirty="0"/>
              <a:t>Sin embargo, leyendo dicho precepto en relación con el 107 de la ley fundamental, se advierte que éste no incluye la omisión legislativa entre los supuestos específicos de procedencia del juicio de amparo.</a:t>
            </a:r>
          </a:p>
          <a:p>
            <a:pPr algn="just"/>
            <a:r>
              <a:rPr lang="es-MX" sz="2400" dirty="0"/>
              <a:t>Estimamos que no deben rechazarse </a:t>
            </a:r>
            <a:r>
              <a:rPr lang="es-MX" sz="2400" i="1" dirty="0"/>
              <a:t>a priori</a:t>
            </a:r>
            <a:r>
              <a:rPr lang="es-MX" sz="2400" dirty="0"/>
              <a:t> ni absolutamente las reclamaciones basadas en una omisión legislativa.</a:t>
            </a:r>
          </a:p>
        </p:txBody>
      </p:sp>
    </p:spTree>
    <p:extLst>
      <p:ext uri="{BB962C8B-B14F-4D97-AF65-F5344CB8AC3E}">
        <p14:creationId xmlns:p14="http://schemas.microsoft.com/office/powerpoint/2010/main" val="3311585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60678-1E20-40F0-8DA3-39C5CB145DA1}"/>
              </a:ext>
            </a:extLst>
          </p:cNvPr>
          <p:cNvSpPr>
            <a:spLocks noGrp="1"/>
          </p:cNvSpPr>
          <p:nvPr>
            <p:ph type="title"/>
          </p:nvPr>
        </p:nvSpPr>
        <p:spPr>
          <a:xfrm>
            <a:off x="2592925" y="397566"/>
            <a:ext cx="8911687" cy="715617"/>
          </a:xfrm>
        </p:spPr>
        <p:txBody>
          <a:bodyPr/>
          <a:lstStyle/>
          <a:p>
            <a:pPr algn="ctr"/>
            <a:r>
              <a:rPr lang="es-MX" b="1" dirty="0"/>
              <a:t>Tratados internacionales</a:t>
            </a:r>
          </a:p>
        </p:txBody>
      </p:sp>
      <p:sp>
        <p:nvSpPr>
          <p:cNvPr id="3" name="Marcador de contenido 2">
            <a:extLst>
              <a:ext uri="{FF2B5EF4-FFF2-40B4-BE49-F238E27FC236}">
                <a16:creationId xmlns:a16="http://schemas.microsoft.com/office/drawing/2014/main" id="{91F8686A-AD86-4B60-B8A5-F3CD498F3DE0}"/>
              </a:ext>
            </a:extLst>
          </p:cNvPr>
          <p:cNvSpPr>
            <a:spLocks noGrp="1"/>
          </p:cNvSpPr>
          <p:nvPr>
            <p:ph idx="1"/>
          </p:nvPr>
        </p:nvSpPr>
        <p:spPr>
          <a:xfrm>
            <a:off x="1749287" y="1020417"/>
            <a:ext cx="9755325" cy="5440017"/>
          </a:xfrm>
        </p:spPr>
        <p:txBody>
          <a:bodyPr>
            <a:normAutofit lnSpcReduction="10000"/>
          </a:bodyPr>
          <a:lstStyle/>
          <a:p>
            <a:r>
              <a:rPr lang="es-MX" sz="2100" dirty="0"/>
              <a:t>Relacionando los artículos 1º, tercer párrafo, 103 y 133 de la ley fundamental, hoy nos preguntamos si los tratados internacionales en materia de derechos humanos tienen “rango constitucional”…</a:t>
            </a:r>
          </a:p>
          <a:p>
            <a:r>
              <a:rPr lang="es-MX" sz="2100" dirty="0"/>
              <a:t>…. no cabe en tales condiciones la inconstitucionalidad de tratados sobre derechos humanos, pues el principio </a:t>
            </a:r>
            <a:r>
              <a:rPr lang="es-MX" sz="2100" i="1" dirty="0"/>
              <a:t>pro persona</a:t>
            </a:r>
            <a:r>
              <a:rPr lang="es-MX" sz="2100" dirty="0"/>
              <a:t> importa un regla especial que resuelve el conflicto.</a:t>
            </a:r>
          </a:p>
          <a:p>
            <a:r>
              <a:rPr lang="es-MX" sz="2100" dirty="0"/>
              <a:t>Un “bloque de constitucionalidad” se integra por normas que formalmente no pertenecen a la ley fundamental pero que materialmente se les otorga un rango </a:t>
            </a:r>
            <a:r>
              <a:rPr lang="es-MX" sz="2100" i="1" dirty="0"/>
              <a:t>equivalente</a:t>
            </a:r>
            <a:r>
              <a:rPr lang="es-MX" sz="2100" dirty="0"/>
              <a:t> por ampliar o desarrollar sus prescripciones , y que también son </a:t>
            </a:r>
            <a:r>
              <a:rPr lang="es-MX" sz="2100" i="1" dirty="0"/>
              <a:t>parámetros de regularidad</a:t>
            </a:r>
            <a:r>
              <a:rPr lang="es-MX" sz="2100" dirty="0"/>
              <a:t> constitucional.</a:t>
            </a:r>
          </a:p>
          <a:p>
            <a:r>
              <a:rPr lang="es-MX" sz="2100" dirty="0"/>
              <a:t>Por consiguiente y a nuestro parecer, sí hay </a:t>
            </a:r>
            <a:r>
              <a:rPr lang="es-MX" sz="2100" i="1" dirty="0"/>
              <a:t>un bloque de constitucionalidad</a:t>
            </a:r>
            <a:r>
              <a:rPr lang="es-MX" sz="2100" dirty="0"/>
              <a:t> en el ordenamiento mexicano en el que, luego de la propia Constitución, aparecen los tratados internacionales sobre derechos humanos, pero los cuales también entrañan normas fundamentales que pueden dar lugar a una sentencia estimatoria en el juicio de amparo u otro proceso constitucional.</a:t>
            </a:r>
          </a:p>
          <a:p>
            <a:endParaRPr lang="es-MX" dirty="0"/>
          </a:p>
        </p:txBody>
      </p:sp>
    </p:spTree>
    <p:extLst>
      <p:ext uri="{BB962C8B-B14F-4D97-AF65-F5344CB8AC3E}">
        <p14:creationId xmlns:p14="http://schemas.microsoft.com/office/powerpoint/2010/main" val="9233578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93EE3-E155-418F-B336-043D35579DFD}"/>
              </a:ext>
            </a:extLst>
          </p:cNvPr>
          <p:cNvSpPr>
            <a:spLocks noGrp="1"/>
          </p:cNvSpPr>
          <p:nvPr>
            <p:ph type="title"/>
          </p:nvPr>
        </p:nvSpPr>
        <p:spPr>
          <a:xfrm>
            <a:off x="2592925" y="437322"/>
            <a:ext cx="8911687" cy="1020417"/>
          </a:xfrm>
        </p:spPr>
        <p:txBody>
          <a:bodyPr>
            <a:normAutofit fontScale="90000"/>
          </a:bodyPr>
          <a:lstStyle/>
          <a:p>
            <a:pPr algn="ctr"/>
            <a:r>
              <a:rPr lang="es-MX" b="1" dirty="0"/>
              <a:t>Interés legítimo (agravio personal y amparo colectivo)</a:t>
            </a:r>
          </a:p>
        </p:txBody>
      </p:sp>
      <p:sp>
        <p:nvSpPr>
          <p:cNvPr id="3" name="Marcador de contenido 2">
            <a:extLst>
              <a:ext uri="{FF2B5EF4-FFF2-40B4-BE49-F238E27FC236}">
                <a16:creationId xmlns:a16="http://schemas.microsoft.com/office/drawing/2014/main" id="{CC090520-D220-4654-91BA-E4150587D11E}"/>
              </a:ext>
            </a:extLst>
          </p:cNvPr>
          <p:cNvSpPr>
            <a:spLocks noGrp="1"/>
          </p:cNvSpPr>
          <p:nvPr>
            <p:ph idx="1"/>
          </p:nvPr>
        </p:nvSpPr>
        <p:spPr>
          <a:xfrm>
            <a:off x="1351722" y="1457739"/>
            <a:ext cx="10152890" cy="4962939"/>
          </a:xfrm>
        </p:spPr>
        <p:txBody>
          <a:bodyPr>
            <a:normAutofit fontScale="92500" lnSpcReduction="20000"/>
          </a:bodyPr>
          <a:lstStyle/>
          <a:p>
            <a:pPr algn="just"/>
            <a:r>
              <a:rPr lang="es-MX" sz="2400" dirty="0"/>
              <a:t>La anterior Ley de Amparo interpretó estos términos (“a instancia de parte agraviada”) restringiendo dicho agravio a la afectación del “interés jurídico” que equivale al “derecho subjetivo”, lo que se conoció como el principio de “agravio personal y directo”.</a:t>
            </a:r>
          </a:p>
          <a:p>
            <a:pPr algn="just"/>
            <a:r>
              <a:rPr lang="es-MX" sz="2400" dirty="0"/>
              <a:t>La reforma de 2011 amplió la legitimación activa y extendió dicho agravio al “interés legítimo individual o colectivo”.</a:t>
            </a:r>
          </a:p>
          <a:p>
            <a:pPr algn="just"/>
            <a:r>
              <a:rPr lang="es-MX" sz="2400" dirty="0"/>
              <a:t>El “interés legítimo” siempre estuvo ligado a la protección de los llamados intereses “difusos”, y aquellos que consignados de alguna manera en el derecho positivo reportaban algún provecho a los integrantes de amplios sectores de la sociedad, de una manera compartida por todos y sin la “exclusividad” e índole “directa” que son notas distintivas del “interés jurídico”.</a:t>
            </a:r>
          </a:p>
          <a:p>
            <a:pPr algn="just"/>
            <a:r>
              <a:rPr lang="es-MX" sz="2400" dirty="0"/>
              <a:t>… quedan cuestiones a resolver sobre la “relatividad” de las sentencias de amparo en casos acerca de intereses difusos colectivos…. determinar si hay o no interés legítimo, es sólo el primero de los problemas que enfrentaremos.</a:t>
            </a:r>
          </a:p>
          <a:p>
            <a:endParaRPr lang="es-MX" dirty="0"/>
          </a:p>
        </p:txBody>
      </p:sp>
    </p:spTree>
    <p:extLst>
      <p:ext uri="{BB962C8B-B14F-4D97-AF65-F5344CB8AC3E}">
        <p14:creationId xmlns:p14="http://schemas.microsoft.com/office/powerpoint/2010/main" val="62967307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1EC61-831E-4F14-B11D-E813EBB74B13}"/>
              </a:ext>
            </a:extLst>
          </p:cNvPr>
          <p:cNvSpPr>
            <a:spLocks noGrp="1"/>
          </p:cNvSpPr>
          <p:nvPr>
            <p:ph type="title"/>
          </p:nvPr>
        </p:nvSpPr>
        <p:spPr>
          <a:xfrm>
            <a:off x="2592925" y="624110"/>
            <a:ext cx="8911687" cy="1058916"/>
          </a:xfrm>
        </p:spPr>
        <p:txBody>
          <a:bodyPr>
            <a:normAutofit fontScale="90000"/>
          </a:bodyPr>
          <a:lstStyle/>
          <a:p>
            <a:pPr algn="ctr"/>
            <a:r>
              <a:rPr lang="es-MX" b="1" dirty="0"/>
              <a:t>Declaratoria general de inconstitucionalidad</a:t>
            </a:r>
            <a:br>
              <a:rPr lang="es-MX" b="1" dirty="0"/>
            </a:br>
            <a:endParaRPr lang="es-MX" b="1" dirty="0"/>
          </a:p>
        </p:txBody>
      </p:sp>
      <p:sp>
        <p:nvSpPr>
          <p:cNvPr id="3" name="Marcador de contenido 2">
            <a:extLst>
              <a:ext uri="{FF2B5EF4-FFF2-40B4-BE49-F238E27FC236}">
                <a16:creationId xmlns:a16="http://schemas.microsoft.com/office/drawing/2014/main" id="{8A30FA5D-D984-4AAE-B664-87068F8E9A29}"/>
              </a:ext>
            </a:extLst>
          </p:cNvPr>
          <p:cNvSpPr>
            <a:spLocks noGrp="1"/>
          </p:cNvSpPr>
          <p:nvPr>
            <p:ph idx="1"/>
          </p:nvPr>
        </p:nvSpPr>
        <p:spPr>
          <a:xfrm>
            <a:off x="1855304" y="1802296"/>
            <a:ext cx="9649308" cy="4585252"/>
          </a:xfrm>
        </p:spPr>
        <p:txBody>
          <a:bodyPr>
            <a:noAutofit/>
          </a:bodyPr>
          <a:lstStyle/>
          <a:p>
            <a:pPr algn="just"/>
            <a:r>
              <a:rPr lang="es-MX" sz="2400" dirty="0"/>
              <a:t>… determinar si se suprimió la “fórmula Otero” es una cuestión de puntos de vista…. </a:t>
            </a:r>
          </a:p>
          <a:p>
            <a:pPr algn="just"/>
            <a:r>
              <a:rPr lang="es-MX" sz="2400" dirty="0"/>
              <a:t>Para “evitar la multiplicidad de consecuencias negativas” y “erradicar la institucionalización de serias injusticias” que derivan de la relatividad de las sentencias de amparo, os párrafos segundo y siguientes de esta fracción constitucional establecen un procedimiento que culmina en la “declaratoria general de inconstitucionalidad”.</a:t>
            </a:r>
          </a:p>
          <a:p>
            <a:pPr algn="just"/>
            <a:r>
              <a:rPr lang="es-MX" sz="2400" dirty="0"/>
              <a:t>Es por medio de ésta, no dentro del juicio de amparo, que será posible obtener la invalidez </a:t>
            </a:r>
            <a:r>
              <a:rPr lang="es-MX" sz="2400" i="1" dirty="0"/>
              <a:t>erga omnes</a:t>
            </a:r>
            <a:r>
              <a:rPr lang="es-MX" sz="2400" dirty="0"/>
              <a:t>, con efectos generales, de leyes y otras normas abstractas e impersonales…</a:t>
            </a:r>
          </a:p>
        </p:txBody>
      </p:sp>
    </p:spTree>
    <p:extLst>
      <p:ext uri="{BB962C8B-B14F-4D97-AF65-F5344CB8AC3E}">
        <p14:creationId xmlns:p14="http://schemas.microsoft.com/office/powerpoint/2010/main" val="5779002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74BBC-2F8B-49C8-9A80-39C371B31549}"/>
              </a:ext>
            </a:extLst>
          </p:cNvPr>
          <p:cNvSpPr>
            <a:spLocks noGrp="1"/>
          </p:cNvSpPr>
          <p:nvPr>
            <p:ph type="title"/>
          </p:nvPr>
        </p:nvSpPr>
        <p:spPr>
          <a:xfrm>
            <a:off x="2592925" y="624110"/>
            <a:ext cx="8911687" cy="780620"/>
          </a:xfrm>
        </p:spPr>
        <p:txBody>
          <a:bodyPr>
            <a:normAutofit fontScale="90000"/>
          </a:bodyPr>
          <a:lstStyle/>
          <a:p>
            <a:pPr algn="ctr"/>
            <a:r>
              <a:rPr lang="es-MX" b="1" dirty="0"/>
              <a:t>Amparo directo adhesivo</a:t>
            </a:r>
            <a:br>
              <a:rPr lang="es-MX" b="1" dirty="0"/>
            </a:br>
            <a:endParaRPr lang="es-MX" b="1" dirty="0"/>
          </a:p>
        </p:txBody>
      </p:sp>
      <p:sp>
        <p:nvSpPr>
          <p:cNvPr id="3" name="Marcador de contenido 2">
            <a:extLst>
              <a:ext uri="{FF2B5EF4-FFF2-40B4-BE49-F238E27FC236}">
                <a16:creationId xmlns:a16="http://schemas.microsoft.com/office/drawing/2014/main" id="{CA00C662-1DBA-4C81-8AD1-70E3DC02E8FC}"/>
              </a:ext>
            </a:extLst>
          </p:cNvPr>
          <p:cNvSpPr>
            <a:spLocks noGrp="1"/>
          </p:cNvSpPr>
          <p:nvPr>
            <p:ph idx="1"/>
          </p:nvPr>
        </p:nvSpPr>
        <p:spPr>
          <a:xfrm>
            <a:off x="2040835" y="1272209"/>
            <a:ext cx="9463777" cy="4961681"/>
          </a:xfrm>
        </p:spPr>
        <p:txBody>
          <a:bodyPr>
            <a:noAutofit/>
          </a:bodyPr>
          <a:lstStyle/>
          <a:p>
            <a:pPr algn="just"/>
            <a:r>
              <a:rPr lang="es-MX" sz="2200" dirty="0"/>
              <a:t>Uno de los más grandes problemas que tuvo el sistema procesal mexicano, fue la constante remisión mutua de las controversias entre el tribunal de amparo directo y la jurisdicción ordinaria, que prolongaba por años su resolución  -y lo seguirá haciendo por un tiempo-.</a:t>
            </a:r>
          </a:p>
          <a:p>
            <a:pPr algn="just"/>
            <a:r>
              <a:rPr lang="es-MX" sz="2200" dirty="0"/>
              <a:t>Esta figura tiene por objeto “dar celeridad a las resoluciones jurisdiccionales emitidas en amparo”, y que los tribunales puedan “decidir integralmente la problemática del amparo”. De esta suerte, “el amparo adhesivo se erige como un sistema de depuración procesal” que, al “concentrar el análisis de todas las violaciones procesales en un solo fallo”, “allana el camino a un pronunciamiento posterior que en la medida de lo posible únicamente atenderá a cuestiones sustantivas”, con el objeto de satisfacer los mencionados derechos fundamentales.</a:t>
            </a:r>
          </a:p>
        </p:txBody>
      </p:sp>
    </p:spTree>
    <p:extLst>
      <p:ext uri="{BB962C8B-B14F-4D97-AF65-F5344CB8AC3E}">
        <p14:creationId xmlns:p14="http://schemas.microsoft.com/office/powerpoint/2010/main" val="2293944862"/>
      </p:ext>
    </p:extLst>
  </p:cSld>
  <p:clrMapOvr>
    <a:masterClrMapping/>
  </p:clrMapOvr>
  <p:transition spd="med">
    <p:pull/>
  </p:transition>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1620</TotalTime>
  <Words>4543</Words>
  <Application>Microsoft Office PowerPoint</Application>
  <PresentationFormat>Panorámica</PresentationFormat>
  <Paragraphs>232</Paragraphs>
  <Slides>45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Arial</vt:lpstr>
      <vt:lpstr>Century Gothic</vt:lpstr>
      <vt:lpstr>Wingdings 3</vt:lpstr>
      <vt:lpstr>Espiral</vt:lpstr>
      <vt:lpstr>     DERECHO PROCESAL CONSTITUCIONAL Juicio de Amparo, Controversia Constitucional, Acción de Inconstitucionalidad y Sistema de Medios de Impugnación en Materia Electoral </vt:lpstr>
      <vt:lpstr>Presentación de PowerPoint</vt:lpstr>
      <vt:lpstr>La reforma de 2011 en materia de Amparo</vt:lpstr>
      <vt:lpstr>Normas generales</vt:lpstr>
      <vt:lpstr>Omisiones legislativas</vt:lpstr>
      <vt:lpstr>Tratados internacionales</vt:lpstr>
      <vt:lpstr>Interés legítimo (agravio personal y amparo colectivo)</vt:lpstr>
      <vt:lpstr>Declaratoria general de inconstitucionalidad </vt:lpstr>
      <vt:lpstr>Amparo directo adhesivo </vt:lpstr>
      <vt:lpstr>Violaciones directas a la Constitución </vt:lpstr>
      <vt:lpstr>Suspensión ponderativa y medidas cautelares </vt:lpstr>
      <vt:lpstr>Plenos de circuito </vt:lpstr>
      <vt:lpstr>Cumplimiento de la sentencia </vt:lpstr>
      <vt:lpstr>Presentación de PowerPoint</vt:lpstr>
      <vt:lpstr>I. De las controversias constitucionales que, con excepción de las que se refieren a la materia electoral, se susciten entre:</vt:lpstr>
      <vt:lpstr>Presentación de PowerPoint</vt:lpstr>
      <vt:lpstr>Presentación de PowerPoint</vt:lpstr>
      <vt:lpstr>Presentación de PowerPoint</vt:lpstr>
      <vt:lpstr>II.  De las acciones de inconstitucionalidad que tengan por objeto plantear la posible contradicción entre una norma de carácter general y esta Constitución. </vt:lpstr>
      <vt:lpstr>Presentación de PowerPoint</vt:lpstr>
      <vt:lpstr>Presentación de PowerPoint</vt:lpstr>
      <vt:lpstr>Presentación de PowerPoint</vt:lpstr>
      <vt:lpstr>Presentación de PowerPoint</vt:lpstr>
      <vt:lpstr>TÍTULO I DISPOSICIONES GENERALES</vt:lpstr>
      <vt:lpstr>TÍTULO II DE LAS CONTROVERSIAS CONSTITUCIONALES</vt:lpstr>
      <vt:lpstr>TÍTULO III DE LAS ACCIONES DE INCONSTITUCIONALIDAD</vt:lpstr>
      <vt:lpstr>Presentación de PowerPoint</vt:lpstr>
      <vt:lpstr>Etapas del proceso electoral ordinario</vt:lpstr>
      <vt:lpstr>Medios de Impugnación en Materia Electoral</vt:lpstr>
      <vt:lpstr>Recurso de Revisión </vt:lpstr>
      <vt:lpstr>Recurso de Apelación </vt:lpstr>
      <vt:lpstr>Recurso de Apelación (concluye)</vt:lpstr>
      <vt:lpstr>Juicio de Inconformidad </vt:lpstr>
      <vt:lpstr>Juicio de Inconformidad (continúa)</vt:lpstr>
      <vt:lpstr>Juicio de Inconformidad (continúa)</vt:lpstr>
      <vt:lpstr>Juicio de Inconformidad (continúa)</vt:lpstr>
      <vt:lpstr>Juicio de Inconformidad (concluye)</vt:lpstr>
      <vt:lpstr>Recurso de Reconsideración </vt:lpstr>
      <vt:lpstr>Juicio para la Protección de los Derechos Político Electorales del Ciudadano </vt:lpstr>
      <vt:lpstr>Juicio de Revisión Constitucional</vt:lpstr>
      <vt:lpstr>Juicio de Revisión Constitucional (concluye)</vt:lpstr>
      <vt:lpstr>Juicio para Dirimir los Conflictos o Diferencias Laborales de los Servidores del IFE  </vt:lpstr>
      <vt:lpstr>Recurso de Revisión en contra de las resoluciones y sentencias en los procedimientos especiales sancionadores </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INTERNACIONAL DEL DERECHO Y DEL ESTADO  DERECHO PROCESAL CONSTITUCIONAL Controversia Constitucional y Acción de Inconstitucionalidad</dc:title>
  <dc:creator>Eduardo Castellanos</dc:creator>
  <cp:lastModifiedBy>Eduardo Castellanos</cp:lastModifiedBy>
  <cp:revision>46</cp:revision>
  <dcterms:created xsi:type="dcterms:W3CDTF">2018-09-27T17:41:51Z</dcterms:created>
  <dcterms:modified xsi:type="dcterms:W3CDTF">2020-09-25T05:21:03Z</dcterms:modified>
</cp:coreProperties>
</file>